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8" r:id="rId3"/>
    <p:sldId id="26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60" autoAdjust="0"/>
    <p:restoredTop sz="98883" autoAdjust="0"/>
  </p:normalViewPr>
  <p:slideViewPr>
    <p:cSldViewPr>
      <p:cViewPr varScale="1">
        <p:scale>
          <a:sx n="101" d="100"/>
          <a:sy n="101" d="100"/>
        </p:scale>
        <p:origin x="1110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jsoriaga\Desktop\JBS%20Work\ComparisonTable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jsoriaga\Desktop\JBS%20Work\ComparisonTable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SNR to</a:t>
            </a:r>
            <a:r>
              <a:rPr lang="en-US" baseline="0"/>
              <a:t> Achieve BLER=1% for 64-QAM R=8/9</a:t>
            </a:r>
            <a:endParaRPr lang="en-US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Polar (R1-164377)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'Rate 8d9 64 QAM EMBB'!$A$8:$A$14</c:f>
              <c:numCache>
                <c:formatCode>General</c:formatCode>
                <c:ptCount val="7"/>
                <c:pt idx="0">
                  <c:v>100</c:v>
                </c:pt>
                <c:pt idx="1">
                  <c:v>400</c:v>
                </c:pt>
                <c:pt idx="2">
                  <c:v>1000</c:v>
                </c:pt>
                <c:pt idx="3">
                  <c:v>2000</c:v>
                </c:pt>
                <c:pt idx="4">
                  <c:v>4000</c:v>
                </c:pt>
                <c:pt idx="5">
                  <c:v>6000</c:v>
                </c:pt>
                <c:pt idx="6">
                  <c:v>8000</c:v>
                </c:pt>
              </c:numCache>
            </c:numRef>
          </c:xVal>
          <c:yVal>
            <c:numRef>
              <c:f>'Rate 8d9 64 QAM EMBB'!$C$8:$C$14</c:f>
              <c:numCache>
                <c:formatCode>General</c:formatCode>
                <c:ptCount val="7"/>
                <c:pt idx="2">
                  <c:v>18.969987279362623</c:v>
                </c:pt>
                <c:pt idx="3">
                  <c:v>18.769987279362624</c:v>
                </c:pt>
                <c:pt idx="4">
                  <c:v>18.519987279362624</c:v>
                </c:pt>
                <c:pt idx="5">
                  <c:v>18.519987279362624</c:v>
                </c:pt>
                <c:pt idx="6">
                  <c:v>18.369987279362622</c:v>
                </c:pt>
              </c:numCache>
            </c:numRef>
          </c:yVal>
          <c:smooth val="0"/>
        </c:ser>
        <c:ser>
          <c:idx val="1"/>
          <c:order val="1"/>
          <c:tx>
            <c:v>Turbo (R1-164186)</c:v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'Rate 8d9 64 QAM EMBB'!$E$8:$E$13</c:f>
              <c:numCache>
                <c:formatCode>0.00</c:formatCode>
                <c:ptCount val="6"/>
                <c:pt idx="0">
                  <c:v>104</c:v>
                </c:pt>
                <c:pt idx="1">
                  <c:v>400</c:v>
                </c:pt>
                <c:pt idx="2">
                  <c:v>1008</c:v>
                </c:pt>
                <c:pt idx="3">
                  <c:v>2016</c:v>
                </c:pt>
                <c:pt idx="4">
                  <c:v>4032</c:v>
                </c:pt>
                <c:pt idx="5">
                  <c:v>6144</c:v>
                </c:pt>
              </c:numCache>
            </c:numRef>
          </c:xVal>
          <c:yVal>
            <c:numRef>
              <c:f>'Rate 8d9 64 QAM EMBB'!$F$8:$F$13</c:f>
              <c:numCache>
                <c:formatCode>General</c:formatCode>
                <c:ptCount val="6"/>
                <c:pt idx="0">
                  <c:v>21.8</c:v>
                </c:pt>
                <c:pt idx="1">
                  <c:v>19.75</c:v>
                </c:pt>
                <c:pt idx="2">
                  <c:v>19.75</c:v>
                </c:pt>
                <c:pt idx="3">
                  <c:v>18.899999999999999</c:v>
                </c:pt>
                <c:pt idx="4">
                  <c:v>18.850000000000001</c:v>
                </c:pt>
                <c:pt idx="5">
                  <c:v>18.850000000000001</c:v>
                </c:pt>
              </c:numCache>
            </c:numRef>
          </c:yVal>
          <c:smooth val="0"/>
        </c:ser>
        <c:ser>
          <c:idx val="2"/>
          <c:order val="2"/>
          <c:tx>
            <c:v>LDPC (R1-164698)</c:v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xVal>
            <c:numRef>
              <c:f>'Rate 8d9 64 QAM EMBB'!$I$8:$I$14</c:f>
              <c:numCache>
                <c:formatCode>0</c:formatCode>
                <c:ptCount val="7"/>
                <c:pt idx="0">
                  <c:v>96</c:v>
                </c:pt>
                <c:pt idx="1">
                  <c:v>416</c:v>
                </c:pt>
                <c:pt idx="2">
                  <c:v>1024</c:v>
                </c:pt>
                <c:pt idx="3">
                  <c:v>2048</c:v>
                </c:pt>
                <c:pt idx="4">
                  <c:v>4096</c:v>
                </c:pt>
                <c:pt idx="5">
                  <c:v>6144</c:v>
                </c:pt>
                <c:pt idx="6">
                  <c:v>8192</c:v>
                </c:pt>
              </c:numCache>
            </c:numRef>
          </c:xVal>
          <c:yVal>
            <c:numRef>
              <c:f>'Rate 8d9 64 QAM EMBB'!$J$8:$J$14</c:f>
              <c:numCache>
                <c:formatCode>General</c:formatCode>
                <c:ptCount val="7"/>
                <c:pt idx="0">
                  <c:v>21.19</c:v>
                </c:pt>
                <c:pt idx="1">
                  <c:v>19.649999999999999</c:v>
                </c:pt>
                <c:pt idx="2">
                  <c:v>18.97</c:v>
                </c:pt>
                <c:pt idx="3">
                  <c:v>18.61</c:v>
                </c:pt>
                <c:pt idx="4">
                  <c:v>18.350000000000001</c:v>
                </c:pt>
                <c:pt idx="5">
                  <c:v>18.2</c:v>
                </c:pt>
                <c:pt idx="6">
                  <c:v>18.11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88194296"/>
        <c:axId val="288192728"/>
      </c:scatterChart>
      <c:valAx>
        <c:axId val="28819429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Info Blocklength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8192728"/>
        <c:crossesAt val="-4.5"/>
        <c:crossBetween val="midCat"/>
      </c:valAx>
      <c:valAx>
        <c:axId val="288192728"/>
        <c:scaling>
          <c:orientation val="minMax"/>
          <c:min val="17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SNR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8194296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SNR to</a:t>
            </a:r>
            <a:r>
              <a:rPr lang="en-US" baseline="0"/>
              <a:t> Achieve BLER=1% for QPSK R=1/5</a:t>
            </a:r>
            <a:endParaRPr lang="en-US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Polar (R1-164377)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'Rate 1d5 QPSK EMBB'!$A$8:$A$14</c:f>
              <c:numCache>
                <c:formatCode>General</c:formatCode>
                <c:ptCount val="7"/>
                <c:pt idx="0">
                  <c:v>100</c:v>
                </c:pt>
                <c:pt idx="1">
                  <c:v>400</c:v>
                </c:pt>
                <c:pt idx="2">
                  <c:v>1000</c:v>
                </c:pt>
                <c:pt idx="3">
                  <c:v>2000</c:v>
                </c:pt>
                <c:pt idx="4">
                  <c:v>4000</c:v>
                </c:pt>
                <c:pt idx="5">
                  <c:v>6000</c:v>
                </c:pt>
                <c:pt idx="6">
                  <c:v>8000</c:v>
                </c:pt>
              </c:numCache>
            </c:numRef>
          </c:xVal>
          <c:yVal>
            <c:numRef>
              <c:f>'Rate 1d5 QPSK EMBB'!$C$8:$C$14</c:f>
              <c:numCache>
                <c:formatCode>General</c:formatCode>
                <c:ptCount val="7"/>
                <c:pt idx="0">
                  <c:v>-2.7294000867203758</c:v>
                </c:pt>
                <c:pt idx="1">
                  <c:v>-3.2294000867203758</c:v>
                </c:pt>
                <c:pt idx="2">
                  <c:v>-3.4794000867203758</c:v>
                </c:pt>
                <c:pt idx="3">
                  <c:v>-3.679400086720376</c:v>
                </c:pt>
                <c:pt idx="4">
                  <c:v>-3.7794000867203756</c:v>
                </c:pt>
                <c:pt idx="5">
                  <c:v>-3.8794000867203757</c:v>
                </c:pt>
                <c:pt idx="6">
                  <c:v>-3.929400086720376</c:v>
                </c:pt>
              </c:numCache>
            </c:numRef>
          </c:yVal>
          <c:smooth val="0"/>
        </c:ser>
        <c:ser>
          <c:idx val="1"/>
          <c:order val="1"/>
          <c:tx>
            <c:v>Turbo (R1-164186)</c:v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'Rate 1d5 QPSK EMBB'!$E$8:$E$13</c:f>
              <c:numCache>
                <c:formatCode>0.00</c:formatCode>
                <c:ptCount val="6"/>
                <c:pt idx="0">
                  <c:v>100</c:v>
                </c:pt>
                <c:pt idx="1">
                  <c:v>200</c:v>
                </c:pt>
                <c:pt idx="2">
                  <c:v>1000</c:v>
                </c:pt>
                <c:pt idx="3">
                  <c:v>2000</c:v>
                </c:pt>
                <c:pt idx="4">
                  <c:v>4000</c:v>
                </c:pt>
                <c:pt idx="5">
                  <c:v>6144</c:v>
                </c:pt>
              </c:numCache>
            </c:numRef>
          </c:xVal>
          <c:yVal>
            <c:numRef>
              <c:f>'Rate 1d5 QPSK EMBB'!$F$8:$F$13</c:f>
              <c:numCache>
                <c:formatCode>General</c:formatCode>
                <c:ptCount val="6"/>
                <c:pt idx="0">
                  <c:v>-2</c:v>
                </c:pt>
                <c:pt idx="1">
                  <c:v>-2.7</c:v>
                </c:pt>
                <c:pt idx="2">
                  <c:v>-3</c:v>
                </c:pt>
                <c:pt idx="3">
                  <c:v>-3.1</c:v>
                </c:pt>
                <c:pt idx="4">
                  <c:v>-3.2</c:v>
                </c:pt>
                <c:pt idx="5">
                  <c:v>-3.2</c:v>
                </c:pt>
              </c:numCache>
            </c:numRef>
          </c:yVal>
          <c:smooth val="0"/>
        </c:ser>
        <c:ser>
          <c:idx val="2"/>
          <c:order val="2"/>
          <c:tx>
            <c:v>LDPC (R1-164698)</c:v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xVal>
            <c:numRef>
              <c:f>'Rate 1d5 QPSK EMBB'!$I$8:$I$14</c:f>
              <c:numCache>
                <c:formatCode>0</c:formatCode>
                <c:ptCount val="7"/>
                <c:pt idx="0">
                  <c:v>99</c:v>
                </c:pt>
                <c:pt idx="1">
                  <c:v>396</c:v>
                </c:pt>
                <c:pt idx="2">
                  <c:v>864</c:v>
                </c:pt>
                <c:pt idx="3">
                  <c:v>1728</c:v>
                </c:pt>
                <c:pt idx="4">
                  <c:v>3456</c:v>
                </c:pt>
                <c:pt idx="5">
                  <c:v>5760</c:v>
                </c:pt>
                <c:pt idx="6">
                  <c:v>6912</c:v>
                </c:pt>
              </c:numCache>
            </c:numRef>
          </c:xVal>
          <c:yVal>
            <c:numRef>
              <c:f>'Rate 1d5 QPSK EMBB'!$K$8:$K$14</c:f>
              <c:numCache>
                <c:formatCode>General</c:formatCode>
                <c:ptCount val="7"/>
                <c:pt idx="0">
                  <c:v>-2.2000000000000002</c:v>
                </c:pt>
                <c:pt idx="1">
                  <c:v>-3.3</c:v>
                </c:pt>
                <c:pt idx="2">
                  <c:v>-3.7</c:v>
                </c:pt>
                <c:pt idx="3">
                  <c:v>-3.9</c:v>
                </c:pt>
                <c:pt idx="4">
                  <c:v>-4</c:v>
                </c:pt>
                <c:pt idx="5">
                  <c:v>-4.0999999999999996</c:v>
                </c:pt>
                <c:pt idx="6">
                  <c:v>-4.0999999999999996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88192336"/>
        <c:axId val="241326664"/>
      </c:scatterChart>
      <c:valAx>
        <c:axId val="28819233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Info Blocklength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41326664"/>
        <c:crossesAt val="-4.5"/>
        <c:crossBetween val="midCat"/>
      </c:valAx>
      <c:valAx>
        <c:axId val="241326664"/>
        <c:scaling>
          <c:orientation val="minMax"/>
          <c:max val="-1.5"/>
          <c:min val="-4.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SNR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819233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8E5593-2E1A-4612-9666-F926E10063B7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537A60-99E6-47A1-8215-A413482417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843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37A60-99E6-47A1-8215-A413482417B1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7107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372333"/>
            <a:ext cx="82296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717054"/>
            <a:ext cx="822764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096837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2433637"/>
            <a:ext cx="7772400" cy="1470025"/>
          </a:xfrm>
        </p:spPr>
        <p:txBody>
          <a:bodyPr/>
          <a:lstStyle/>
          <a:p>
            <a:r>
              <a:rPr lang="en-US" dirty="0" smtClean="0"/>
              <a:t>WF on channel </a:t>
            </a:r>
            <a:r>
              <a:rPr lang="en-US" dirty="0" smtClean="0"/>
              <a:t>coding evaluation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Qualcomm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04800" y="304800"/>
            <a:ext cx="85344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85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				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R1-165492</a:t>
            </a:r>
            <a:endParaRPr lang="en-US" altLang="zh-CN" sz="2000" b="1" dirty="0">
              <a:latin typeface="Times New Roman" pitchFamily="18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Nanjing, China</a:t>
            </a:r>
            <a:endParaRPr lang="en-US" altLang="ko-KR" sz="2000" b="1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rd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  May 2016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04800" y="1524000"/>
            <a:ext cx="274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dirty="0"/>
              <a:t>Agenda item: </a:t>
            </a:r>
            <a:r>
              <a:rPr lang="en-US" altLang="ko-KR" dirty="0" smtClean="0"/>
              <a:t>7.1.5</a:t>
            </a:r>
            <a:endParaRPr lang="en-US" altLang="ko-KR" dirty="0"/>
          </a:p>
          <a:p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4" name="Text Placeholder 6"/>
          <p:cNvSpPr txBox="1">
            <a:spLocks/>
          </p:cNvSpPr>
          <p:nvPr/>
        </p:nvSpPr>
        <p:spPr>
          <a:xfrm>
            <a:off x="418120" y="1143000"/>
            <a:ext cx="8229600" cy="1676400"/>
          </a:xfrm>
          <a:prstGeom prst="rect">
            <a:avLst/>
          </a:prstGeom>
        </p:spPr>
        <p:txBody>
          <a:bodyPr/>
          <a:lstStyle>
            <a:lvl1pPr marL="230188" indent="-230188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32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 charset="0"/>
              </a:defRPr>
            </a:lvl1pPr>
            <a:lvl2pPr marL="458788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8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2pPr>
            <a:lvl3pPr marL="684213" indent="-225425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4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3pPr>
            <a:lvl4pPr marL="912813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4pPr>
            <a:lvl5pPr marL="1143000" indent="-230188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22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Individual contributions may not reflect best comparison for decision</a:t>
            </a:r>
          </a:p>
          <a:p>
            <a:pPr lvl="1" algn="just"/>
            <a:r>
              <a:rPr lang="en-US" sz="18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Limitations in construction availability, incomplete evaluation results, etc.</a:t>
            </a:r>
          </a:p>
          <a:p>
            <a:pPr algn="just"/>
            <a:r>
              <a:rPr lang="en-US" sz="22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Results across companies should be more closely incorporated </a:t>
            </a:r>
          </a:p>
          <a:p>
            <a:pPr lvl="1" algn="just"/>
            <a:r>
              <a:rPr lang="en-US" sz="18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Allows proper identification for areas to improve NR channel coding</a:t>
            </a:r>
          </a:p>
          <a:p>
            <a:pPr marL="230188" lvl="1" indent="0" algn="just">
              <a:buNone/>
            </a:pPr>
            <a:endParaRPr lang="en-US" sz="1400" dirty="0">
              <a:solidFill>
                <a:schemeClr val="tx1"/>
              </a:solidFill>
            </a:endParaRPr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84468221"/>
              </p:ext>
            </p:extLst>
          </p:nvPr>
        </p:nvGraphicFramePr>
        <p:xfrm>
          <a:off x="4038600" y="2971800"/>
          <a:ext cx="5181599" cy="31024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52867417"/>
              </p:ext>
            </p:extLst>
          </p:nvPr>
        </p:nvGraphicFramePr>
        <p:xfrm>
          <a:off x="32657" y="2971800"/>
          <a:ext cx="4038600" cy="30806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887680" y="5304788"/>
            <a:ext cx="13325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chemeClr val="bg1">
                    <a:lumMod val="75000"/>
                  </a:schemeClr>
                </a:solidFill>
              </a:rPr>
              <a:t>Polar results unavailable for lower block length 64-QAM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6052458"/>
            <a:ext cx="44586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chemeClr val="bg1">
                    <a:lumMod val="75000"/>
                  </a:schemeClr>
                </a:solidFill>
              </a:rPr>
              <a:t>(Rate 1/5 turbo code to be included)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2940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066162" cy="70037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295400"/>
            <a:ext cx="8077200" cy="4648200"/>
          </a:xfrm>
        </p:spPr>
        <p:txBody>
          <a:bodyPr>
            <a:normAutofit fontScale="77500" lnSpcReduction="20000"/>
          </a:bodyPr>
          <a:lstStyle/>
          <a:p>
            <a:pPr lvl="0" algn="just"/>
            <a:r>
              <a:rPr lang="en-US" dirty="0" smtClean="0"/>
              <a:t>Incorporation of raw data for summary analysis based on contributions provided at RAN1 #85</a:t>
            </a:r>
          </a:p>
          <a:p>
            <a:pPr lvl="1" algn="just"/>
            <a:r>
              <a:rPr lang="en-US" dirty="0" smtClean="0"/>
              <a:t>Include assumptions and constructions, determine level of variance (after calibration) whenever constructions are shared</a:t>
            </a:r>
          </a:p>
          <a:p>
            <a:pPr lvl="1" algn="just"/>
            <a:r>
              <a:rPr lang="en-US" dirty="0" smtClean="0"/>
              <a:t>Summary analysis is based on cross-comparison</a:t>
            </a:r>
          </a:p>
          <a:p>
            <a:pPr marL="457200" lvl="1" indent="0" algn="just">
              <a:buNone/>
            </a:pPr>
            <a:endParaRPr lang="en-GB" sz="2600" dirty="0"/>
          </a:p>
          <a:p>
            <a:pPr lvl="0" algn="just"/>
            <a:r>
              <a:rPr lang="en-US" smtClean="0"/>
              <a:t>Further study</a:t>
            </a:r>
            <a:endParaRPr lang="en-GB" sz="3600" dirty="0"/>
          </a:p>
          <a:p>
            <a:pPr lvl="1" algn="just"/>
            <a:r>
              <a:rPr lang="en-GB" dirty="0" smtClean="0"/>
              <a:t>Take existing code designs and evaluate directly on fading channels</a:t>
            </a:r>
          </a:p>
          <a:p>
            <a:pPr lvl="1" algn="just"/>
            <a:r>
              <a:rPr lang="en-GB" dirty="0" smtClean="0"/>
              <a:t>Ensure code design enhancements are carefully evaluated across all operating regions </a:t>
            </a:r>
          </a:p>
          <a:p>
            <a:pPr lvl="2" algn="just"/>
            <a:r>
              <a:rPr lang="en-GB" dirty="0" smtClean="0"/>
              <a:t>Important when code technique allows efficient HW re-use across all operating rates</a:t>
            </a:r>
            <a:endParaRPr lang="en-US" dirty="0" smtClean="0"/>
          </a:p>
          <a:p>
            <a:pPr marL="457200" lvl="1" indent="0" algn="just"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730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6064</TotalTime>
  <Words>174</Words>
  <Application>Microsoft Office PowerPoint</Application>
  <PresentationFormat>On-screen Show (4:3)</PresentationFormat>
  <Paragraphs>32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맑은 고딕</vt:lpstr>
      <vt:lpstr>맑은 고딕</vt:lpstr>
      <vt:lpstr>Arial</vt:lpstr>
      <vt:lpstr>Calibri</vt:lpstr>
      <vt:lpstr>Lucida Grande</vt:lpstr>
      <vt:lpstr>Times New Roman</vt:lpstr>
      <vt:lpstr>ヒラギノ角ゴ Pro W3</vt:lpstr>
      <vt:lpstr>Office Theme</vt:lpstr>
      <vt:lpstr>WF on channel coding evaluation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implicit dependencies</dc:title>
  <dc:creator>Paul.Marinier@InterDigital.com</dc:creator>
  <cp:lastModifiedBy>Soriaga, Joseph</cp:lastModifiedBy>
  <cp:revision>145</cp:revision>
  <dcterms:created xsi:type="dcterms:W3CDTF">2006-08-16T00:00:00Z</dcterms:created>
  <dcterms:modified xsi:type="dcterms:W3CDTF">2016-05-25T06:57:14Z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1460447092</vt:lpwstr>
  </property>
</Properties>
</file>