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2" r:id="rId2"/>
    <p:sldId id="263" r:id="rId3"/>
    <p:sldId id="261" r:id="rId4"/>
    <p:sldId id="26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0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Extreme </a:t>
            </a:r>
            <a:r>
              <a:rPr lang="en-US" altLang="zh-CN" dirty="0" smtClean="0"/>
              <a:t>Long Range</a:t>
            </a:r>
            <a:r>
              <a:rPr lang="en-US" altLang="zh-CN" dirty="0" smtClean="0"/>
              <a:t> KPI </a:t>
            </a:r>
            <a:r>
              <a:rPr lang="en-US" altLang="zh-CN" dirty="0" smtClean="0"/>
              <a:t>Evaluation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Incorporated, [Nokia]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R1-165485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7.1.2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zh-CN" sz="3600" dirty="0" smtClean="0"/>
              <a:t>RAN plenary requirements (38.913) specified deployment scenarios for extreme rural and extreme long range services</a:t>
            </a:r>
          </a:p>
          <a:p>
            <a:pPr lvl="0"/>
            <a:r>
              <a:rPr lang="en-US" altLang="zh-CN" sz="3600" dirty="0" smtClean="0"/>
              <a:t>Additional RAN1 agreement from RAN1#85 chairman notes:</a:t>
            </a:r>
            <a:endParaRPr lang="en-US" altLang="zh-CN" sz="2400" dirty="0" smtClean="0"/>
          </a:p>
          <a:p>
            <a:pPr lvl="1"/>
            <a:r>
              <a:rPr lang="en-GB" dirty="0" smtClean="0"/>
              <a:t>For </a:t>
            </a:r>
            <a:r>
              <a:rPr lang="en-GB" dirty="0"/>
              <a:t>the evaluation of Long Range (single cell SLS), consider a single cell radius target (e.g. 100km), and identify the data rate with which the edge users can be served; then observe how many users such a cell site can serve</a:t>
            </a:r>
            <a:r>
              <a:rPr lang="en-GB" dirty="0" smtClean="0"/>
              <a:t>.</a:t>
            </a:r>
            <a:r>
              <a:rPr lang="en-US" altLang="zh-CN" sz="1600" dirty="0" smtClean="0"/>
              <a:t> </a:t>
            </a:r>
            <a:endParaRPr lang="en-US" altLang="zh-CN" sz="16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Proposed Evaluation </a:t>
            </a:r>
            <a:r>
              <a:rPr lang="en-US" dirty="0" smtClean="0"/>
              <a:t>Assumptions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77520"/>
              </p:ext>
            </p:extLst>
          </p:nvPr>
        </p:nvGraphicFramePr>
        <p:xfrm>
          <a:off x="516216" y="692696"/>
          <a:ext cx="8147247" cy="58506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7227"/>
                <a:gridCol w="6530020"/>
              </a:tblGrid>
              <a:tr h="2250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Attributes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Values or assumptions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Around 700MHz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System Bandwidth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40MHz (DL+UL)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Layout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Single layer: Isolated Macro cells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001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Cell range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100 km range (Isolated cell) to be evaluated through system level simulations.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Feasibility of Higher Range shall be evaluated through Link level evaluation (for example in some scenarios ranges up to 150-300km may be required).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00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Tx power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BS: FFS (should be &gt;&gt; 49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effectLst/>
                        </a:rPr>
                        <a:t>dBm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UE: 23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effectLst/>
                        </a:rPr>
                        <a:t>dBm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BS antennas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Up to 256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effectLst/>
                        </a:rPr>
                        <a:t>Tx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/Rx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BS antenna pattern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Following the modelling of TR36.873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BS antenna height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FFS (should be &gt;&gt; 35 m)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BS antenna gain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FFS (should be &gt;= 8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effectLst/>
                        </a:rPr>
                        <a:t>dBi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) 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BS receiver NF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FFS (should be &lt;= 5 dB)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UE antennas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Up to 8 </a:t>
                      </a:r>
                      <a:r>
                        <a:rPr lang="en-GB" sz="1400" dirty="0" err="1">
                          <a:solidFill>
                            <a:srgbClr val="FF0000"/>
                          </a:solidFill>
                          <a:effectLst/>
                        </a:rPr>
                        <a:t>Tx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/Rx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UE antenna height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Following the modelling of TR36.873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UE antenna gain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Following the modelling of TR36.873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50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UE receiver NF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9 dB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75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User density and UE speed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User density: NOTE1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UE speed: </a:t>
                      </a: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</a:rPr>
                        <a:t>Up to 160 km/h [50%], 3km/h [50%]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00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Traffic model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Average data throughput at busy hours/user: 30 kbps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</a:rPr>
                        <a:t>Target user experienced data rate: to be provided based on link budget analysis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00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Channel model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457200" y="6488668"/>
            <a:ext cx="8206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r>
              <a:rPr lang="en-US" sz="1050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NOTE1</a:t>
            </a:r>
            <a:r>
              <a:rPr lang="en-US" sz="1050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: Evaluate how many users can be served per cell site when the range edge users are serviced with the target user experience data rate.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Link Budget Evaluation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zh-CN" dirty="0" smtClean="0"/>
              <a:t>Recommended requirements in TR 38.913 on extreme long range:</a:t>
            </a:r>
          </a:p>
          <a:p>
            <a:pPr lvl="1" hangingPunct="0"/>
            <a:r>
              <a:rPr lang="en-GB" sz="2400" i="1" dirty="0" smtClean="0"/>
              <a:t>[Traffic density: [380-500kbps/km²]</a:t>
            </a:r>
            <a:endParaRPr lang="en-US" sz="2400" i="1" dirty="0" smtClean="0"/>
          </a:p>
          <a:p>
            <a:pPr lvl="1"/>
            <a:r>
              <a:rPr lang="en-US" sz="2400" i="1" dirty="0" smtClean="0"/>
              <a:t>User Experienced Data Rate: up to [2]Mbps while stationary and [384kbps] while moving]</a:t>
            </a:r>
            <a:endParaRPr lang="en-US" altLang="zh-CN" sz="2400" i="1" dirty="0" smtClean="0"/>
          </a:p>
          <a:p>
            <a:pPr lvl="0"/>
            <a:r>
              <a:rPr lang="en-US" altLang="zh-CN" dirty="0" smtClean="0"/>
              <a:t>Aiming to have link budget analysis in RAN1#86:</a:t>
            </a:r>
          </a:p>
          <a:p>
            <a:pPr lvl="1"/>
            <a:r>
              <a:rPr lang="en-US" altLang="zh-CN" sz="2400" i="1" dirty="0" smtClean="0"/>
              <a:t>Channel model for extreme rural scenario</a:t>
            </a:r>
          </a:p>
          <a:p>
            <a:pPr lvl="1"/>
            <a:r>
              <a:rPr lang="en-US" altLang="zh-CN" sz="2400" i="1" dirty="0" smtClean="0"/>
              <a:t>Target data rate DL 2 Mbps (stationary) and 384 kbps (moving) with corresponding BS </a:t>
            </a:r>
            <a:r>
              <a:rPr lang="en-US" altLang="zh-CN" sz="2400" i="1" dirty="0" err="1" smtClean="0"/>
              <a:t>Tx</a:t>
            </a:r>
            <a:r>
              <a:rPr lang="en-US" altLang="zh-CN" sz="2400" i="1" dirty="0" smtClean="0"/>
              <a:t> power, BS antenna height, BS antenna gain, BS receiver NF</a:t>
            </a:r>
          </a:p>
          <a:p>
            <a:pPr lvl="1"/>
            <a:r>
              <a:rPr lang="en-US" altLang="zh-CN" sz="2400" i="1" dirty="0" smtClean="0"/>
              <a:t>Alternative DL data rate with </a:t>
            </a:r>
            <a:r>
              <a:rPr lang="en-US" altLang="zh-CN" sz="2400" i="1" dirty="0"/>
              <a:t>corresponding BS </a:t>
            </a:r>
            <a:r>
              <a:rPr lang="en-US" altLang="zh-CN" sz="2400" i="1" dirty="0" err="1"/>
              <a:t>Tx</a:t>
            </a:r>
            <a:r>
              <a:rPr lang="en-US" altLang="zh-CN" sz="2400" i="1" dirty="0"/>
              <a:t> power, BS antenna height, BS antenna gain, BS receiver </a:t>
            </a:r>
            <a:r>
              <a:rPr lang="en-US" altLang="zh-CN" sz="2400" i="1" dirty="0" smtClean="0"/>
              <a:t>NF</a:t>
            </a:r>
          </a:p>
          <a:p>
            <a:pPr lvl="1"/>
            <a:r>
              <a:rPr lang="en-US" altLang="zh-CN" sz="2400" i="1" dirty="0" smtClean="0"/>
              <a:t>UL </a:t>
            </a:r>
            <a:r>
              <a:rPr lang="en-US" altLang="zh-CN" sz="2400" i="1" dirty="0"/>
              <a:t>data rate with corresponding BS </a:t>
            </a:r>
            <a:r>
              <a:rPr lang="en-US" altLang="zh-CN" sz="2400" i="1" dirty="0" err="1"/>
              <a:t>Tx</a:t>
            </a:r>
            <a:r>
              <a:rPr lang="en-US" altLang="zh-CN" sz="2400" i="1" dirty="0"/>
              <a:t> power, BS antenna height, BS antenna gain, BS receiver </a:t>
            </a:r>
            <a:r>
              <a:rPr lang="en-US" altLang="zh-CN" sz="2400" i="1" dirty="0" smtClean="0"/>
              <a:t>NF</a:t>
            </a:r>
            <a:endParaRPr lang="en-US" altLang="zh-CN" i="1" dirty="0" smtClean="0"/>
          </a:p>
          <a:p>
            <a:pPr lvl="1"/>
            <a:r>
              <a:rPr lang="en-US" altLang="zh-CN" sz="2400" i="1" dirty="0" smtClean="0"/>
              <a:t>Decision on remaining parameters in the </a:t>
            </a:r>
            <a:r>
              <a:rPr lang="en-US" altLang="zh-CN" sz="2400" i="1" smtClean="0"/>
              <a:t>SLS evaluation table</a:t>
            </a:r>
            <a:endParaRPr lang="en-US" altLang="zh-CN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328494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417</Words>
  <Application>Microsoft Office PowerPoint</Application>
  <PresentationFormat>On-screen Show (4:3)</PresentationFormat>
  <Paragraphs>65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 Unicode MS</vt:lpstr>
      <vt:lpstr>Malgun Gothic</vt:lpstr>
      <vt:lpstr>Malgun Gothic</vt:lpstr>
      <vt:lpstr>MS Mincho</vt:lpstr>
      <vt:lpstr>SimSun</vt:lpstr>
      <vt:lpstr>SimSun</vt:lpstr>
      <vt:lpstr>Arial</vt:lpstr>
      <vt:lpstr>Calibri</vt:lpstr>
      <vt:lpstr>Times New Roman</vt:lpstr>
      <vt:lpstr>Office 主题</vt:lpstr>
      <vt:lpstr>WF on Extreme Long Range KPI Evaluation</vt:lpstr>
      <vt:lpstr>Background</vt:lpstr>
      <vt:lpstr>Proposed Evaluation Assumptions</vt:lpstr>
      <vt:lpstr>Proposed Link Budget Evaluation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Ji, Tingfang</cp:lastModifiedBy>
  <cp:revision>63</cp:revision>
  <dcterms:created xsi:type="dcterms:W3CDTF">2016-04-08T01:45:47Z</dcterms:created>
  <dcterms:modified xsi:type="dcterms:W3CDTF">2016-05-26T09:44:25Z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</Properties>
</file>