
<file path=[Content_Types].xml><?xml version="1.0" encoding="utf-8"?>
<Types xmlns="http://schemas.openxmlformats.org/package/2006/content-types"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259" r:id="rId2"/>
    <p:sldId id="263" r:id="rId3"/>
    <p:sldId id="265" r:id="rId4"/>
    <p:sldId id="266" r:id="rId5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84" d="100"/>
          <a:sy n="84" d="100"/>
        </p:scale>
        <p:origin x="-1694" y="-62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2016/5/26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xmlns="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xmlns="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836585" y="2130425"/>
            <a:ext cx="8010890" cy="1470025"/>
          </a:xfrm>
        </p:spPr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/>
              <a:t>frequency dependent LSP for </a:t>
            </a:r>
            <a:r>
              <a:rPr lang="en-US" altLang="ja-JP" dirty="0" smtClean="0"/>
              <a:t>indoor office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86635" y="3879050"/>
            <a:ext cx="6763732" cy="523220"/>
          </a:xfrm>
        </p:spPr>
        <p:txBody>
          <a:bodyPr/>
          <a:lstStyle/>
          <a:p>
            <a:r>
              <a:rPr lang="en-US" altLang="ja-JP" dirty="0"/>
              <a:t>Huawei, </a:t>
            </a:r>
            <a:r>
              <a:rPr lang="en-US" altLang="ja-JP" dirty="0" smtClean="0"/>
              <a:t>HiSilicon, </a:t>
            </a:r>
            <a:r>
              <a:rPr lang="en-US" altLang="ja-JP" dirty="0" smtClean="0"/>
              <a:t>NTT </a:t>
            </a:r>
            <a:r>
              <a:rPr lang="en-US" altLang="ja-JP" dirty="0" smtClean="0"/>
              <a:t>DOCOMO, Samsung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484601" y="323655"/>
            <a:ext cx="13628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R1-16</a:t>
            </a:r>
            <a:r>
              <a:rPr lang="en-GB" altLang="zh-CN" sz="2000" dirty="0" smtClean="0">
                <a:latin typeface="+mn-lt"/>
                <a:ea typeface="+mn-ea"/>
              </a:rPr>
              <a:t>5475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3370795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Meeting #85</a:t>
            </a:r>
          </a:p>
          <a:p>
            <a:pPr>
              <a:defRPr/>
            </a:pPr>
            <a:r>
              <a:rPr lang="en-US" sz="1800" dirty="0" smtClean="0">
                <a:latin typeface="+mj-lt"/>
              </a:rPr>
              <a:t>Nanjing, China, 23 - 27 May, 2016 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7.2.2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1014522"/>
            <a:ext cx="8505945" cy="5041380"/>
          </a:xfrm>
        </p:spPr>
        <p:txBody>
          <a:bodyPr/>
          <a:lstStyle/>
          <a:p>
            <a:pPr fontAlgn="auto" hangingPunct="1"/>
            <a:r>
              <a:rPr lang="en-US" altLang="zh-CN" sz="2400" dirty="0" smtClean="0"/>
              <a:t>Frequency dependency on LSP has been investigated in R1-165570 and R1-165351. </a:t>
            </a:r>
          </a:p>
          <a:p>
            <a:pPr lvl="1" fontAlgn="auto" hangingPunct="1"/>
            <a:r>
              <a:rPr lang="en-US" altLang="zh-CN" sz="2400" dirty="0" smtClean="0"/>
              <a:t>In R1-165570 , frequency dependency on LSP is observed in most of the measurement campaign investigated.</a:t>
            </a:r>
          </a:p>
          <a:p>
            <a:pPr lvl="1" fontAlgn="auto" hangingPunct="1"/>
            <a:r>
              <a:rPr lang="en-US" altLang="zh-CN" sz="2400" dirty="0" smtClean="0"/>
              <a:t>In R1-165351, weak frequency dependent trends can be observed in some of the measurement campaign investigated.</a:t>
            </a:r>
          </a:p>
          <a:p>
            <a:pPr fontAlgn="auto" hangingPunct="1"/>
            <a:r>
              <a:rPr lang="en-US" altLang="zh-CN" sz="2400" dirty="0" smtClean="0"/>
              <a:t>In the agreement in  R1-162572 and R1-164805, frequency dependent LSP and SSP have been adopted for </a:t>
            </a:r>
            <a:r>
              <a:rPr lang="en-US" altLang="zh-CN" sz="2400" dirty="0" err="1" smtClean="0"/>
              <a:t>UMa</a:t>
            </a:r>
            <a:r>
              <a:rPr lang="en-US" altLang="zh-CN" sz="2400" dirty="0" smtClean="0"/>
              <a:t> and </a:t>
            </a:r>
            <a:r>
              <a:rPr lang="en-US" altLang="zh-CN" sz="2400" dirty="0" err="1" smtClean="0"/>
              <a:t>UMi</a:t>
            </a:r>
            <a:r>
              <a:rPr lang="en-US" altLang="zh-CN" sz="2400" dirty="0" smtClean="0"/>
              <a:t>.</a:t>
            </a:r>
          </a:p>
          <a:p>
            <a:pPr fontAlgn="auto" hangingPunct="1"/>
            <a:r>
              <a:rPr lang="en-US" altLang="zh-CN" sz="2400" dirty="0" smtClean="0"/>
              <a:t>To facilitate the full calibration and also the completion of the SI, it is proposed that for indoor office, the frequency dependent LSP can also be adopted.</a:t>
            </a:r>
          </a:p>
          <a:p>
            <a:pPr lvl="1" fontAlgn="auto" hangingPunct="1"/>
            <a:endParaRPr lang="sv-SE" altLang="zh-CN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xmlns="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48619"/>
            <a:ext cx="8848107" cy="692150"/>
          </a:xfrm>
        </p:spPr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206515" y="818710"/>
            <a:ext cx="8823181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indent="-265113" eaLnBrk="0" hangingPunct="0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2000" kern="0" dirty="0" smtClean="0">
                <a:latin typeface="Calibri" panose="020F0502020204030204" pitchFamily="34" charset="0"/>
                <a:ea typeface="+mn-ea"/>
              </a:rPr>
              <a:t>Proposal: the LSP for indoor office </a:t>
            </a:r>
            <a:r>
              <a:rPr lang="en-US" altLang="zh-CN" sz="2000" kern="0" dirty="0" smtClean="0">
                <a:latin typeface="Calibri" panose="020F0502020204030204" pitchFamily="34" charset="0"/>
                <a:ea typeface="+mn-ea"/>
              </a:rPr>
              <a:t>in the table </a:t>
            </a:r>
            <a:r>
              <a:rPr lang="en-US" sz="2000" kern="0" dirty="0" smtClean="0">
                <a:latin typeface="Calibri" panose="020F0502020204030204" pitchFamily="34" charset="0"/>
                <a:ea typeface="+mn-ea"/>
              </a:rPr>
              <a:t>are updated based on the recommended value.</a:t>
            </a:r>
          </a:p>
          <a:p>
            <a:pPr marL="265113" marR="0" lvl="0" indent="-265113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accent2">
                  <a:lumMod val="75000"/>
                </a:schemeClr>
              </a:buClr>
              <a:buSzTx/>
              <a:tabLst/>
              <a:defRPr/>
            </a:pPr>
            <a:endParaRPr lang="en-US" sz="2000" kern="0" dirty="0">
              <a:latin typeface="Calibri" panose="020F0502020204030204" pitchFamily="34" charset="0"/>
              <a:ea typeface="+mn-ea"/>
            </a:endParaRPr>
          </a:p>
        </p:txBody>
      </p:sp>
      <p:graphicFrame>
        <p:nvGraphicFramePr>
          <p:cNvPr id="8" name="表格 7"/>
          <p:cNvGraphicFramePr>
            <a:graphicFrameLocks noGrp="1"/>
          </p:cNvGraphicFramePr>
          <p:nvPr/>
        </p:nvGraphicFramePr>
        <p:xfrm>
          <a:off x="1151620" y="1673805"/>
          <a:ext cx="6660740" cy="4185467"/>
        </p:xfrm>
        <a:graphic>
          <a:graphicData uri="http://schemas.openxmlformats.org/drawingml/2006/table">
            <a:tbl>
              <a:tblPr/>
              <a:tblGrid>
                <a:gridCol w="1710190"/>
                <a:gridCol w="655612"/>
                <a:gridCol w="2224708"/>
                <a:gridCol w="2070230"/>
              </a:tblGrid>
              <a:tr h="294755">
                <a:tc rowSpan="2" gridSpan="2">
                  <a:txBody>
                    <a:bodyPr/>
                    <a:lstStyle/>
                    <a:p>
                      <a:pPr algn="ctr">
                        <a:spcAft>
                          <a:spcPts val="600"/>
                        </a:spcAft>
                      </a:pPr>
                      <a:r>
                        <a:rPr lang="en-US" sz="1400" b="1" kern="100" dirty="0">
                          <a:latin typeface="Times New Roman"/>
                          <a:ea typeface="宋体"/>
                        </a:rPr>
                        <a:t>Scenarios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altLang="zh-CN" sz="1600" b="1" kern="100" dirty="0" smtClean="0">
                          <a:latin typeface="Arial"/>
                          <a:ea typeface="Malgun Gothic"/>
                          <a:cs typeface="Times New Roman"/>
                        </a:rPr>
                        <a:t>Recommended</a:t>
                      </a:r>
                      <a:endParaRPr lang="zh-CN" sz="1600" b="1" kern="1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endParaRPr lang="zh-CN" sz="1600" kern="1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294755">
                <a:tc gridSpan="2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LOS</a:t>
                      </a:r>
                      <a:endParaRPr lang="zh-CN" sz="1600" kern="1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zh-CN" sz="1600" b="1" kern="100" dirty="0" smtClean="0">
                          <a:latin typeface="Times New Roman"/>
                          <a:ea typeface="宋体"/>
                          <a:cs typeface="Times New Roman"/>
                        </a:rPr>
                        <a:t>NLOS</a:t>
                      </a:r>
                      <a:endParaRPr lang="zh-CN" sz="1600" kern="100" dirty="0">
                        <a:latin typeface="Arial"/>
                        <a:ea typeface="Malgun Gothic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0E0E0"/>
                    </a:solidFill>
                  </a:tcPr>
                </a:tc>
              </a:tr>
              <a:tr h="3284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kern="100">
                          <a:latin typeface="Times New Roman"/>
                          <a:ea typeface="宋体"/>
                        </a:rPr>
                        <a:t>Delay spread (</a:t>
                      </a:r>
                      <a:r>
                        <a:rPr lang="en-US" sz="1400" i="1" kern="100">
                          <a:latin typeface="Times New Roman"/>
                          <a:ea typeface="宋体"/>
                        </a:rPr>
                        <a:t>DS</a:t>
                      </a:r>
                      <a:r>
                        <a:rPr lang="en-US" sz="1400" kern="100">
                          <a:latin typeface="Times New Roman"/>
                          <a:ea typeface="宋体"/>
                        </a:rPr>
                        <a:t>)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  <a:p>
                      <a:pPr algn="ctr"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kern="100">
                          <a:latin typeface="Times New Roman"/>
                          <a:ea typeface="宋体"/>
                        </a:rPr>
                        <a:t>log</a:t>
                      </a:r>
                      <a:r>
                        <a:rPr lang="en-US" sz="1400" kern="100" baseline="-25000"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400" kern="100">
                          <a:latin typeface="Times New Roman"/>
                          <a:ea typeface="宋体"/>
                        </a:rPr>
                        <a:t>([s])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Symbol"/>
                          <a:ea typeface="宋体"/>
                        </a:rPr>
                        <a:t>m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DS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-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0.005*log10(1+f)-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7.79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0.14*log10(1+f)-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7.29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Times New Roman"/>
                          <a:ea typeface="宋体"/>
                          <a:sym typeface="Symbol"/>
                        </a:rPr>
                        <a:t>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DS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Bef>
                          <a:spcPts val="100"/>
                        </a:spcBef>
                        <a:spcAft>
                          <a:spcPts val="100"/>
                        </a:spcAft>
                      </a:pP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-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0.08*log10(1+f)+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0.50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0.05*log10(1+f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0.11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kern="100" dirty="0" err="1">
                          <a:latin typeface="Times New Roman"/>
                          <a:ea typeface="宋体"/>
                        </a:rPr>
                        <a:t>AoA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 spread 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(</a:t>
                      </a:r>
                      <a:r>
                        <a:rPr lang="en-US" altLang="zh-CN" sz="1400" i="1" kern="100" dirty="0" err="1" smtClean="0">
                          <a:latin typeface="Times New Roman"/>
                          <a:ea typeface="宋体"/>
                        </a:rPr>
                        <a:t>σ</a:t>
                      </a:r>
                      <a:r>
                        <a:rPr lang="en-US" altLang="zh-CN" sz="1400" i="1" kern="100" baseline="-25000" dirty="0" err="1" smtClean="0">
                          <a:latin typeface="Times New Roman"/>
                          <a:ea typeface="宋体"/>
                        </a:rPr>
                        <a:t>ASA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) log</a:t>
                      </a:r>
                      <a:r>
                        <a:rPr lang="en-US" sz="1400" kern="100" baseline="-25000" dirty="0" smtClean="0"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([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  <a:sym typeface="Symbol"/>
                        </a:rPr>
                        <a:t>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])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 dirty="0" err="1">
                          <a:latin typeface="Symbol"/>
                          <a:ea typeface="宋体"/>
                        </a:rPr>
                        <a:t>m</a:t>
                      </a:r>
                      <a:r>
                        <a:rPr lang="en-US" sz="1400" i="1" kern="100" baseline="-25000" dirty="0" err="1">
                          <a:latin typeface="Times New Roman"/>
                          <a:ea typeface="宋体"/>
                        </a:rPr>
                        <a:t>ASA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0.095*log10(1+f)+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1.86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0.06*log10(1+f)+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1.80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3792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Times New Roman"/>
                          <a:ea typeface="宋体"/>
                          <a:sym typeface="Symbol"/>
                        </a:rPr>
                        <a:t>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ASA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0.06*log10(1+f)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0.06*log10(1+f)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kern="100" dirty="0" err="1">
                          <a:latin typeface="Times New Roman"/>
                          <a:ea typeface="宋体"/>
                        </a:rPr>
                        <a:t>ZoA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 spread 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(</a:t>
                      </a:r>
                      <a:r>
                        <a:rPr lang="en-US" altLang="zh-CN" sz="1400" i="1" kern="100" dirty="0" err="1" smtClean="0">
                          <a:latin typeface="Times New Roman"/>
                          <a:ea typeface="宋体"/>
                        </a:rPr>
                        <a:t>σ</a:t>
                      </a:r>
                      <a:r>
                        <a:rPr lang="en-US" altLang="zh-CN" sz="1400" i="1" kern="100" baseline="-25000" dirty="0" err="1" smtClean="0">
                          <a:latin typeface="Times New Roman"/>
                          <a:ea typeface="宋体"/>
                        </a:rPr>
                        <a:t>ZSA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)log</a:t>
                      </a:r>
                      <a:r>
                        <a:rPr lang="en-US" sz="1400" kern="100" baseline="-25000" dirty="0" smtClean="0"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([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  <a:sym typeface="Symbol"/>
                        </a:rPr>
                        <a:t>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])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Symbol"/>
                          <a:ea typeface="宋体"/>
                        </a:rPr>
                        <a:t>m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ZSA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0.13*log10(1+f)+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1.21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0.08*log10(1+f)+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1.04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5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Times New Roman"/>
                          <a:ea typeface="宋体"/>
                          <a:sym typeface="Symbol"/>
                        </a:rPr>
                        <a:t>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ZSA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 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0.02*log10(1+f)+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0.17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0.05*log10(1+f)+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0.24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kern="100" dirty="0" err="1">
                          <a:latin typeface="Times New Roman"/>
                          <a:ea typeface="宋体"/>
                        </a:rPr>
                        <a:t>ZoD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 spread 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(</a:t>
                      </a:r>
                      <a:r>
                        <a:rPr lang="en-US" altLang="zh-CN" sz="1400" i="1" kern="100" dirty="0" err="1" smtClean="0">
                          <a:latin typeface="Times New Roman"/>
                          <a:ea typeface="宋体"/>
                        </a:rPr>
                        <a:t>σ</a:t>
                      </a:r>
                      <a:r>
                        <a:rPr lang="en-US" altLang="zh-CN" sz="1400" i="1" kern="100" baseline="-25000" dirty="0" err="1" smtClean="0">
                          <a:latin typeface="Times New Roman"/>
                          <a:ea typeface="宋体"/>
                        </a:rPr>
                        <a:t>ZSD</a:t>
                      </a:r>
                      <a:r>
                        <a:rPr lang="en-US" sz="1400" kern="100" dirty="0" smtClean="0">
                          <a:latin typeface="Times New Roman"/>
                          <a:ea typeface="宋体"/>
                        </a:rPr>
                        <a:t>) 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log</a:t>
                      </a:r>
                      <a:r>
                        <a:rPr lang="en-US" sz="1400" kern="100" baseline="-25000" dirty="0">
                          <a:latin typeface="Times New Roman"/>
                          <a:ea typeface="宋体"/>
                        </a:rPr>
                        <a:t>10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([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  <a:sym typeface="Symbol"/>
                        </a:rPr>
                        <a:t></a:t>
                      </a:r>
                      <a:r>
                        <a:rPr lang="en-US" sz="1400" kern="100" dirty="0">
                          <a:latin typeface="Times New Roman"/>
                          <a:ea typeface="宋体"/>
                        </a:rPr>
                        <a:t>])</a:t>
                      </a:r>
                      <a:endParaRPr lang="zh-CN" sz="2400" kern="100" dirty="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Symbol"/>
                          <a:ea typeface="宋体"/>
                        </a:rPr>
                        <a:t>m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ZSA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-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0.72*log10(1+f)+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2.25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1.37</a:t>
                      </a:r>
                      <a:endParaRPr lang="zh-CN" sz="2000" kern="10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515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Times New Roman"/>
                          <a:ea typeface="宋体"/>
                          <a:sym typeface="Symbol"/>
                        </a:rPr>
                        <a:t>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ZSA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0.07*log10(1+f</a:t>
                      </a: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)+</a:t>
                      </a:r>
                      <a:r>
                        <a:rPr lang="en-US" sz="1400" kern="1200" dirty="0" smtClean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0.15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0.38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7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kern="100">
                          <a:latin typeface="Times New Roman"/>
                          <a:ea typeface="宋体"/>
                        </a:rPr>
                        <a:t>K-factor (K) [dB]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Symbol"/>
                          <a:ea typeface="宋体"/>
                        </a:rPr>
                        <a:t>m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ZSA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7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N/A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842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50000"/>
                        </a:lnSpc>
                        <a:spcAft>
                          <a:spcPts val="0"/>
                        </a:spcAft>
                        <a:tabLst>
                          <a:tab pos="504190" algn="l"/>
                          <a:tab pos="756285" algn="l"/>
                          <a:tab pos="1008380" algn="l"/>
                          <a:tab pos="1260475" algn="l"/>
                        </a:tabLst>
                      </a:pPr>
                      <a:r>
                        <a:rPr lang="en-US" sz="1400" i="1" kern="100">
                          <a:latin typeface="Times New Roman"/>
                          <a:ea typeface="宋体"/>
                          <a:sym typeface="Symbol"/>
                        </a:rPr>
                        <a:t></a:t>
                      </a:r>
                      <a:r>
                        <a:rPr lang="en-US" sz="1400" i="1" kern="100" baseline="-25000">
                          <a:latin typeface="Times New Roman"/>
                          <a:ea typeface="宋体"/>
                        </a:rPr>
                        <a:t>ZSA</a:t>
                      </a:r>
                      <a:endParaRPr lang="zh-CN" sz="2400" kern="100">
                        <a:latin typeface="Times New Roman"/>
                        <a:ea typeface="宋体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4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kern="1200" dirty="0">
                          <a:solidFill>
                            <a:srgbClr val="000000"/>
                          </a:solidFill>
                          <a:latin typeface="Calibri"/>
                          <a:ea typeface="微软雅黑"/>
                        </a:rPr>
                        <a:t>N/A</a:t>
                      </a:r>
                      <a:endParaRPr lang="zh-CN" sz="2000" kern="100" dirty="0">
                        <a:latin typeface="Calibri"/>
                        <a:ea typeface="Malgun Gothic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147946" y="48619"/>
            <a:ext cx="8848107" cy="692150"/>
          </a:xfrm>
        </p:spPr>
        <p:txBody>
          <a:bodyPr/>
          <a:lstStyle/>
          <a:p>
            <a:r>
              <a:rPr lang="en-US" dirty="0" smtClean="0"/>
              <a:t>Appendix-Updated figure </a:t>
            </a:r>
            <a:endParaRPr lang="en-US" dirty="0"/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23487" y="1538790"/>
            <a:ext cx="4620513" cy="34653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493785"/>
            <a:ext cx="4680520" cy="35103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5" name="TextBox 14"/>
          <p:cNvSpPr txBox="1"/>
          <p:nvPr/>
        </p:nvSpPr>
        <p:spPr>
          <a:xfrm>
            <a:off x="1691680" y="5094185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n-lt"/>
                <a:ea typeface="+mn-ea"/>
              </a:rPr>
              <a:t>NLOS Delay Spread</a:t>
            </a:r>
            <a:endParaRPr lang="zh-CN" altLang="en-US" dirty="0" smtClean="0">
              <a:latin typeface="+mn-lt"/>
              <a:ea typeface="+mn-ea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67155" y="5094185"/>
            <a:ext cx="252028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>
                <a:latin typeface="+mn-lt"/>
                <a:ea typeface="+mn-ea"/>
              </a:rPr>
              <a:t>LOS Angular Spread</a:t>
            </a:r>
            <a:endParaRPr lang="zh-CN" altLang="en-US" dirty="0" smtClean="0">
              <a:latin typeface="+mn-lt"/>
              <a:ea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7EDCC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9963</TotalTime>
  <Words>282</Words>
  <Application>Microsoft Office PowerPoint</Application>
  <PresentationFormat>全屏显示(4:3)</PresentationFormat>
  <Paragraphs>57</Paragraphs>
  <Slides>4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5" baseType="lpstr">
      <vt:lpstr>標準デザイン</vt:lpstr>
      <vt:lpstr>WF on frequency dependent LSP for indoor office</vt:lpstr>
      <vt:lpstr>Background</vt:lpstr>
      <vt:lpstr>Proposal</vt:lpstr>
      <vt:lpstr>Appendix-Updated figure 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y00189239</cp:lastModifiedBy>
  <cp:revision>605</cp:revision>
  <cp:lastPrinted>2016-02-02T02:05:25Z</cp:lastPrinted>
  <dcterms:created xsi:type="dcterms:W3CDTF">2008-05-20T02:15:22Z</dcterms:created>
  <dcterms:modified xsi:type="dcterms:W3CDTF">2016-05-26T03:29:49Z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(3)mQdkRF6Dn939t4xFkIN1leF747hRndmIyJo8dCZsQwA19LTiioyOxyGccVh/NFipnR+fBsK7
eJmzQDnd5MSfBlp8KR+mAqvtPpSmB4dvELRhqOJMl8yt3AHSw8yXG52cxFlgvQahbC1ENFrW
1HPvWiq+sp5slbiTipIrjMUg0jDhc6LciX1k1p4VaTkGtybuH1dYMxbbqX4Ftvng8KUsZuH9
bYacQBcgOPN33Si5J8</vt:lpwstr>
  </property>
  <property fmtid="{D5CDD505-2E9C-101B-9397-08002B2CF9AE}" pid="6" name="_2015_ms_pID_7253431">
    <vt:lpwstr>m+Q2eTDMss5ag5mZakKavQonjItdlj6YebolsKA464kQILiHrNUtXY
r+CD0c1f75VUe+LLZtEj6i3Nlv3PQMvdyBU9VHK5zJSvklcH7nLDrGxPJ0nep+8AgEoY+HG0
JD39Yx0as7j1MMoNDVI4Ikvo+awt9ETFjH6+oTuDL7+OCD65zN/UF/ybzATEPfiJI2XytJ00
yYxQoGUSm4Q4MZ2gNAn10rFC23VWGiHnURDF</vt:lpwstr>
  </property>
  <property fmtid="{D5CDD505-2E9C-101B-9397-08002B2CF9AE}" pid="7" name="_2015_ms_pID_7253432">
    <vt:lpwstr>4Qs2pgWVOQEY1hDIYbxVQsB6few/zlcT8f8c
28Vgb8iU4FUZREZZt7hLdUAD3Y5t6U69KeqXuhT+PRuXT4zq7ya2ebzWl5vdDEznphk4sw/B
240IOwxcdtWBx9vA8AxpW7aicW1V76Wb3wV2kw+cugU=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1463898718</vt:lpwstr>
  </property>
</Properties>
</file>