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6"/>
  </p:sldMasterIdLst>
  <p:notesMasterIdLst>
    <p:notesMasterId r:id="rId11"/>
  </p:notesMasterIdLst>
  <p:handoutMasterIdLst>
    <p:handoutMasterId r:id="rId12"/>
  </p:handoutMasterIdLst>
  <p:sldIdLst>
    <p:sldId id="442" r:id="rId7"/>
    <p:sldId id="443" r:id="rId8"/>
    <p:sldId id="447" r:id="rId9"/>
    <p:sldId id="448" r:id="rId10"/>
  </p:sldIdLst>
  <p:sldSz cx="12192000" cy="6858000"/>
  <p:notesSz cx="6794500" cy="9906000"/>
  <p:embeddedFontLst>
    <p:embeddedFont>
      <p:font typeface="Ericsson Capital TT" panose="02000503000000020004" pitchFamily="2" charset="0"/>
      <p:regular r:id="rId13"/>
    </p:embeddedFont>
    <p:embeddedFont>
      <p:font typeface="Cambria Math" panose="02040503050406030204" pitchFamily="18" charset="0"/>
      <p:regular r:id="rId14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+mn-cs"/>
      </a:defRPr>
    </a:lvl1pPr>
    <a:lvl2pPr marL="503240" algn="l" rtl="0" fontAlgn="base">
      <a:spcBef>
        <a:spcPct val="5000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+mn-cs"/>
      </a:defRPr>
    </a:lvl2pPr>
    <a:lvl3pPr marL="1006480" algn="l" rtl="0" fontAlgn="base">
      <a:spcBef>
        <a:spcPct val="5000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+mn-cs"/>
      </a:defRPr>
    </a:lvl3pPr>
    <a:lvl4pPr marL="1509720" algn="l" rtl="0" fontAlgn="base">
      <a:spcBef>
        <a:spcPct val="5000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+mn-cs"/>
      </a:defRPr>
    </a:lvl4pPr>
    <a:lvl5pPr marL="2012960" algn="l" rtl="0" fontAlgn="base">
      <a:spcBef>
        <a:spcPct val="5000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+mn-cs"/>
      </a:defRPr>
    </a:lvl5pPr>
    <a:lvl6pPr marL="2516200" algn="l" defTabSz="1006480" rtl="0" eaLnBrk="1" latinLnBrk="0" hangingPunct="1">
      <a:defRPr sz="2200" kern="1200">
        <a:solidFill>
          <a:schemeClr val="tx1"/>
        </a:solidFill>
        <a:latin typeface="Arial" charset="0"/>
        <a:ea typeface="+mn-ea"/>
        <a:cs typeface="+mn-cs"/>
      </a:defRPr>
    </a:lvl6pPr>
    <a:lvl7pPr marL="3019440" algn="l" defTabSz="1006480" rtl="0" eaLnBrk="1" latinLnBrk="0" hangingPunct="1">
      <a:defRPr sz="2200" kern="1200">
        <a:solidFill>
          <a:schemeClr val="tx1"/>
        </a:solidFill>
        <a:latin typeface="Arial" charset="0"/>
        <a:ea typeface="+mn-ea"/>
        <a:cs typeface="+mn-cs"/>
      </a:defRPr>
    </a:lvl7pPr>
    <a:lvl8pPr marL="3522680" algn="l" defTabSz="1006480" rtl="0" eaLnBrk="1" latinLnBrk="0" hangingPunct="1">
      <a:defRPr sz="2200" kern="1200">
        <a:solidFill>
          <a:schemeClr val="tx1"/>
        </a:solidFill>
        <a:latin typeface="Arial" charset="0"/>
        <a:ea typeface="+mn-ea"/>
        <a:cs typeface="+mn-cs"/>
      </a:defRPr>
    </a:lvl8pPr>
    <a:lvl9pPr marL="4025920" algn="l" defTabSz="1006480" rtl="0" eaLnBrk="1" latinLnBrk="0" hangingPunct="1">
      <a:defRPr sz="22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442"/>
            <p14:sldId id="443"/>
            <p14:sldId id="447"/>
            <p14:sldId id="448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ven Petersson" initials="SP1_" lastIdx="6" clrIdx="0"/>
  <p:cmAuthor id="1" name="Eleftherios Karipidis" initials="EK" lastIdx="59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0066FF"/>
    <a:srgbClr val="66FF33"/>
    <a:srgbClr val="66FF66"/>
    <a:srgbClr val="9FB7D3"/>
    <a:srgbClr val="8BC5FF"/>
    <a:srgbClr val="99CCFF"/>
    <a:srgbClr val="6A8FBF"/>
    <a:srgbClr val="00A9D4"/>
    <a:srgbClr val="007B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005" autoAdjust="0"/>
  </p:normalViewPr>
  <p:slideViewPr>
    <p:cSldViewPr snapToGrid="0" snapToObjects="1">
      <p:cViewPr varScale="1">
        <p:scale>
          <a:sx n="69" d="100"/>
          <a:sy n="69" d="100"/>
        </p:scale>
        <p:origin x="-270" y="-10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6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outlineViewPr>
    <p:cViewPr>
      <p:scale>
        <a:sx n="33" d="100"/>
        <a:sy n="33" d="100"/>
      </p:scale>
      <p:origin x="48" y="864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0"/>
    </p:cViewPr>
  </p:sorterViewPr>
  <p:notesViewPr>
    <p:cSldViewPr snapToGrid="0" snapToObjects="1">
      <p:cViewPr varScale="1">
        <p:scale>
          <a:sx n="64" d="100"/>
          <a:sy n="64" d="100"/>
        </p:scale>
        <p:origin x="-3396" y="-120"/>
      </p:cViewPr>
      <p:guideLst>
        <p:guide orient="horz" pos="3120"/>
        <p:guide pos="213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font" Target="fonts/font1.fntdata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commentAuthors" Target="commentAuthors.xml"/><Relationship Id="rId10" Type="http://schemas.openxmlformats.org/officeDocument/2006/relationships/slide" Target="slides/slide4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font" Target="fonts/font2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4283" cy="495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30" tIns="47415" rIns="94830" bIns="47415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8645" y="0"/>
            <a:ext cx="2944283" cy="495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30" tIns="47415" rIns="94830" bIns="47415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08980"/>
            <a:ext cx="2944283" cy="495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30" tIns="47415" rIns="94830" bIns="47415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8645" y="9408980"/>
            <a:ext cx="2944283" cy="495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30" tIns="47415" rIns="94830" bIns="47415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849224" y="1"/>
            <a:ext cx="2943709" cy="496006"/>
          </a:xfrm>
          <a:prstGeom prst="rect">
            <a:avLst/>
          </a:prstGeom>
        </p:spPr>
        <p:txBody>
          <a:bodyPr vert="horz" lIns="89776" tIns="44888" rIns="89776" bIns="44888" rtlCol="0"/>
          <a:lstStyle>
            <a:lvl1pPr algn="r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849224" y="9408424"/>
            <a:ext cx="2943709" cy="496006"/>
          </a:xfrm>
          <a:prstGeom prst="rect">
            <a:avLst/>
          </a:prstGeom>
        </p:spPr>
        <p:txBody>
          <a:bodyPr vert="horz" lIns="89776" tIns="44888" rIns="89776" bIns="44888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3710" cy="496006"/>
          </a:xfrm>
          <a:prstGeom prst="rect">
            <a:avLst/>
          </a:prstGeom>
        </p:spPr>
        <p:txBody>
          <a:bodyPr vert="horz" lIns="89776" tIns="44888" rIns="89776" bIns="44888" rtlCol="0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5250" y="742950"/>
            <a:ext cx="6604000" cy="3714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9776" tIns="44888" rIns="89776" bIns="44888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08424"/>
            <a:ext cx="2943710" cy="496006"/>
          </a:xfrm>
          <a:prstGeom prst="rect">
            <a:avLst/>
          </a:prstGeom>
        </p:spPr>
        <p:txBody>
          <a:bodyPr vert="horz" lIns="89776" tIns="44888" rIns="89776" bIns="44888" rtlCol="0" anchor="b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79920" y="4705781"/>
            <a:ext cx="5434660" cy="4457779"/>
          </a:xfrm>
          <a:prstGeom prst="rect">
            <a:avLst/>
          </a:prstGeom>
        </p:spPr>
        <p:txBody>
          <a:bodyPr vert="horz" lIns="89776" tIns="44888" rIns="89776" bIns="44888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" charset="0"/>
        <a:ea typeface="+mn-ea"/>
        <a:cs typeface="+mn-cs"/>
      </a:defRPr>
    </a:lvl1pPr>
    <a:lvl2pPr marL="503240" algn="l" rtl="0" fontAlgn="base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" charset="0"/>
        <a:ea typeface="+mn-ea"/>
        <a:cs typeface="+mn-cs"/>
      </a:defRPr>
    </a:lvl2pPr>
    <a:lvl3pPr marL="1006480" algn="l" rtl="0" fontAlgn="base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" charset="0"/>
        <a:ea typeface="+mn-ea"/>
        <a:cs typeface="+mn-cs"/>
      </a:defRPr>
    </a:lvl3pPr>
    <a:lvl4pPr marL="1509720" algn="l" rtl="0" fontAlgn="base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" charset="0"/>
        <a:ea typeface="+mn-ea"/>
        <a:cs typeface="+mn-cs"/>
      </a:defRPr>
    </a:lvl4pPr>
    <a:lvl5pPr marL="2012960" algn="l" rtl="0" fontAlgn="base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" charset="0"/>
        <a:ea typeface="+mn-ea"/>
        <a:cs typeface="+mn-cs"/>
      </a:defRPr>
    </a:lvl5pPr>
    <a:lvl6pPr marL="2516200" algn="l" defTabSz="100648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3019440" algn="l" defTabSz="100648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522680" algn="l" defTabSz="100648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4025920" algn="l" defTabSz="100648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36EFB4C-4AC3-4355-A222-DCB10C133D34}" type="slidenum">
              <a:rPr lang="en-US" smtClean="0"/>
              <a:t>1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1534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F9FA61-FA1C-4E10-BFE6-D9AC4837E4D4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1550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8" y="2828876"/>
            <a:ext cx="1968500" cy="3702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648" tIns="50324" rIns="100648" bIns="50324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3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300" dirty="0" smtClean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3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300" dirty="0" smtClean="0">
                <a:solidFill>
                  <a:srgbClr val="9FB7D3"/>
                </a:solidFill>
              </a:rPr>
              <a:t>CAPITALS</a:t>
            </a:r>
            <a:endParaRPr lang="en-US" sz="1300" dirty="0">
              <a:solidFill>
                <a:srgbClr val="9FB7D3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300" dirty="0" smtClean="0">
                <a:solidFill>
                  <a:srgbClr val="FFFFFF"/>
                </a:solidFill>
              </a:rPr>
              <a:t>Slide </a:t>
            </a:r>
            <a:r>
              <a:rPr lang="en-US" sz="1300" dirty="0">
                <a:solidFill>
                  <a:srgbClr val="FFFFFF"/>
                </a:solidFill>
              </a:rPr>
              <a:t>subtitle </a:t>
            </a:r>
          </a:p>
          <a:p>
            <a:pPr algn="r">
              <a:spcBef>
                <a:spcPct val="0"/>
              </a:spcBef>
            </a:pPr>
            <a:r>
              <a:rPr lang="en-US" sz="13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3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8483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3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300" baseline="0">
                <a:latin typeface="Arial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6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700">
                <a:latin typeface="Arial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5" y="4010026"/>
            <a:ext cx="1114001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795465"/>
            <a:ext cx="11140016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5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6"/>
            <a:ext cx="54715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5" y="4010026"/>
            <a:ext cx="5473700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5"/>
            <a:ext cx="111357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5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5" y="4010026"/>
            <a:ext cx="1114001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5"/>
            <a:ext cx="54715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6" y="1795465"/>
            <a:ext cx="5469467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5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8" y="4013201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8" y="1795465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4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5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2" y="1795464"/>
            <a:ext cx="5467351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7" y="4013201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795465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5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2" y="4022726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7" y="4022726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2" y="1804990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804990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5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5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2"/>
            <a:ext cx="11135786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5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8" y="1795464"/>
            <a:ext cx="5467351" cy="428466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4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5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3" y="1800225"/>
            <a:ext cx="358351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3" y="1800225"/>
            <a:ext cx="358351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5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6" y="239715"/>
            <a:ext cx="9992782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5"/>
            <a:ext cx="5139266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2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5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2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8" y="239715"/>
            <a:ext cx="4324351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2" y="3545842"/>
            <a:ext cx="5473700" cy="2978785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2" y="1797526"/>
            <a:ext cx="5473700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6880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0648" tIns="50324" rIns="100648" bIns="50324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300" noProof="0" dirty="0" smtClean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300" noProof="0" dirty="0" smtClean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3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300" noProof="0" dirty="0" smtClean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300" noProof="0" dirty="0" smtClean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3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300" noProof="0" dirty="0" smtClean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300" noProof="0" dirty="0" smtClean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300" noProof="0" dirty="0" smtClean="0">
              <a:solidFill>
                <a:srgbClr val="FFFFFF"/>
              </a:solidFill>
            </a:endParaRPr>
          </a:p>
          <a:p>
            <a:pPr algn="r"/>
            <a:endParaRPr lang="en-US" sz="900" noProof="0" dirty="0" smtClean="0">
              <a:solidFill>
                <a:schemeClr val="bg1"/>
              </a:solidFill>
            </a:endParaRPr>
          </a:p>
          <a:p>
            <a:pPr algn="r"/>
            <a:endParaRPr lang="en-US" sz="900" noProof="0" dirty="0" smtClean="0">
              <a:solidFill>
                <a:schemeClr val="bg1"/>
              </a:solidFill>
            </a:endParaRPr>
          </a:p>
          <a:p>
            <a:pPr algn="r"/>
            <a:endParaRPr lang="en-US" sz="900" noProof="0" dirty="0" smtClean="0">
              <a:solidFill>
                <a:schemeClr val="bg1"/>
              </a:solidFill>
            </a:endParaRPr>
          </a:p>
          <a:p>
            <a:r>
              <a:rPr lang="en-US" sz="600" noProof="0" dirty="0" smtClean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600" noProof="0" dirty="0" smtClean="0">
                <a:solidFill>
                  <a:srgbClr val="9FB7D3"/>
                </a:solidFill>
                <a:latin typeface="+mn-lt"/>
              </a:rPr>
            </a:br>
            <a:r>
              <a:rPr lang="en-US" sz="600" noProof="0" dirty="0" smtClean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6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6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600" noProof="0" dirty="0" smtClean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6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600" noProof="0" dirty="0" smtClean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600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6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9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9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9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9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9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500" noProof="0" dirty="0" smtClean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300" noProof="0" dirty="0" smtClean="0">
                <a:solidFill>
                  <a:schemeClr val="bg1"/>
                </a:solidFill>
              </a:rPr>
              <a:t>Do not add objects or text in the footer area</a:t>
            </a:r>
            <a:endParaRPr lang="en-US" sz="1300" noProof="0" dirty="0">
              <a:solidFill>
                <a:schemeClr val="bg1"/>
              </a:solidFill>
            </a:endParaRPr>
          </a:p>
        </p:txBody>
      </p:sp>
      <p:pic>
        <p:nvPicPr>
          <p:cNvPr id="9" name="Econ2011" descr="ECON_RGB"/>
          <p:cNvPicPr>
            <a:picLocks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1209564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0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9250" tIns="50324" rIns="79250" bIns="50324"/>
          <a:lstStyle/>
          <a:p>
            <a:pPr algn="l"/>
            <a:r>
              <a:rPr lang="en-US" sz="900" b="0" i="0" u="none" smtClean="0">
                <a:solidFill>
                  <a:srgbClr val="87888A"/>
                </a:solidFill>
              </a:rPr>
              <a:t>Page </a:t>
            </a:r>
            <a:fld id="{84118398-6ACF-40D5-8351-B37ABF61D562}" type="slidenum">
              <a:rPr lang="en-US" sz="900" b="0" i="0" u="none" smtClean="0">
                <a:solidFill>
                  <a:srgbClr val="87888A"/>
                </a:solidFill>
              </a:rPr>
              <a:t>‹#›</a:t>
            </a:fld>
            <a:endParaRPr lang="en-US" sz="9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7" y="1800002"/>
            <a:ext cx="11135786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9250" tIns="0" rIns="7925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5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9250" tIns="0" rIns="7925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Arial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Ericsson Capital TT" pitchFamily="2" charset="0"/>
        </a:defRPr>
      </a:lvl5pPr>
      <a:lvl6pPr marL="503240"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Ericsson Capital TT" pitchFamily="2" charset="0"/>
        </a:defRPr>
      </a:lvl6pPr>
      <a:lvl7pPr marL="1006480"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Ericsson Capital TT" pitchFamily="2" charset="0"/>
        </a:defRPr>
      </a:lvl7pPr>
      <a:lvl8pPr marL="1509720"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Ericsson Capital TT" pitchFamily="2" charset="0"/>
        </a:defRPr>
      </a:lvl8pPr>
      <a:lvl9pPr marL="2012960"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Ericsson Capital TT" pitchFamily="2" charset="0"/>
        </a:defRPr>
      </a:lvl9pPr>
    </p:titleStyle>
    <p:bodyStyle>
      <a:lvl1pPr marL="193958" indent="-193958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587113" indent="-195704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200">
          <a:solidFill>
            <a:schemeClr val="tx1"/>
          </a:solidFill>
          <a:latin typeface="+mn-lt"/>
        </a:defRPr>
      </a:lvl2pPr>
      <a:lvl3pPr marL="982017" indent="-197452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200">
          <a:solidFill>
            <a:schemeClr val="tx1"/>
          </a:solidFill>
          <a:latin typeface="+mn-lt"/>
        </a:defRPr>
      </a:lvl3pPr>
      <a:lvl4pPr marL="1378669" indent="-199199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200">
          <a:solidFill>
            <a:schemeClr val="tx1"/>
          </a:solidFill>
          <a:latin typeface="+mn-lt"/>
        </a:defRPr>
      </a:lvl4pPr>
      <a:lvl5pPr marL="1777067" indent="-199199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200">
          <a:solidFill>
            <a:schemeClr val="tx1"/>
          </a:solidFill>
          <a:latin typeface="+mn-lt"/>
        </a:defRPr>
      </a:lvl5pPr>
      <a:lvl6pPr marL="2280307" indent="-199199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200">
          <a:solidFill>
            <a:schemeClr val="tx1"/>
          </a:solidFill>
          <a:latin typeface="+mn-lt"/>
        </a:defRPr>
      </a:lvl6pPr>
      <a:lvl7pPr marL="2783547" indent="-199199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200">
          <a:solidFill>
            <a:schemeClr val="tx1"/>
          </a:solidFill>
          <a:latin typeface="+mn-lt"/>
        </a:defRPr>
      </a:lvl7pPr>
      <a:lvl8pPr marL="3286787" indent="-199199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200">
          <a:solidFill>
            <a:schemeClr val="tx1"/>
          </a:solidFill>
          <a:latin typeface="+mn-lt"/>
        </a:defRPr>
      </a:lvl8pPr>
      <a:lvl9pPr marL="3790027" indent="-199199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2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100648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3240" algn="l" defTabSz="100648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6480" algn="l" defTabSz="100648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09720" algn="l" defTabSz="100648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2960" algn="l" defTabSz="100648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6200" algn="l" defTabSz="100648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19440" algn="l" defTabSz="100648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22680" algn="l" defTabSz="100648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25920" algn="l" defTabSz="100648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391860" y="4122789"/>
            <a:ext cx="11140019" cy="1386001"/>
          </a:xfrm>
        </p:spPr>
        <p:txBody>
          <a:bodyPr anchor="ctr"/>
          <a:lstStyle/>
          <a:p>
            <a:pPr algn="ctr"/>
            <a:r>
              <a:rPr lang="en-US"/>
              <a:t>Ericsson, AT&amp;T,  ETRI,  Huawei, HiSilicon, Intel, KT Corporation, Nokia, NTT DOCOMO, Qualcomm, </a:t>
            </a:r>
            <a:r>
              <a:rPr lang="en-US" smtClean="0"/>
              <a:t>Samsung, InterDigital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6000" smtClean="0"/>
              <a:t>WF on link level models for MIMO simulations</a:t>
            </a:r>
            <a:endParaRPr lang="en-US" sz="2800" dirty="0"/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391860" y="127676"/>
            <a:ext cx="1063809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GB"/>
            </a:defPPr>
            <a:lvl1pPr algn="l" rtl="0" fontAlgn="base">
              <a:spcBef>
                <a:spcPct val="500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500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500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500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500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sz="1200" b="1" dirty="0"/>
              <a:t>TSG-RAN WG1 #85							</a:t>
            </a:r>
            <a:r>
              <a:rPr lang="en-US" sz="1200" b="1"/>
              <a:t>	</a:t>
            </a:r>
            <a:r>
              <a:rPr lang="en-US" sz="1200" b="1" smtClean="0"/>
              <a:t>R1-165470</a:t>
            </a:r>
            <a:endParaRPr lang="en-US" sz="1200" b="1" dirty="0"/>
          </a:p>
          <a:p>
            <a:pPr>
              <a:spcBef>
                <a:spcPts val="0"/>
              </a:spcBef>
            </a:pPr>
            <a:r>
              <a:rPr lang="en-US" sz="1200" b="1" dirty="0"/>
              <a:t>Nanjing, China, May 23 – 27, 2016</a:t>
            </a:r>
          </a:p>
          <a:p>
            <a:pPr>
              <a:spcBef>
                <a:spcPts val="0"/>
              </a:spcBef>
            </a:pPr>
            <a:endParaRPr lang="en-US" sz="1200" b="1"/>
          </a:p>
          <a:p>
            <a:pPr>
              <a:spcBef>
                <a:spcPts val="0"/>
              </a:spcBef>
            </a:pPr>
            <a:r>
              <a:rPr lang="en-US" sz="1200" b="1" smtClean="0"/>
              <a:t>Agenda </a:t>
            </a:r>
            <a:r>
              <a:rPr lang="en-US" sz="1200" b="1" dirty="0"/>
              <a:t>Item:</a:t>
            </a:r>
            <a:r>
              <a:rPr lang="en-US" sz="1200" b="1"/>
              <a:t>	</a:t>
            </a:r>
            <a:r>
              <a:rPr lang="en-US" sz="1200" b="1" smtClean="0"/>
              <a:t>7.2.4</a:t>
            </a:r>
            <a:endParaRPr lang="en-US" sz="1200" b="1" dirty="0"/>
          </a:p>
          <a:p>
            <a:pPr>
              <a:spcBef>
                <a:spcPts val="0"/>
              </a:spcBef>
            </a:pPr>
            <a:r>
              <a:rPr lang="en-US" sz="1200" b="1" dirty="0"/>
              <a:t>Document for:	Discussion, Decision</a:t>
            </a:r>
          </a:p>
        </p:txBody>
      </p:sp>
    </p:spTree>
    <p:extLst>
      <p:ext uri="{BB962C8B-B14F-4D97-AF65-F5344CB8AC3E}">
        <p14:creationId xmlns:p14="http://schemas.microsoft.com/office/powerpoint/2010/main" val="3742226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/>
              <a:t>TDLs and CDLs for NLOS and LOS have been agreed in R1-163476 and R1-163491</a:t>
            </a:r>
          </a:p>
          <a:p>
            <a:pPr lvl="1"/>
            <a:r>
              <a:rPr lang="en-US"/>
              <a:t>The link level models can be scaled in delay to represent different levels of time dispersion</a:t>
            </a:r>
          </a:p>
          <a:p>
            <a:pPr lvl="1"/>
            <a:r>
              <a:rPr lang="en-US"/>
              <a:t>A filtering approach to go from CDL to TDL has been agreed in </a:t>
            </a:r>
            <a:r>
              <a:rPr lang="en-US" smtClean="0"/>
              <a:t>R1-163490 – </a:t>
            </a:r>
            <a:r>
              <a:rPr lang="en-US"/>
              <a:t>this implicitly captures the effect on delay spread from beamforming</a:t>
            </a:r>
          </a:p>
          <a:p>
            <a:r>
              <a:rPr lang="en-US"/>
              <a:t>In the NR study item, evaluations with MIMO are being discussed</a:t>
            </a:r>
          </a:p>
          <a:p>
            <a:r>
              <a:rPr lang="en-US"/>
              <a:t>The multiantenna aspects of the link level models have not been paid much attention</a:t>
            </a:r>
          </a:p>
          <a:p>
            <a:r>
              <a:rPr lang="en-US"/>
              <a:t>CDLs with fixed DoAs are not very suitable for MIMO simulations for several reasons;</a:t>
            </a:r>
          </a:p>
          <a:p>
            <a:pPr lvl="1"/>
            <a:r>
              <a:rPr lang="en-US"/>
              <a:t>The PMI statistics can become very biased</a:t>
            </a:r>
          </a:p>
          <a:p>
            <a:pPr lvl="1"/>
            <a:r>
              <a:rPr lang="en-US"/>
              <a:t>A fixed precoder may perform better than open-loop and on par with closed-loop or reciprocity BF</a:t>
            </a:r>
          </a:p>
          <a:p>
            <a:pPr lvl="1"/>
            <a:r>
              <a:rPr lang="en-US"/>
              <a:t>A CDL </a:t>
            </a:r>
            <a:r>
              <a:rPr lang="en-US" smtClean="0"/>
              <a:t>only represents a </a:t>
            </a:r>
            <a:r>
              <a:rPr lang="en-US"/>
              <a:t>single channel realization</a:t>
            </a:r>
          </a:p>
          <a:p>
            <a:pPr lvl="1"/>
            <a:r>
              <a:rPr lang="en-US"/>
              <a:t>All link simulations </a:t>
            </a:r>
            <a:r>
              <a:rPr lang="en-US" smtClean="0"/>
              <a:t>would require detailed antenna </a:t>
            </a:r>
            <a:r>
              <a:rPr lang="en-US"/>
              <a:t>array assumptions to be made and agreed on</a:t>
            </a:r>
          </a:p>
          <a:p>
            <a:endParaRPr lang="en-US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432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>
              <a:xfrm>
                <a:off x="529167" y="1800002"/>
                <a:ext cx="7142083" cy="4200748"/>
              </a:xfrm>
            </p:spPr>
            <p:txBody>
              <a:bodyPr>
                <a:normAutofit fontScale="62500" lnSpcReduction="20000"/>
              </a:bodyPr>
              <a:lstStyle/>
              <a:p>
                <a:r>
                  <a:rPr lang="en-US"/>
                  <a:t>Two </a:t>
                </a:r>
                <a:r>
                  <a:rPr lang="en-US" smtClean="0"/>
                  <a:t>approaches</a:t>
                </a:r>
                <a:r>
                  <a:rPr lang="en-US"/>
                  <a:t>:</a:t>
                </a:r>
              </a:p>
              <a:p>
                <a:pPr lvl="1"/>
                <a:r>
                  <a:rPr lang="en-US"/>
                  <a:t>1. Make the CDLs more general by introducing angular translation and scaling</a:t>
                </a:r>
              </a:p>
              <a:p>
                <a:pPr lvl="2"/>
                <a:r>
                  <a:rPr lang="en-US"/>
                  <a:t>Translation: mean </a:t>
                </a:r>
                <a:r>
                  <a:rPr lang="en-US" smtClean="0"/>
                  <a:t>angle </a:t>
                </a:r>
                <a:r>
                  <a:rPr lang="en-US"/>
                  <a:t>can be </a:t>
                </a:r>
                <a:r>
                  <a:rPr lang="en-US" smtClean="0"/>
                  <a:t>changed </a:t>
                </a:r>
                <a:r>
                  <a:rPr lang="en-US" smtClean="0">
                    <a:solidFill>
                      <a:srgbClr val="FF0000"/>
                    </a:solidFill>
                  </a:rPr>
                  <a:t>to</a:t>
                </a:r>
                <a:r>
                  <a:rPr lang="en-US" smtClean="0"/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i="1">
                        <a:latin typeface="Cambria Math"/>
                        <a:ea typeface="Cambria Math"/>
                      </a:rPr>
                      <m:t>Δ</m:t>
                    </m:r>
                    <m:r>
                      <a:rPr lang="en-US" i="1">
                        <a:latin typeface="Cambria Math"/>
                        <a:ea typeface="Cambria Math"/>
                      </a:rPr>
                      <m:t>𝜙</m:t>
                    </m:r>
                  </m:oMath>
                </a14:m>
                <a:endParaRPr lang="en-US"/>
              </a:p>
              <a:p>
                <a:pPr lvl="2"/>
                <a:r>
                  <a:rPr lang="en-US"/>
                  <a:t>Scaling: angular spread can be </a:t>
                </a:r>
                <a:r>
                  <a:rPr lang="en-US" smtClean="0"/>
                  <a:t>changed</a:t>
                </a:r>
              </a:p>
              <a:p>
                <a:pPr lvl="3"/>
                <a:r>
                  <a:rPr lang="en-US" smtClean="0"/>
                  <a:t>Typical angular spreads for different scenarios can be obtained from the system-level model</a:t>
                </a:r>
              </a:p>
              <a:p>
                <a:pPr lvl="2"/>
                <a:r>
                  <a:rPr lang="en-US" smtClean="0"/>
                  <a:t>Can be applied to some or all of azimuth and zenith AODs and AOAs</a:t>
                </a:r>
              </a:p>
              <a:p>
                <a:pPr lvl="2"/>
                <a:r>
                  <a:rPr lang="en-US" smtClean="0"/>
                  <a:t>Note: The angles may need to be wrapped around to be within 0-360 degrees in azimuth </a:t>
                </a:r>
                <a:r>
                  <a:rPr lang="en-US" smtClean="0">
                    <a:solidFill>
                      <a:srgbClr val="FF0000"/>
                    </a:solidFill>
                  </a:rPr>
                  <a:t>and 0-180 in zenith angle</a:t>
                </a:r>
              </a:p>
              <a:p>
                <a:pPr lvl="2"/>
                <a:endParaRPr lang="en-US" smtClean="0"/>
              </a:p>
              <a:p>
                <a:pPr lvl="2"/>
                <a:endParaRPr lang="en-US"/>
              </a:p>
              <a:p>
                <a:pPr lvl="1"/>
                <a:r>
                  <a:rPr lang="en-US"/>
                  <a:t>2. Use TDLs in combination with correlation matrices</a:t>
                </a:r>
              </a:p>
              <a:p>
                <a:pPr lvl="2"/>
                <a:r>
                  <a:rPr lang="en-US"/>
                  <a:t>The approach from 36.101/36.104 can be reused</a:t>
                </a:r>
              </a:p>
              <a:p>
                <a:pPr lvl="2"/>
                <a:r>
                  <a:rPr lang="en-US"/>
                  <a:t>Some guidance on </a:t>
                </a:r>
                <a:r>
                  <a:rPr lang="en-US" smtClean="0"/>
                  <a:t>selecting </a:t>
                </a:r>
                <a:r>
                  <a:rPr lang="en-US"/>
                  <a:t>correlation parameters </a:t>
                </a:r>
                <a:r>
                  <a:rPr lang="en-US">
                    <a:latin typeface="Symbol" panose="05050102010706020507" pitchFamily="18" charset="2"/>
                  </a:rPr>
                  <a:t>a,b,g</a:t>
                </a:r>
                <a:r>
                  <a:rPr lang="en-US"/>
                  <a:t> needed (36.10x values are not necessarily typical</a:t>
                </a:r>
                <a:r>
                  <a:rPr lang="en-US" smtClean="0"/>
                  <a:t>)</a:t>
                </a:r>
                <a:endParaRPr lang="en-US" smtClean="0">
                  <a:solidFill>
                    <a:srgbClr val="FF0000"/>
                  </a:solidFill>
                </a:endParaRPr>
              </a:p>
              <a:p>
                <a:pPr lvl="2"/>
                <a:r>
                  <a:rPr lang="en-US" smtClean="0"/>
                  <a:t>Typical correlation parameters can be derived:</a:t>
                </a:r>
              </a:p>
              <a:p>
                <a:pPr lvl="3"/>
                <a:r>
                  <a:rPr lang="en-US" smtClean="0"/>
                  <a:t>from scaled CDLs according to approach 1 + antenna array assumptions</a:t>
                </a:r>
              </a:p>
              <a:p>
                <a:pPr lvl="3"/>
                <a:r>
                  <a:rPr lang="en-US" smtClean="0"/>
                  <a:t>from system-level model + antenna array assumptions</a:t>
                </a:r>
              </a:p>
              <a:p>
                <a:pPr lvl="3"/>
                <a:r>
                  <a:rPr lang="en-US" smtClean="0"/>
                  <a:t>by selecting corner cases, e.g. uncorrelated, highly correlated etc. </a:t>
                </a:r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29167" y="1800002"/>
                <a:ext cx="7142083" cy="4200748"/>
              </a:xfrm>
              <a:blipFill rotWithShape="1">
                <a:blip r:embed="rId2"/>
                <a:stretch>
                  <a:fillRect l="-512" t="-26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MIMO link level simulations</a:t>
            </a:r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8027297" y="1157161"/>
                <a:ext cx="3864969" cy="2735557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𝜙</m:t>
                          </m:r>
                        </m:e>
                        <m:sub>
                          <m:r>
                            <a:rPr lang="sv-SE" b="0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𝑛</m:t>
                          </m:r>
                        </m:sub>
                      </m:sSub>
                      <m:r>
                        <a:rPr lang="sv-SE" b="0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sv-SE" b="0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sv-SE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sv-SE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Cambria Math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sv-SE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Cambria Math"/>
                                </a:rPr>
                                <m:t>𝜙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sv-SE" i="1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sv-SE" i="1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Cambria Math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sv-SE" i="1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Cambria Math"/>
                                </a:rPr>
                                <m:t>𝜙</m:t>
                              </m:r>
                              <m:r>
                                <a:rPr lang="sv-SE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Cambria Math"/>
                                </a:rPr>
                                <m:t>,0</m:t>
                              </m:r>
                            </m:sub>
                          </m:sSub>
                        </m:den>
                      </m:f>
                      <m:d>
                        <m:dPr>
                          <m:ctrlPr>
                            <a:rPr lang="sv-SE" b="0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Cambria Math"/>
                                </a:rPr>
                                <m:t>𝜙</m:t>
                              </m:r>
                            </m:e>
                            <m:sub>
                              <m:r>
                                <a:rPr lang="sv-SE" i="1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Cambria Math"/>
                                </a:rPr>
                                <m:t>𝑛</m:t>
                              </m:r>
                              <m:r>
                                <a:rPr lang="sv-SE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Cambria Math"/>
                                </a:rPr>
                                <m:t>,0</m:t>
                              </m:r>
                            </m:sub>
                          </m:sSub>
                          <m:r>
                            <a:rPr lang="sv-SE" b="0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sv-SE" sz="2400" i="1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sv-SE" sz="2400" i="1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Cambria Math"/>
                                </a:rPr>
                                <m:t>𝜇</m:t>
                              </m:r>
                            </m:e>
                            <m:sub>
                              <m:r>
                                <a:rPr lang="sv-SE" sz="2400" i="1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Cambria Math"/>
                                </a:rPr>
                                <m:t>𝜙</m:t>
                              </m:r>
                              <m:r>
                                <a:rPr lang="sv-SE" sz="2400" i="1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Cambria Math"/>
                                </a:rPr>
                                <m:t>,0</m:t>
                              </m:r>
                            </m:sub>
                          </m:sSub>
                        </m:e>
                      </m:d>
                      <m:r>
                        <a:rPr lang="sv-SE" i="1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−</m:t>
                      </m:r>
                      <m:r>
                        <m:rPr>
                          <m:sty m:val="p"/>
                        </m:rPr>
                        <a:rPr lang="el-GR" i="1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Δ</m:t>
                      </m:r>
                      <m:r>
                        <a:rPr lang="en-US" i="1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𝜙</m:t>
                      </m:r>
                    </m:oMath>
                  </m:oMathPara>
                </a14:m>
                <a:endParaRPr lang="en-US" smtClean="0">
                  <a:solidFill>
                    <a:srgbClr val="FF0000"/>
                  </a:solidFill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sz="1200" i="1">
                            <a:latin typeface="Cambria Math"/>
                            <a:ea typeface="Cambria Math"/>
                          </a:rPr>
                          <m:t>𝜙</m:t>
                        </m:r>
                      </m:e>
                      <m:sub>
                        <m:r>
                          <a:rPr lang="sv-SE" sz="1200" i="1">
                            <a:latin typeface="Cambria Math"/>
                            <a:ea typeface="Cambria Math"/>
                          </a:rPr>
                          <m:t>𝑛</m:t>
                        </m:r>
                        <m:r>
                          <a:rPr lang="sv-SE" sz="1200" i="1">
                            <a:latin typeface="Cambria Math"/>
                            <a:ea typeface="Cambria Math"/>
                          </a:rPr>
                          <m:t>,0</m:t>
                        </m:r>
                      </m:sub>
                    </m:sSub>
                  </m:oMath>
                </a14:m>
                <a:r>
                  <a:rPr lang="en-US" sz="1200" smtClean="0"/>
                  <a:t> is the tabulated CDL angle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sv-SE" sz="1200" i="1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sv-SE" sz="1200" i="1">
                            <a:latin typeface="Cambria Math"/>
                            <a:ea typeface="Cambria Math"/>
                          </a:rPr>
                          <m:t>𝜎</m:t>
                        </m:r>
                      </m:e>
                      <m:sub>
                        <m:r>
                          <a:rPr lang="sv-SE" sz="1200" i="1">
                            <a:latin typeface="Cambria Math"/>
                            <a:ea typeface="Cambria Math"/>
                          </a:rPr>
                          <m:t>𝜙</m:t>
                        </m:r>
                        <m:r>
                          <a:rPr lang="sv-SE" sz="1200" i="1">
                            <a:latin typeface="Cambria Math"/>
                            <a:ea typeface="Cambria Math"/>
                          </a:rPr>
                          <m:t>,0</m:t>
                        </m:r>
                      </m:sub>
                    </m:sSub>
                  </m:oMath>
                </a14:m>
                <a:r>
                  <a:rPr lang="en-US" sz="1200" smtClean="0"/>
                  <a:t> is the rms angular spread of the tabulated CDL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sv-SE" sz="1200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sv-SE" sz="1200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𝜇</m:t>
                        </m:r>
                      </m:e>
                      <m:sub>
                        <m:r>
                          <a:rPr lang="sv-SE" sz="1200" i="1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𝜙</m:t>
                        </m:r>
                        <m:r>
                          <a:rPr lang="sv-SE" sz="1200" i="1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,0</m:t>
                        </m:r>
                      </m:sub>
                    </m:sSub>
                  </m:oMath>
                </a14:m>
                <a:r>
                  <a:rPr lang="en-US" sz="1200">
                    <a:solidFill>
                      <a:srgbClr val="FF0000"/>
                    </a:solidFill>
                  </a:rPr>
                  <a:t> is the </a:t>
                </a:r>
                <a:r>
                  <a:rPr lang="en-US" sz="1200" smtClean="0">
                    <a:solidFill>
                      <a:srgbClr val="FF0000"/>
                    </a:solidFill>
                  </a:rPr>
                  <a:t>mean angle </a:t>
                </a:r>
                <a:r>
                  <a:rPr lang="en-US" sz="1200">
                    <a:solidFill>
                      <a:srgbClr val="FF0000"/>
                    </a:solidFill>
                  </a:rPr>
                  <a:t>of the tabulated CDL</a:t>
                </a:r>
              </a:p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1200" i="1">
                        <a:latin typeface="Cambria Math"/>
                        <a:ea typeface="Cambria Math"/>
                      </a:rPr>
                      <m:t>Δ</m:t>
                    </m:r>
                    <m:r>
                      <a:rPr lang="en-US" sz="1200" i="1">
                        <a:latin typeface="Cambria Math"/>
                        <a:ea typeface="Cambria Math"/>
                      </a:rPr>
                      <m:t>𝜙</m:t>
                    </m:r>
                  </m:oMath>
                </a14:m>
                <a:r>
                  <a:rPr lang="en-US" sz="1200" smtClean="0"/>
                  <a:t> is the translation angle</a:t>
                </a:r>
                <a:endParaRPr lang="sv-SE" sz="1200" i="1" smtClean="0">
                  <a:latin typeface="Cambria Math"/>
                  <a:ea typeface="Cambria Math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sv-SE" sz="1200" i="1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sv-SE" sz="1200" i="1">
                            <a:latin typeface="Cambria Math"/>
                            <a:ea typeface="Cambria Math"/>
                          </a:rPr>
                          <m:t>𝜎</m:t>
                        </m:r>
                      </m:e>
                      <m:sub>
                        <m:r>
                          <a:rPr lang="sv-SE" sz="1200" i="1">
                            <a:latin typeface="Cambria Math"/>
                            <a:ea typeface="Cambria Math"/>
                          </a:rPr>
                          <m:t>𝜙</m:t>
                        </m:r>
                      </m:sub>
                    </m:sSub>
                  </m:oMath>
                </a14:m>
                <a:r>
                  <a:rPr lang="en-US" sz="1200" smtClean="0"/>
                  <a:t> is the desired </a:t>
                </a:r>
                <a:r>
                  <a:rPr lang="en-US" sz="1200"/>
                  <a:t>rms angular spread</a:t>
                </a:r>
                <a:r>
                  <a:rPr lang="en-US"/>
                  <a:t> </a:t>
                </a:r>
                <a:endParaRPr lang="en-US" smtClean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sz="1200" i="1">
                            <a:latin typeface="Cambria Math"/>
                            <a:ea typeface="Cambria Math"/>
                          </a:rPr>
                          <m:t>𝜙</m:t>
                        </m:r>
                      </m:e>
                      <m:sub>
                        <m:r>
                          <a:rPr lang="sv-SE" sz="1200" i="1">
                            <a:latin typeface="Cambria Math"/>
                            <a:ea typeface="Cambria Math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sz="1200" smtClean="0"/>
                  <a:t> is the resulting cluster angle</a:t>
                </a:r>
                <a:endParaRPr lang="en-US" sz="120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27297" y="1157161"/>
                <a:ext cx="3864969" cy="2735557"/>
              </a:xfrm>
              <a:prstGeom prst="rect">
                <a:avLst/>
              </a:prstGeom>
              <a:blipFill rotWithShape="1">
                <a:blip r:embed="rId3"/>
                <a:stretch>
                  <a:fillRect b="-443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9562" y="4222071"/>
            <a:ext cx="3667125" cy="1905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8338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smtClean="0"/>
              <a:t>Proposal 1: Introduce angular translation and angular spread scaling to the agreed CDLs</a:t>
            </a:r>
          </a:p>
          <a:p>
            <a:pPr lvl="1"/>
            <a:r>
              <a:rPr lang="en-US" smtClean="0"/>
              <a:t>A method for scaling and translation to be described in the TR</a:t>
            </a:r>
          </a:p>
          <a:p>
            <a:pPr lvl="1"/>
            <a:r>
              <a:rPr lang="en-US" smtClean="0"/>
              <a:t>Guidlines on selecting scaling and translation parameters to be captured in the TR</a:t>
            </a:r>
          </a:p>
          <a:p>
            <a:pPr lvl="2"/>
            <a:r>
              <a:rPr lang="en-US" smtClean="0"/>
              <a:t>Note: This can be done with a similar approach as the delay scaling</a:t>
            </a:r>
          </a:p>
          <a:p>
            <a:r>
              <a:rPr lang="en-US" smtClean="0"/>
              <a:t>Proposal 2: Introduce correlation matrices to be used together with the TDLs</a:t>
            </a:r>
          </a:p>
          <a:p>
            <a:pPr lvl="1"/>
            <a:r>
              <a:rPr lang="en-US" smtClean="0">
                <a:solidFill>
                  <a:srgbClr val="FF0000"/>
                </a:solidFill>
              </a:rPr>
              <a:t>Zero correlation (IID channel coefficients) can be used for any number of antenna elements</a:t>
            </a:r>
          </a:p>
          <a:p>
            <a:pPr lvl="1"/>
            <a:r>
              <a:rPr lang="en-US" smtClean="0"/>
              <a:t>The correlation matrix construction method from 36.101/36.104 can be used </a:t>
            </a:r>
            <a:r>
              <a:rPr lang="en-US" smtClean="0">
                <a:solidFill>
                  <a:srgbClr val="FF0000"/>
                </a:solidFill>
              </a:rPr>
              <a:t>for linear (single- or dual-polarized) arrays of 2,4,8 elements</a:t>
            </a:r>
          </a:p>
          <a:p>
            <a:pPr lvl="2"/>
            <a:r>
              <a:rPr lang="en-US" smtClean="0"/>
              <a:t>Guid</a:t>
            </a:r>
            <a:r>
              <a:rPr lang="en-US" smtClean="0">
                <a:solidFill>
                  <a:srgbClr val="FF0000"/>
                </a:solidFill>
              </a:rPr>
              <a:t>e</a:t>
            </a:r>
            <a:r>
              <a:rPr lang="en-US" smtClean="0"/>
              <a:t>lines </a:t>
            </a:r>
            <a:r>
              <a:rPr lang="en-US"/>
              <a:t>on selecting </a:t>
            </a:r>
            <a:r>
              <a:rPr lang="en-US" smtClean="0"/>
              <a:t>correlation parameters </a:t>
            </a:r>
            <a:r>
              <a:rPr lang="en-US"/>
              <a:t>to be captured in the </a:t>
            </a:r>
            <a:r>
              <a:rPr lang="en-US" smtClean="0"/>
              <a:t>TR</a:t>
            </a:r>
            <a:endParaRPr lang="en-US">
              <a:solidFill>
                <a:srgbClr val="FF0000"/>
              </a:solidFill>
            </a:endParaRPr>
          </a:p>
          <a:p>
            <a:pPr lvl="3"/>
            <a:r>
              <a:rPr lang="en-US" smtClean="0">
                <a:solidFill>
                  <a:srgbClr val="FF0000"/>
                </a:solidFill>
              </a:rPr>
              <a:t>For typical scenarios, </a:t>
            </a:r>
            <a:r>
              <a:rPr lang="en-US" smtClean="0">
                <a:solidFill>
                  <a:srgbClr val="FF0000"/>
                </a:solidFill>
                <a:latin typeface="Symbol" panose="05050102010706020507" pitchFamily="18" charset="2"/>
              </a:rPr>
              <a:t>a</a:t>
            </a:r>
            <a:r>
              <a:rPr lang="en-US" smtClean="0">
                <a:solidFill>
                  <a:srgbClr val="FF0000"/>
                </a:solidFill>
              </a:rPr>
              <a:t> and </a:t>
            </a:r>
            <a:r>
              <a:rPr lang="en-US" smtClean="0">
                <a:solidFill>
                  <a:srgbClr val="FF0000"/>
                </a:solidFill>
                <a:latin typeface="Symbol" panose="05050102010706020507" pitchFamily="18" charset="2"/>
              </a:rPr>
              <a:t>b</a:t>
            </a:r>
            <a:r>
              <a:rPr lang="en-US" smtClean="0">
                <a:solidFill>
                  <a:srgbClr val="FF0000"/>
                </a:solidFill>
              </a:rPr>
              <a:t> will be in the range 0-1</a:t>
            </a:r>
          </a:p>
          <a:p>
            <a:pPr lvl="3"/>
            <a:r>
              <a:rPr lang="en-US" smtClean="0">
                <a:solidFill>
                  <a:srgbClr val="FF0000"/>
                </a:solidFill>
              </a:rPr>
              <a:t>A representative set of values is {0,0.7,0.9,0.99}</a:t>
            </a:r>
          </a:p>
          <a:p>
            <a:pPr lvl="1"/>
            <a:r>
              <a:rPr lang="en-US" smtClean="0"/>
              <a:t>Note: This approach can be applied to TDLs derived from spatially filtered CDLs according to R1-163490 to emulate hybrid BF</a:t>
            </a:r>
          </a:p>
          <a:p>
            <a:pPr lvl="1"/>
            <a:r>
              <a:rPr lang="en-US">
                <a:solidFill>
                  <a:srgbClr val="FF0000"/>
                </a:solidFill>
              </a:rPr>
              <a:t>Note: This does not preclude deriving correlation matrices using other methodologies, e.g. </a:t>
            </a:r>
            <a:endParaRPr lang="en-US" smtClean="0">
              <a:solidFill>
                <a:srgbClr val="FF0000"/>
              </a:solidFill>
            </a:endParaRPr>
          </a:p>
          <a:p>
            <a:pPr lvl="2"/>
            <a:r>
              <a:rPr lang="en-US" smtClean="0">
                <a:solidFill>
                  <a:srgbClr val="FF0000"/>
                </a:solidFill>
              </a:rPr>
              <a:t>extending </a:t>
            </a:r>
            <a:r>
              <a:rPr lang="en-US">
                <a:solidFill>
                  <a:srgbClr val="FF0000"/>
                </a:solidFill>
              </a:rPr>
              <a:t>the 36.101/104 procedure to planar arrays or more </a:t>
            </a:r>
            <a:r>
              <a:rPr lang="en-US" smtClean="0">
                <a:solidFill>
                  <a:srgbClr val="FF0000"/>
                </a:solidFill>
              </a:rPr>
              <a:t>elements</a:t>
            </a:r>
          </a:p>
          <a:p>
            <a:pPr lvl="2"/>
            <a:r>
              <a:rPr lang="en-US" smtClean="0">
                <a:solidFill>
                  <a:srgbClr val="FF0000"/>
                </a:solidFill>
              </a:rPr>
              <a:t>using </a:t>
            </a:r>
            <a:r>
              <a:rPr lang="en-US">
                <a:solidFill>
                  <a:srgbClr val="FF0000"/>
                </a:solidFill>
              </a:rPr>
              <a:t>CDLs in combination with array assumptions to derive </a:t>
            </a:r>
            <a:r>
              <a:rPr lang="en-US" smtClean="0">
                <a:solidFill>
                  <a:srgbClr val="FF0000"/>
                </a:solidFill>
              </a:rPr>
              <a:t>per-tap </a:t>
            </a:r>
            <a:r>
              <a:rPr lang="en-US">
                <a:solidFill>
                  <a:srgbClr val="FF0000"/>
                </a:solidFill>
              </a:rPr>
              <a:t>correlation matrices as </a:t>
            </a:r>
            <a:r>
              <a:rPr lang="en-US" smtClean="0">
                <a:solidFill>
                  <a:srgbClr val="FF0000"/>
                </a:solidFill>
              </a:rPr>
              <a:t>in: </a:t>
            </a:r>
            <a:r>
              <a:rPr lang="en-US">
                <a:solidFill>
                  <a:srgbClr val="FF0000"/>
                </a:solidFill>
              </a:rPr>
              <a:t>H. Asplund et al., “A </a:t>
            </a:r>
            <a:r>
              <a:rPr lang="en-US" smtClean="0">
                <a:solidFill>
                  <a:srgbClr val="FF0000"/>
                </a:solidFill>
              </a:rPr>
              <a:t>simplified approach to applying the 3GPP spatial channel model”, in Proc. of PIMRC 2006</a:t>
            </a:r>
          </a:p>
          <a:p>
            <a:pPr lvl="2"/>
            <a:r>
              <a:rPr lang="en-US" smtClean="0">
                <a:solidFill>
                  <a:srgbClr val="FF0000"/>
                </a:solidFill>
              </a:rPr>
              <a:t>using the system-level model in combination with array assumptions to derive per-tap or per-channel correlation matrices</a:t>
            </a:r>
            <a:endParaRPr lang="en-US">
              <a:solidFill>
                <a:srgbClr val="FF000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Proposals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723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0e710d51-58b4-4530-836b-fce5679fe049" ContentTypeId="0x010100BB337192E63E44A7A744CE7393F41F4E" PreviousValue="false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EriCOLL Docs" ma:contentTypeID="0x010100BB337192E63E44A7A744CE7393F41F4E0033AE7C16A16D614387F8BCBCA706EC4C" ma:contentTypeVersion="12" ma:contentTypeDescription="EriCOLL Document Content Type" ma:contentTypeScope="" ma:versionID="c62f6bf4d9d046f13c727b12308b9e36">
  <xsd:schema xmlns:xsd="http://www.w3.org/2001/XMLSchema" xmlns:xs="http://www.w3.org/2001/XMLSchema" xmlns:p="http://schemas.microsoft.com/office/2006/metadata/properties" xmlns:ns2="08b2df90-05d3-4030-90d4-c9feeb4a1cd9" xmlns:ns3="72fa311c-3e01-4f0f-ad4b-f503916d09d4" xmlns:ns4="http://schemas.microsoft.com/sharepoint/v4" targetNamespace="http://schemas.microsoft.com/office/2006/metadata/properties" ma:root="true" ma:fieldsID="60531e89efb62ba58bc2b0748e9ad440" ns2:_="" ns3:_="" ns4:_="">
    <xsd:import namespace="08b2df90-05d3-4030-90d4-c9feeb4a1cd9"/>
    <xsd:import namespace="72fa311c-3e01-4f0f-ad4b-f503916d09d4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Prepared." minOccurs="0"/>
                <xsd:element ref="ns3:EriCOLLDate." minOccurs="0"/>
                <xsd:element ref="ns3:AbstractOrSummary." minOccurs="0"/>
                <xsd:element ref="ns2:TaxKeywordTaxHTField" minOccurs="0"/>
                <xsd:element ref="ns2:TaxCatchAll" minOccurs="0"/>
                <xsd:element ref="ns2:TaxCatchAllLabel" minOccurs="0"/>
                <xsd:element ref="ns3:EriCOLLCategoryTaxHTField0" minOccurs="0"/>
                <xsd:element ref="ns3:EriCOLLOrganizationUnitTaxHTField0" minOccurs="0"/>
                <xsd:element ref="ns3:EriCOLLCompetenceTaxHTField0" minOccurs="0"/>
                <xsd:element ref="ns3:EriCOLLCountryTaxHTField0" minOccurs="0"/>
                <xsd:element ref="ns2:EriCOLLCustomerTaxHTField0" minOccurs="0"/>
                <xsd:element ref="ns3:EriCOLLProcessTaxHTField0" minOccurs="0"/>
                <xsd:element ref="ns3:EriCOLLProductsTaxHTField0" minOccurs="0"/>
                <xsd:element ref="ns3:EriCOLLProjectsTaxHTField0" minOccurs="0"/>
                <xsd:element ref="ns4:IconOverla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8b2df90-05d3-4030-90d4-c9feeb4a1cd9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KeywordTaxHTField" ma:index="14" nillable="true" ma:taxonomy="true" ma:internalName="TaxKeywordTaxHTField" ma:taxonomyFieldName="TaxKeyword" ma:displayName="Keywords." ma:readOnly="false" ma:fieldId="{23f27201-bee3-471e-b2e7-b64fd8b7ca38}" ma:taxonomyMulti="true" ma:sspId="0e710d51-58b4-4530-836b-fce5679fe049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15" nillable="true" ma:displayName="Taxonomy Catch All Column" ma:hidden="true" ma:list="{c58505f0-04be-4a6d-b93c-33c1c4098aaa}" ma:internalName="TaxCatchAll" ma:showField="CatchAllData" ma:web="72fa311c-3e01-4f0f-ad4b-f503916d09d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6" nillable="true" ma:displayName="Taxonomy Catch All Column1" ma:hidden="true" ma:list="{c58505f0-04be-4a6d-b93c-33c1c4098aaa}" ma:internalName="TaxCatchAllLabel" ma:readOnly="true" ma:showField="CatchAllDataLabel" ma:web="72fa311c-3e01-4f0f-ad4b-f503916d09d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EriCOLLCustomerTaxHTField0" ma:index="26" nillable="true" ma:taxonomy="true" ma:internalName="EriCOLLCustomerTaxHTField0" ma:taxonomyFieldName="EriCOLLCustomer" ma:displayName="Customer." ma:readOnly="false" ma:fieldId="{8480f48b-f8b7-4c77-be55-63d41a1fdb0d}" ma:taxonomyMulti="true" ma:sspId="0e710d51-58b4-4530-836b-fce5679fe049" ma:termSetId="4e0bb0d4-0179-488a-a161-abd655dda2e7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fa311c-3e01-4f0f-ad4b-f503916d09d4" elementFormDefault="qualified">
    <xsd:import namespace="http://schemas.microsoft.com/office/2006/documentManagement/types"/>
    <xsd:import namespace="http://schemas.microsoft.com/office/infopath/2007/PartnerControls"/>
    <xsd:element name="Prepared." ma:index="11" nillable="true" ma:displayName="Prepared." ma:internalName="Prepared_x002e_" ma:readOnly="false">
      <xsd:simpleType>
        <xsd:restriction base="dms:Text">
          <xsd:maxLength value="255"/>
        </xsd:restriction>
      </xsd:simpleType>
    </xsd:element>
    <xsd:element name="EriCOLLDate." ma:index="12" nillable="true" ma:displayName="Date." ma:internalName="EriCOLLDate_x002e_" ma:readOnly="false">
      <xsd:simpleType>
        <xsd:restriction base="dms:Text">
          <xsd:maxLength value="255"/>
        </xsd:restriction>
      </xsd:simpleType>
    </xsd:element>
    <xsd:element name="AbstractOrSummary." ma:index="13" nillable="true" ma:displayName="Abstract/Summary." ma:internalName="AbstractOrSummary_x002e_" ma:readOnly="false">
      <xsd:simpleType>
        <xsd:restriction base="dms:Note"/>
      </xsd:simpleType>
    </xsd:element>
    <xsd:element name="EriCOLLCategoryTaxHTField0" ma:index="18" nillable="true" ma:taxonomy="true" ma:internalName="EriCOLLCategoryTaxHTField0" ma:taxonomyFieldName="EriCOLLCategory" ma:displayName="Category." ma:readOnly="false" ma:default="1;#Technology|b3747014-464c-4f4a-88e7-23c663dc6c06;#2;#Project|5fd1cb76-0b0e-4149-8caf-738ae6fe14fe;#3;#Research|7f1f7aab-c784-40ec-8666-825d2ac7abef" ma:fieldId="{e72cc46e-70aa-41d8-b11d-9bbfd769c5eb}" ma:taxonomyMulti="true" ma:sspId="0e710d51-58b4-4530-836b-fce5679fe049" ma:termSetId="f35c1d4c-78ac-4f40-bb38-8d71ec401e6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OrganizationUnitTaxHTField0" ma:index="20" nillable="true" ma:taxonomy="true" ma:internalName="EriCOLLOrganizationUnitTaxHTField0" ma:taxonomyFieldName="EriCOLLOrganizationUnit" ma:displayName="Organization Unit." ma:readOnly="false" ma:default="4;#GF Technology and Portfolio Management|7ac278bb-d2a3-440f-950b-542e9e64b75a" ma:fieldId="{7588c015-b936-47f7-bb64-663949dc467e}" ma:taxonomyMulti="true" ma:sspId="0e710d51-58b4-4530-836b-fce5679fe049" ma:termSetId="67f5b04f-38bf-47c9-889f-003f3bcd139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CompetenceTaxHTField0" ma:index="22" nillable="true" ma:taxonomy="true" ma:internalName="EriCOLLCompetenceTaxHTField0" ma:taxonomyFieldName="EriCOLLCompetence" ma:displayName="Competence." ma:readOnly="false" ma:fieldId="{ff7cf505-5048-4f7f-991c-4d426a4ce272}" ma:taxonomyMulti="true" ma:sspId="0e710d51-58b4-4530-836b-fce5679fe049" ma:termSetId="3b0c01a2-44af-4012-bd1f-a99c2b798efa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CountryTaxHTField0" ma:index="24" nillable="true" ma:taxonomy="true" ma:internalName="EriCOLLCountryTaxHTField0" ma:taxonomyFieldName="EriCOLLCountry" ma:displayName="Country." ma:readOnly="false" ma:fieldId="{a6c34b01-f2c2-4f05-b9ad-d4935bafeeb2}" ma:taxonomyMulti="true" ma:sspId="0e710d51-58b4-4530-836b-fce5679fe049" ma:termSetId="d4bcc4ed-3121-4db4-a523-83f3d101879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cessTaxHTField0" ma:index="28" nillable="true" ma:taxonomy="true" ma:internalName="EriCOLLProcessTaxHTField0" ma:taxonomyFieldName="EriCOLLProcess" ma:displayName="Process." ma:readOnly="false" ma:fieldId="{69b1f811-b392-4734-aa69-0125c68961bd}" ma:taxonomyMulti="true" ma:sspId="0e710d51-58b4-4530-836b-fce5679fe049" ma:termSetId="3d5773de-e402-4858-b471-2c5969a51f0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ductsTaxHTField0" ma:index="30" nillable="true" ma:taxonomy="true" ma:internalName="EriCOLLProductsTaxHTField0" ma:taxonomyFieldName="EriCOLLProducts" ma:displayName="Products." ma:readOnly="false" ma:fieldId="{e7fe205b-2114-43c4-bcb7-1bbbbd16d461}" ma:taxonomyMulti="true" ma:sspId="0e710d51-58b4-4530-836b-fce5679fe049" ma:termSetId="943c8fbd-8b50-4b6a-b4b8-9342be84b8f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jectsTaxHTField0" ma:index="32" nillable="true" ma:taxonomy="true" ma:internalName="EriCOLLProjectsTaxHTField0" ma:taxonomyFieldName="EriCOLLProjects" ma:displayName="Projects." ma:readOnly="false" ma:fieldId="{6d690e96-80d8-4550-9bd4-922d740a55ff}" ma:taxonomyMulti="true" ma:sspId="0e710d51-58b4-4530-836b-fce5679fe049" ma:termSetId="66ed0c52-5b15-42c7-a9e7-77fbdfe62b34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34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riCOLLCountryTaxHTField0 xmlns="72fa311c-3e01-4f0f-ad4b-f503916d09d4">
      <Terms xmlns="http://schemas.microsoft.com/office/infopath/2007/PartnerControls"/>
    </EriCOLLCountryTaxHTField0>
    <EriCOLLCategoryTaxHTField0 xmlns="72fa311c-3e01-4f0f-ad4b-f503916d09d4">
      <Terms xmlns="http://schemas.microsoft.com/office/infopath/2007/PartnerControls">
        <TermInfo xmlns="http://schemas.microsoft.com/office/infopath/2007/PartnerControls">
          <TermName xmlns="http://schemas.microsoft.com/office/infopath/2007/PartnerControls">Technology</TermName>
          <TermId xmlns="http://schemas.microsoft.com/office/infopath/2007/PartnerControls">b3747014-464c-4f4a-88e7-23c663dc6c06</TermId>
        </TermInfo>
        <TermInfo xmlns="http://schemas.microsoft.com/office/infopath/2007/PartnerControls">
          <TermName xmlns="http://schemas.microsoft.com/office/infopath/2007/PartnerControls">Project</TermName>
          <TermId xmlns="http://schemas.microsoft.com/office/infopath/2007/PartnerControls">5fd1cb76-0b0e-4149-8caf-738ae6fe14fe</TermId>
        </TermInfo>
        <TermInfo xmlns="http://schemas.microsoft.com/office/infopath/2007/PartnerControls">
          <TermName xmlns="http://schemas.microsoft.com/office/infopath/2007/PartnerControls">Research</TermName>
          <TermId xmlns="http://schemas.microsoft.com/office/infopath/2007/PartnerControls">7f1f7aab-c784-40ec-8666-825d2ac7abef</TermId>
        </TermInfo>
      </Terms>
    </EriCOLLCategoryTaxHTField0>
    <EriCOLLCompetenceTaxHTField0 xmlns="72fa311c-3e01-4f0f-ad4b-f503916d09d4">
      <Terms xmlns="http://schemas.microsoft.com/office/infopath/2007/PartnerControls"/>
    </EriCOLLCompetenceTaxHTField0>
    <IconOverlay xmlns="http://schemas.microsoft.com/sharepoint/v4" xsi:nil="true"/>
    <TaxCatchAll xmlns="08b2df90-05d3-4030-90d4-c9feeb4a1cd9">
      <Value>4</Value>
      <Value>3</Value>
      <Value>2</Value>
      <Value>1</Value>
    </TaxCatchAll>
    <EriCOLLProjectsTaxHTField0 xmlns="72fa311c-3e01-4f0f-ad4b-f503916d09d4">
      <Terms xmlns="http://schemas.microsoft.com/office/infopath/2007/PartnerControls"/>
    </EriCOLLProjectsTaxHTField0>
    <TaxKeywordTaxHTField xmlns="08b2df90-05d3-4030-90d4-c9feeb4a1cd9">
      <Terms xmlns="http://schemas.microsoft.com/office/infopath/2007/PartnerControls"/>
    </TaxKeywordTaxHTField>
    <Prepared. xmlns="72fa311c-3e01-4f0f-ad4b-f503916d09d4" xsi:nil="true"/>
    <EriCOLLDate. xmlns="72fa311c-3e01-4f0f-ad4b-f503916d09d4" xsi:nil="true"/>
    <EriCOLLProcessTaxHTField0 xmlns="72fa311c-3e01-4f0f-ad4b-f503916d09d4">
      <Terms xmlns="http://schemas.microsoft.com/office/infopath/2007/PartnerControls"/>
    </EriCOLLProcessTaxHTField0>
    <EriCOLLOrganizationUnitTaxHTField0 xmlns="72fa311c-3e01-4f0f-ad4b-f503916d09d4">
      <Terms xmlns="http://schemas.microsoft.com/office/infopath/2007/PartnerControls">
        <TermInfo xmlns="http://schemas.microsoft.com/office/infopath/2007/PartnerControls">
          <TermName xmlns="http://schemas.microsoft.com/office/infopath/2007/PartnerControls">GF Technology</TermName>
          <TermId xmlns="http://schemas.microsoft.com/office/infopath/2007/PartnerControls">7ac278bb-d2a3-440f-950b-542e9e64b75a</TermId>
        </TermInfo>
      </Terms>
    </EriCOLLOrganizationUnitTaxHTField0>
    <EriCOLLProductsTaxHTField0 xmlns="72fa311c-3e01-4f0f-ad4b-f503916d09d4">
      <Terms xmlns="http://schemas.microsoft.com/office/infopath/2007/PartnerControls"/>
    </EriCOLLProductsTaxHTField0>
    <AbstractOrSummary. xmlns="72fa311c-3e01-4f0f-ad4b-f503916d09d4">Currently being reviewed!</AbstractOrSummary.>
    <EriCOLLCustomerTaxHTField0 xmlns="08b2df90-05d3-4030-90d4-c9feeb4a1cd9">
      <Terms xmlns="http://schemas.microsoft.com/office/infopath/2007/PartnerControls"/>
    </EriCOLLCustomerTaxHTField0>
    <_dlc_DocId xmlns="08b2df90-05d3-4030-90d4-c9feeb4a1cd9">WVVVEZWPY5V4-1-10328</_dlc_DocId>
    <_dlc_DocIdUrl xmlns="08b2df90-05d3-4030-90d4-c9feeb4a1cd9">
      <Url>https://ericoll.internal.ericsson.com/sites/FRA/_layouts/DocIdRedir.aspx?ID=WVVVEZWPY5V4-1-10328</Url>
      <Description>WVVVEZWPY5V4-1-10328</Description>
    </_dlc_DocIdUrl>
  </documentManagement>
</p:properti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2469310-EF28-4330-B992-A8BB553E7432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7F61BE51-DCDA-46CE-ABB3-7C1F5B5CD3F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8b2df90-05d3-4030-90d4-c9feeb4a1cd9"/>
    <ds:schemaRef ds:uri="72fa311c-3e01-4f0f-ad4b-f503916d09d4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AED7FF4-91E9-4899-9079-379968FB0132}">
  <ds:schemaRefs>
    <ds:schemaRef ds:uri="http://purl.org/dc/dcmitype/"/>
    <ds:schemaRef ds:uri="72fa311c-3e01-4f0f-ad4b-f503916d09d4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08b2df90-05d3-4030-90d4-c9feeb4a1cd9"/>
    <ds:schemaRef ds:uri="http://schemas.microsoft.com/office/infopath/2007/PartnerControls"/>
    <ds:schemaRef ds:uri="http://schemas.microsoft.com/office/2006/metadata/properties"/>
    <ds:schemaRef ds:uri="http://schemas.microsoft.com/sharepoint/v4"/>
    <ds:schemaRef ds:uri="http://purl.org/dc/terms/"/>
    <ds:schemaRef ds:uri="http://purl.org/dc/elements/1.1/"/>
  </ds:schemaRefs>
</ds:datastoreItem>
</file>

<file path=customXml/itemProps4.xml><?xml version="1.0" encoding="utf-8"?>
<ds:datastoreItem xmlns:ds="http://schemas.openxmlformats.org/officeDocument/2006/customXml" ds:itemID="{D69DE4B5-6FC2-4FA1-9AC7-0EB9A0F5A580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1B0EE500-7BD3-44C9-930E-00359695F5A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48809</TotalTime>
  <Words>685</Words>
  <Application>Microsoft Office PowerPoint</Application>
  <PresentationFormat>Custom</PresentationFormat>
  <Paragraphs>66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Ericsson Capital TT</vt:lpstr>
      <vt:lpstr>Cambria Math</vt:lpstr>
      <vt:lpstr>Symbol</vt:lpstr>
      <vt:lpstr>PresentationTemplate2011</vt:lpstr>
      <vt:lpstr>WF on link level models for MIMO simulations</vt:lpstr>
      <vt:lpstr>Background</vt:lpstr>
      <vt:lpstr>MIMO link level simulations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Clarifications on channel model correlations</dc:title>
  <dc:creator>Henrik Asplund</dc:creator>
  <dc:description>Rev PA1</dc:description>
  <cp:lastModifiedBy>Henrik Asplund</cp:lastModifiedBy>
  <cp:revision>729</cp:revision>
  <cp:lastPrinted>2015-10-29T13:18:21Z</cp:lastPrinted>
  <dcterms:created xsi:type="dcterms:W3CDTF">2011-05-24T09:22:48Z</dcterms:created>
  <dcterms:modified xsi:type="dcterms:W3CDTF">2016-05-26T00:59:21Z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R4A</vt:lpwstr>
  </property>
  <property fmtid="{D5CDD505-2E9C-101B-9397-08002B2CF9AE}" pid="8" name="FooterType">
    <vt:lpwstr>PresTemp</vt:lpwstr>
  </property>
  <property fmtid="{D5CDD505-2E9C-101B-9397-08002B2CF9AE}" pid="9" name="UsedFont">
    <vt:lpwstr>Arial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true</vt:bool>
  </property>
  <property fmtid="{D5CDD505-2E9C-101B-9397-08002B2CF9AE}" pid="19" name="optFooterCVLCopyright">
    <vt:bool>false</vt:bool>
  </property>
  <property fmtid="{D5CDD505-2E9C-101B-9397-08002B2CF9AE}" pid="20" name="optEnterText1">
    <vt:bool>false</vt:bool>
  </property>
  <property fmtid="{D5CDD505-2E9C-101B-9397-08002B2CF9AE}" pid="21" name="optFooterCVLConfLabel">
    <vt:bool>false</vt:bool>
  </property>
  <property fmtid="{D5CDD505-2E9C-101B-9397-08002B2CF9AE}" pid="22" name="optEnterText2">
    <vt:bool>true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false</vt:bool>
  </property>
  <property fmtid="{D5CDD505-2E9C-101B-9397-08002B2CF9AE}" pid="27" name="optEnterText4">
    <vt:bool>true</vt:bool>
  </property>
  <property fmtid="{D5CDD505-2E9C-101B-9397-08002B2CF9AE}" pid="28" name="LeftFooterField">
    <vt:lpwstr/>
  </property>
  <property fmtid="{D5CDD505-2E9C-101B-9397-08002B2CF9AE}" pid="29" name="MiddleFooterField">
    <vt:lpwstr/>
  </property>
  <property fmtid="{D5CDD505-2E9C-101B-9397-08002B2CF9AE}" pid="30" name="RightFooterField">
    <vt:lpwstr/>
  </property>
  <property fmtid="{D5CDD505-2E9C-101B-9397-08002B2CF9AE}" pid="31" name="RightFooterField2">
    <vt:lpwstr/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2015-11-12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ContentTypeId">
    <vt:lpwstr>0x010100BB337192E63E44A7A744CE7393F41F4E0033AE7C16A16D614387F8BCBCA706EC4C</vt:lpwstr>
  </property>
  <property fmtid="{D5CDD505-2E9C-101B-9397-08002B2CF9AE}" pid="48" name="_dlc_DocIdItemGuid">
    <vt:lpwstr>addd0d48-f995-454c-afab-a8dbba500575</vt:lpwstr>
  </property>
  <property fmtid="{D5CDD505-2E9C-101B-9397-08002B2CF9AE}" pid="49" name="EriCOLLCategory">
    <vt:lpwstr>1;#Technology|b3747014-464c-4f4a-88e7-23c663dc6c06;#2;#Project|5fd1cb76-0b0e-4149-8caf-738ae6fe14fe;#3;#Research|7f1f7aab-c784-40ec-8666-825d2ac7abef</vt:lpwstr>
  </property>
  <property fmtid="{D5CDD505-2E9C-101B-9397-08002B2CF9AE}" pid="50" name="TaxKeyword">
    <vt:lpwstr/>
  </property>
  <property fmtid="{D5CDD505-2E9C-101B-9397-08002B2CF9AE}" pid="51" name="EriCOLLCountry">
    <vt:lpwstr/>
  </property>
  <property fmtid="{D5CDD505-2E9C-101B-9397-08002B2CF9AE}" pid="52" name="EriCOLLCompetence">
    <vt:lpwstr/>
  </property>
  <property fmtid="{D5CDD505-2E9C-101B-9397-08002B2CF9AE}" pid="53" name="EriCOLLOrganizationUnit">
    <vt:lpwstr>4;#GF Technology|7ac278bb-d2a3-440f-950b-542e9e64b75a</vt:lpwstr>
  </property>
  <property fmtid="{D5CDD505-2E9C-101B-9397-08002B2CF9AE}" pid="54" name="EriCOLLProducts">
    <vt:lpwstr/>
  </property>
  <property fmtid="{D5CDD505-2E9C-101B-9397-08002B2CF9AE}" pid="55" name="EriCOLLCustomer">
    <vt:lpwstr/>
  </property>
  <property fmtid="{D5CDD505-2E9C-101B-9397-08002B2CF9AE}" pid="56" name="EriCOLLProjects">
    <vt:lpwstr/>
  </property>
  <property fmtid="{D5CDD505-2E9C-101B-9397-08002B2CF9AE}" pid="57" name="EriCOLLProcess">
    <vt:lpwstr/>
  </property>
  <property fmtid="{D5CDD505-2E9C-101B-9397-08002B2CF9AE}" pid="58" name="UpdateProcess">
    <vt:lpwstr>End</vt:lpwstr>
  </property>
</Properties>
</file>