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8" r:id="rId2"/>
    <p:sldId id="332" r:id="rId3"/>
    <p:sldId id="334" r:id="rId4"/>
    <p:sldId id="33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(Nov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Nov 12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altLang="ko-KR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ko-KR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 ~ 2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80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eIAB</a:t>
            </a:r>
            <a:r>
              <a:rPr lang="en-US" altLang="ja-JP" sz="1400" b="1" dirty="0" smtClean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DSS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NB-</a:t>
            </a: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eMTC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30 min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90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80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</a:t>
            </a:r>
            <a:r>
              <a:rPr lang="en-US" altLang="ja-JP" sz="1400" b="1" dirty="0">
                <a:solidFill>
                  <a:srgbClr val="FF0000"/>
                </a:solidFill>
              </a:rPr>
              <a:t>features: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(60GHz, </a:t>
            </a:r>
            <a:r>
              <a:rPr lang="en-US" altLang="ko-KR" sz="1400" b="1" dirty="0" err="1" smtClean="0">
                <a:solidFill>
                  <a:srgbClr val="FF0000"/>
                </a:solidFill>
              </a:rPr>
              <a:t>CovEnh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)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MBS: </a:t>
            </a:r>
            <a:r>
              <a:rPr lang="en-US" altLang="ja-JP" sz="1400" b="1" dirty="0"/>
              <a:t>35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60GHz: 75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(MIMO, </a:t>
            </a:r>
            <a:r>
              <a:rPr lang="en-US" altLang="ko-KR" sz="1400" b="1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IIoT</a:t>
            </a:r>
            <a:r>
              <a:rPr lang="en-US" altLang="ko-KR" sz="14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/URLLC)</a:t>
            </a:r>
            <a:endParaRPr lang="en-US" altLang="ja-JP" sz="14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</a:t>
            </a:r>
            <a:r>
              <a:rPr lang="en-US" altLang="ko-KR" sz="1400" b="1" dirty="0" smtClean="0"/>
              <a:t>50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</a:t>
            </a:r>
            <a:r>
              <a:rPr lang="en-US" altLang="ja-JP" sz="1400" b="1" dirty="0"/>
              <a:t>NTN: </a:t>
            </a:r>
            <a:r>
              <a:rPr lang="en-US" altLang="ko-KR" sz="1400" b="1" dirty="0" smtClean="0"/>
              <a:t>50</a:t>
            </a:r>
            <a:r>
              <a:rPr lang="en-US" altLang="ja-JP" sz="1400" b="1" dirty="0" smtClean="0"/>
              <a:t> min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</p:spTree>
    <p:extLst>
      <p:ext uri="{BB962C8B-B14F-4D97-AF65-F5344CB8AC3E}">
        <p14:creationId xmlns:p14="http://schemas.microsoft.com/office/powerpoint/2010/main" val="3620354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(Nov 15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Nov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80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eURLLC</a:t>
            </a:r>
            <a:r>
              <a:rPr lang="en-US" altLang="ja-JP" sz="1400" b="1" dirty="0"/>
              <a:t>: 80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40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80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90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90 </a:t>
            </a:r>
            <a:r>
              <a:rPr lang="en-US" altLang="ja-JP" sz="1400" b="1" dirty="0"/>
              <a:t>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 smtClean="0"/>
              <a:t>: 60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DSS: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</a:t>
            </a:r>
            <a:r>
              <a:rPr lang="en-US" altLang="ja-JP" sz="1400" b="1" dirty="0"/>
              <a:t>: 90 </a:t>
            </a:r>
            <a:r>
              <a:rPr lang="en-US" altLang="ja-JP" sz="1400" b="1" dirty="0" smtClean="0"/>
              <a:t>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</a:t>
            </a:r>
            <a:r>
              <a:rPr lang="en-US" altLang="ja-JP" sz="1400" b="1" dirty="0" smtClean="0"/>
              <a:t>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NB-</a:t>
            </a: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eMTC</a:t>
            </a:r>
            <a:r>
              <a:rPr lang="en-US" altLang="ja-JP" sz="1400" b="1" dirty="0" smtClean="0"/>
              <a:t>: 50 min</a:t>
            </a: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</a:t>
            </a:r>
            <a:r>
              <a:rPr lang="en-US" altLang="ja-JP" sz="1400" b="1" dirty="0">
                <a:solidFill>
                  <a:srgbClr val="FF0000"/>
                </a:solidFill>
              </a:rPr>
              <a:t>features: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(</a:t>
            </a:r>
            <a:r>
              <a:rPr lang="en-US" altLang="ko-KR" sz="1400" b="1" dirty="0" err="1" smtClean="0">
                <a:solidFill>
                  <a:srgbClr val="FF0000"/>
                </a:solidFill>
              </a:rPr>
              <a:t>PowSav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, 60GHz)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</a:t>
            </a:r>
            <a:r>
              <a:rPr lang="en-US" altLang="ja-JP" sz="1400" b="1" dirty="0" smtClean="0"/>
              <a:t>80 min</a:t>
            </a: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35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30 min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Saving: 30 min</a:t>
            </a: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(</a:t>
            </a:r>
            <a:r>
              <a:rPr lang="en-US" altLang="ko-KR" sz="1400" b="1" dirty="0" err="1" smtClean="0">
                <a:solidFill>
                  <a:srgbClr val="FF0000"/>
                </a:solidFill>
              </a:rPr>
              <a:t>ePos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, MBS)</a:t>
            </a:r>
            <a:endParaRPr lang="en-US" altLang="ja-JP" sz="14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60GHz: 65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over NTN: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(</a:t>
            </a:r>
            <a:r>
              <a:rPr lang="en-US" altLang="ko-KR" sz="1400" b="1" dirty="0" err="1" smtClean="0">
                <a:solidFill>
                  <a:srgbClr val="FF0000"/>
                </a:solidFill>
              </a:rPr>
              <a:t>Sidelink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, </a:t>
            </a:r>
            <a:r>
              <a:rPr lang="en-US" altLang="ko-KR" sz="1400" b="1" dirty="0">
                <a:solidFill>
                  <a:srgbClr val="FF0000"/>
                </a:solidFill>
              </a:rPr>
              <a:t>MIMO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)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55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features: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(TBD, </a:t>
            </a:r>
            <a:r>
              <a:rPr lang="en-US" altLang="ko-KR" sz="1400" b="1" dirty="0" err="1" smtClean="0">
                <a:solidFill>
                  <a:srgbClr val="FF0000"/>
                </a:solidFill>
              </a:rPr>
              <a:t>ePos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)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</a:t>
            </a:r>
            <a:r>
              <a:rPr lang="en-US" altLang="ja-JP" sz="1400" b="1" dirty="0" smtClean="0"/>
              <a:t>60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60 min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</a:t>
            </a:r>
            <a:r>
              <a:rPr lang="en-US" altLang="ja-JP" sz="1400" b="1" dirty="0"/>
              <a:t>NTN: </a:t>
            </a:r>
            <a:r>
              <a:rPr lang="en-US" altLang="ja-JP" sz="1400" b="1" dirty="0" smtClean="0"/>
              <a:t>40 min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37" name="직사각형 36"/>
          <p:cNvSpPr/>
          <p:nvPr/>
        </p:nvSpPr>
        <p:spPr>
          <a:xfrm>
            <a:off x="7558863" y="1688090"/>
            <a:ext cx="4179650" cy="4785862"/>
          </a:xfrm>
          <a:prstGeom prst="rect">
            <a:avLst/>
          </a:prstGeom>
          <a:solidFill>
            <a:schemeClr val="accent4">
              <a:lumMod val="40000"/>
              <a:lumOff val="60000"/>
              <a:alpha val="35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582040" y="6253814"/>
            <a:ext cx="4144083" cy="46166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chemeClr val="bg1"/>
                </a:solidFill>
              </a:rPr>
              <a:t>To be revised during meeting after the checking</a:t>
            </a:r>
          </a:p>
          <a:p>
            <a:r>
              <a:rPr lang="en-US" altLang="ko-KR" sz="1200" b="1" dirty="0" smtClean="0">
                <a:solidFill>
                  <a:schemeClr val="bg1"/>
                </a:solidFill>
              </a:rPr>
              <a:t> the progress of each WI. Final revision to be made on Nov 16.</a:t>
            </a:r>
            <a:endParaRPr lang="en-US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Schedule for </a:t>
            </a:r>
            <a:r>
              <a:rPr lang="en-US" dirty="0">
                <a:solidFill>
                  <a:srgbClr val="FF0000"/>
                </a:solidFill>
              </a:rPr>
              <a:t>GTW1 Week1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DL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lang="en-US" altLang="ja-JP" sz="1200" dirty="0" smtClean="0"/>
              <a:t>. Beam management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smtClean="0"/>
              <a:t>SRS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</a:t>
            </a:r>
            <a:r>
              <a:rPr lang="en-US" altLang="ja-JP" sz="1200" dirty="0"/>
              <a:t>Power saving (main</a:t>
            </a:r>
            <a:r>
              <a:rPr lang="en-US" altLang="ja-JP" sz="1200" dirty="0" smtClean="0"/>
              <a:t>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Resource multiplexing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URLLC/</a:t>
            </a:r>
            <a:r>
              <a:rPr lang="en-US" altLang="ja-JP" sz="1400" b="1" dirty="0" err="1" smtClean="0"/>
              <a:t>IIoT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HARQ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mux A 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</a:t>
            </a:r>
            <a:r>
              <a:rPr kumimoji="0" lang="en-US" altLang="ja-JP" sz="1200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[</a:t>
            </a:r>
            <a:r>
              <a:rPr kumimoji="0" lang="en-US" altLang="ja-JP" sz="1000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107-e-NR-R17-IIoT-URLLC-03]</a:t>
            </a:r>
            <a:endParaRPr kumimoji="0" lang="en-US" altLang="ja-JP" sz="1000" dirty="0">
              <a:solidFill>
                <a:srgbClr val="FF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CSI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UL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altLang="ko-KR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ko-KR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 ~ 2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</a:t>
            </a:r>
          </a:p>
        </p:txBody>
      </p:sp>
    </p:spTree>
    <p:extLst>
      <p:ext uri="{BB962C8B-B14F-4D97-AF65-F5344CB8AC3E}">
        <p14:creationId xmlns:p14="http://schemas.microsoft.com/office/powerpoint/2010/main" val="3343104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Schedule for </a:t>
            </a:r>
            <a:r>
              <a:rPr lang="en-US" dirty="0">
                <a:solidFill>
                  <a:srgbClr val="FF0000"/>
                </a:solidFill>
              </a:rPr>
              <a:t>GTW1 Week2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HST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BM for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coordination </a:t>
            </a:r>
            <a:r>
              <a:rPr kumimoji="0" lang="en-US" altLang="ja-JP" sz="10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(main)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Power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TBD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endParaRPr kumimoji="0" lang="en-US" altLang="ja-JP" sz="12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Other enhancements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URLLC/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Unlicensed band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support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PDC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Intra-UE mux B 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[</a:t>
            </a:r>
            <a:r>
              <a:rPr kumimoji="0" lang="en-US" altLang="ja-JP" sz="1000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107-e-NR-R17-IIoT-URLLC-04]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</p:spTree>
    <p:extLst>
      <p:ext uri="{BB962C8B-B14F-4D97-AF65-F5344CB8AC3E}">
        <p14:creationId xmlns:p14="http://schemas.microsoft.com/office/powerpoint/2010/main" val="1537876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54839</TotalTime>
  <Words>540</Words>
  <Application>Microsoft Office PowerPoint</Application>
  <PresentationFormat>와이드스크린</PresentationFormat>
  <Paragraphs>170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ＭＳ Ｐゴシック</vt:lpstr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(Nov 11th ~ Nov 12th)</vt:lpstr>
      <vt:lpstr>GTW Schedule for Week 2 (Nov 15th ~ Nov 19th)</vt:lpstr>
      <vt:lpstr>Detailed Schedule for GTW1 Week1</vt:lpstr>
      <vt:lpstr>Detailed Schedule for GTW1 Week2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431</cp:revision>
  <dcterms:created xsi:type="dcterms:W3CDTF">2019-02-14T07:06:45Z</dcterms:created>
  <dcterms:modified xsi:type="dcterms:W3CDTF">2021-11-08T22:20:28Z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