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57" r:id="rId3"/>
    <p:sldId id="259" r:id="rId4"/>
    <p:sldId id="258" r:id="rId5"/>
    <p:sldId id="262" r:id="rId6"/>
    <p:sldId id="263" r:id="rId7"/>
    <p:sldId id="260" r:id="rId8"/>
    <p:sldId id="265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384" y="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9620B-DB3D-4D36-92C5-2CC748EAC3DB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750D2-7F29-42D3-AA32-5674085999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1588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Figure update as in NCJT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tdoc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750D2-7F29-42D3-AA32-56740859993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49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74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456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43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7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16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40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265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21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312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50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92D61-FEF6-4070-ABB5-2E5DB8E29892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59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93107" y="1609472"/>
            <a:ext cx="11297540" cy="2387600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Calibri" panose="020F0502020204030204" pitchFamily="34" charset="0"/>
              </a:rPr>
              <a:t>Other issues on </a:t>
            </a:r>
            <a:r>
              <a:rPr lang="en-US" altLang="ko-KR" sz="4400" dirty="0" smtClean="0">
                <a:latin typeface="Calibri" panose="020F0502020204030204" pitchFamily="34" charset="0"/>
              </a:rPr>
              <a:t>Multi-TRP / panel transmission</a:t>
            </a:r>
            <a:r>
              <a:rPr lang="en-US" altLang="ko-KR" sz="4000" dirty="0" smtClean="0">
                <a:latin typeface="Calibri" panose="020F0502020204030204" pitchFamily="34" charset="0"/>
              </a:rPr>
              <a:t/>
            </a:r>
            <a:br>
              <a:rPr lang="en-US" altLang="ko-KR" sz="4000" dirty="0" smtClean="0">
                <a:latin typeface="Calibri" panose="020F0502020204030204" pitchFamily="34" charset="0"/>
              </a:rPr>
            </a:br>
            <a:r>
              <a:rPr lang="en-US" altLang="ko-KR" sz="2800" dirty="0">
                <a:latin typeface="Calibri" panose="020F0502020204030204" pitchFamily="34" charset="0"/>
              </a:rPr>
              <a:t/>
            </a:r>
            <a:br>
              <a:rPr lang="en-US" altLang="ko-KR" sz="2800" dirty="0">
                <a:latin typeface="Calibri" panose="020F0502020204030204" pitchFamily="34" charset="0"/>
              </a:rPr>
            </a:br>
            <a:r>
              <a:rPr lang="en-US" altLang="ko-KR" sz="2500" dirty="0" smtClean="0">
                <a:latin typeface="Calibri" panose="020F0502020204030204" pitchFamily="34" charset="0"/>
              </a:rPr>
              <a:t>“Alignment of TBS and LDPC BG for URLLC NC-JT”</a:t>
            </a:r>
            <a:endParaRPr lang="ko-KR" altLang="en-US" sz="2500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593355"/>
            <a:ext cx="9144000" cy="1655762"/>
          </a:xfrm>
        </p:spPr>
        <p:txBody>
          <a:bodyPr anchor="ctr">
            <a:normAutofit/>
          </a:bodyPr>
          <a:lstStyle/>
          <a:p>
            <a:r>
              <a:rPr lang="en-US" altLang="ko-KR" sz="3200" dirty="0" smtClean="0">
                <a:latin typeface="Calibri" panose="020F0502020204030204" pitchFamily="34" charset="0"/>
              </a:rPr>
              <a:t>Samsung</a:t>
            </a:r>
            <a:endParaRPr lang="ko-KR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94355" y="0"/>
            <a:ext cx="255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R1-1910496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0"/>
            <a:ext cx="56617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3GPP TSG RAN WG1 Meeting #</a:t>
            </a:r>
            <a:r>
              <a:rPr lang="en-US" altLang="ko-KR" dirty="0" smtClean="0"/>
              <a:t>98bis</a:t>
            </a:r>
            <a:endParaRPr lang="en-US" altLang="ko-KR" dirty="0" smtClean="0"/>
          </a:p>
          <a:p>
            <a:r>
              <a:rPr lang="en-US" altLang="ko-KR" dirty="0" smtClean="0"/>
              <a:t>Chongqing, China, October 14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–20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, 2019</a:t>
            </a:r>
          </a:p>
          <a:p>
            <a:endParaRPr lang="en-US" altLang="ko-KR" dirty="0"/>
          </a:p>
          <a:p>
            <a:r>
              <a:rPr lang="en-US" altLang="ko-KR" dirty="0" smtClean="0"/>
              <a:t>Agenda item: 7.2.8.5</a:t>
            </a:r>
          </a:p>
        </p:txBody>
      </p:sp>
    </p:spTree>
    <p:extLst>
      <p:ext uri="{BB962C8B-B14F-4D97-AF65-F5344CB8AC3E}">
        <p14:creationId xmlns:p14="http://schemas.microsoft.com/office/powerpoint/2010/main" val="317492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(1/3)</a:t>
            </a:r>
            <a:endParaRPr lang="ko-KR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</p:spPr>
            <p:txBody>
              <a:bodyPr/>
              <a:lstStyle/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TBS determination of UE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When UE receives a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codeword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, it determines the TB size from</a:t>
                </a: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The number of REs,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Code rate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R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and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Number of layers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LDPC base graph (BG) determination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From the code rate and the determined TB size, BG is determined </a:t>
                </a:r>
                <a:r>
                  <a:rPr lang="en-US" altLang="ko-KR" sz="1600" smtClean="0">
                    <a:latin typeface="Calibri" panose="020F0502020204030204" pitchFamily="34" charset="0"/>
                  </a:rPr>
                  <a:t>as follows.</a:t>
                </a:r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266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  <a:blipFill>
                <a:blip r:embed="rId3"/>
                <a:stretch>
                  <a:fillRect l="-315" t="-104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88649" y="3137987"/>
            <a:ext cx="1949558" cy="31968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600719" y="3043983"/>
            <a:ext cx="555477" cy="4857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737594" y="3457672"/>
            <a:ext cx="0" cy="40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737594" y="3862991"/>
            <a:ext cx="2264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51203"/>
              </p:ext>
            </p:extLst>
          </p:nvPr>
        </p:nvGraphicFramePr>
        <p:xfrm>
          <a:off x="5002230" y="3556189"/>
          <a:ext cx="2412582" cy="613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수식" r:id="rId5" imgW="1638300" imgH="419100" progId="Equation.3">
                  <p:embed/>
                </p:oleObj>
              </mc:Choice>
              <mc:Fallback>
                <p:oleObj name="수식" r:id="rId5" imgW="1638300" imgH="419100" progId="Equation.3">
                  <p:embed/>
                  <p:pic>
                    <p:nvPicPr>
                      <p:cNvPr id="18" name="개체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2230" y="3556189"/>
                        <a:ext cx="2412582" cy="6136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35800" y="3934665"/>
            <a:ext cx="11024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Quantization</a:t>
            </a:r>
          </a:p>
          <a:p>
            <a:r>
              <a:rPr lang="en-US" altLang="ko-KR" sz="1050" dirty="0" smtClean="0"/>
              <a:t>(to get proper granularity)</a:t>
            </a:r>
            <a:endParaRPr lang="ko-KR" altLang="en-US" sz="1050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6200" y="1968332"/>
            <a:ext cx="3208254" cy="2831009"/>
          </a:xfrm>
          <a:prstGeom prst="rect">
            <a:avLst/>
          </a:prstGeom>
        </p:spPr>
      </p:pic>
      <p:cxnSp>
        <p:nvCxnSpPr>
          <p:cNvPr id="12" name="직선 화살표 연결선 11"/>
          <p:cNvCxnSpPr>
            <a:stCxn id="9" idx="3"/>
          </p:cNvCxnSpPr>
          <p:nvPr/>
        </p:nvCxnSpPr>
        <p:spPr>
          <a:xfrm>
            <a:off x="7414812" y="3862991"/>
            <a:ext cx="13613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dirty="0" smtClean="0"/>
                  <a:t>Find the closest value </a:t>
                </a:r>
              </a:p>
              <a:p>
                <a:r>
                  <a:rPr lang="en-US" altLang="ko-KR" sz="1050" dirty="0" smtClean="0"/>
                  <a:t>not smaller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altLang="ko-KR" sz="105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ko-KR" altLang="en-US" sz="105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497" y="2600149"/>
            <a:ext cx="2371086" cy="196784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35326" y="2755232"/>
            <a:ext cx="1273324" cy="15109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1908650" y="3072557"/>
            <a:ext cx="1692069" cy="1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4278640" y="3054966"/>
            <a:ext cx="192634" cy="48572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5893" y="5459971"/>
            <a:ext cx="5451911" cy="135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(2/3)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in HARQ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In HARQ, BG and TBS </a:t>
            </a:r>
            <a:r>
              <a:rPr lang="en-US" altLang="ko-KR" sz="1600" b="1" u="sng" dirty="0" smtClean="0">
                <a:solidFill>
                  <a:srgbClr val="FF0000">
                    <a:alpha val="99000"/>
                  </a:srgbClr>
                </a:solidFill>
                <a:latin typeface="Calibri" panose="020F0502020204030204" pitchFamily="34" charset="0"/>
              </a:rPr>
              <a:t>should be the same </a:t>
            </a:r>
            <a:r>
              <a:rPr lang="en-US" altLang="ko-KR" sz="1600" dirty="0" smtClean="0">
                <a:latin typeface="Calibri" panose="020F0502020204030204" pitchFamily="34" charset="0"/>
              </a:rPr>
              <a:t>for the initial- and re-transmission.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In TS 38.212 section 7.2.2</a:t>
            </a:r>
            <a:r>
              <a:rPr lang="en-US" altLang="ko-KR" sz="1600" dirty="0">
                <a:latin typeface="Calibri" panose="020F0502020204030204" pitchFamily="34" charset="0"/>
              </a:rPr>
              <a:t>,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For retransmission, MCS indices 29-31 are used in MCS table 1 and 3, indices 28-31 are used in MCS table 2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Those MCSs indicate modulation order only.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Target code rate information is not needed since the UE already knows the TBS.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993" y="3558888"/>
            <a:ext cx="2371086" cy="196784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4465993" y="5218507"/>
            <a:ext cx="2371086" cy="3082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007989" y="5733143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35" name="직선 연결선 34"/>
          <p:cNvCxnSpPr/>
          <p:nvPr/>
        </p:nvCxnSpPr>
        <p:spPr>
          <a:xfrm>
            <a:off x="1190547" y="6553021"/>
            <a:ext cx="114141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50939" y="5359815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Encoded LDPC CW</a:t>
            </a:r>
            <a:endParaRPr lang="ko-KR" altLang="en-US" sz="1400" dirty="0"/>
          </a:p>
        </p:txBody>
      </p:sp>
      <p:sp>
        <p:nvSpPr>
          <p:cNvPr id="37" name="직사각형 36"/>
          <p:cNvSpPr/>
          <p:nvPr/>
        </p:nvSpPr>
        <p:spPr>
          <a:xfrm>
            <a:off x="1036564" y="5771243"/>
            <a:ext cx="1114425" cy="39629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Systematic bit (TB+CRC)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219247" y="5770878"/>
            <a:ext cx="2532067" cy="39629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Parity bit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0414" y="6270680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Initial </a:t>
            </a:r>
            <a:r>
              <a:rPr lang="en-US" altLang="ko-KR" sz="1000" dirty="0" err="1" smtClean="0"/>
              <a:t>Tx</a:t>
            </a:r>
            <a:endParaRPr lang="ko-KR" altLang="en-US" sz="1000" dirty="0"/>
          </a:p>
        </p:txBody>
      </p:sp>
      <p:cxnSp>
        <p:nvCxnSpPr>
          <p:cNvPr id="40" name="직선 연결선 39"/>
          <p:cNvCxnSpPr/>
          <p:nvPr/>
        </p:nvCxnSpPr>
        <p:spPr>
          <a:xfrm>
            <a:off x="1922377" y="6748806"/>
            <a:ext cx="181928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37530" y="6463398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1</a:t>
            </a:r>
            <a:r>
              <a:rPr lang="en-US" altLang="ko-KR" sz="1000" baseline="30000" dirty="0" smtClean="0"/>
              <a:t>st</a:t>
            </a:r>
            <a:r>
              <a:rPr lang="en-US" altLang="ko-KR" sz="1000" dirty="0" smtClean="0"/>
              <a:t> </a:t>
            </a:r>
            <a:r>
              <a:rPr lang="en-US" altLang="ko-KR" sz="1000" dirty="0" err="1" smtClean="0"/>
              <a:t>ReTx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511373" y="5784357"/>
            <a:ext cx="3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Tx</a:t>
            </a:r>
            <a:endParaRPr lang="ko-KR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70589" y="5661077"/>
            <a:ext cx="48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Rx</a:t>
            </a:r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7065889" y="5615697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7408789" y="5665840"/>
            <a:ext cx="1114425" cy="39629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Initial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8048022" y="5661077"/>
            <a:ext cx="1837267" cy="39629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1</a:t>
            </a:r>
            <a:r>
              <a:rPr lang="en-US" altLang="ko-KR" sz="1050" baseline="30000" dirty="0" smtClean="0">
                <a:solidFill>
                  <a:schemeClr val="tx1"/>
                </a:solidFill>
              </a:rPr>
              <a:t>st</a:t>
            </a:r>
            <a:r>
              <a:rPr lang="en-US" altLang="ko-KR" sz="1050" dirty="0" smtClean="0">
                <a:solidFill>
                  <a:schemeClr val="tx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ReTx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271" y="1436612"/>
            <a:ext cx="6123147" cy="135420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3958553" y="1962349"/>
            <a:ext cx="4925387" cy="491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5025354" y="1735006"/>
            <a:ext cx="1618728" cy="1525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9493325" y="1962349"/>
            <a:ext cx="224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0070C0"/>
                </a:solidFill>
              </a:rPr>
              <a:t>Same LDPC BG ensured for initial and re-transmission</a:t>
            </a:r>
            <a:endParaRPr lang="ko-KR" altLang="en-US" sz="1200" b="1" dirty="0">
              <a:solidFill>
                <a:srgbClr val="0070C0"/>
              </a:solidFill>
            </a:endParaRPr>
          </a:p>
        </p:txBody>
      </p:sp>
      <p:cxnSp>
        <p:nvCxnSpPr>
          <p:cNvPr id="49" name="직선 연결선 48"/>
          <p:cNvCxnSpPr/>
          <p:nvPr/>
        </p:nvCxnSpPr>
        <p:spPr>
          <a:xfrm>
            <a:off x="8883940" y="2173547"/>
            <a:ext cx="609385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231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(3/3)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739468"/>
            <a:ext cx="11614601" cy="6060343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ko-KR" sz="1800" dirty="0" smtClean="0">
                <a:latin typeface="Calibri" panose="020F0502020204030204" pitchFamily="34" charset="0"/>
              </a:rPr>
              <a:t>TBS / LDPC BG determination for URLLC NC-JT</a:t>
            </a:r>
          </a:p>
          <a:p>
            <a:pPr lvl="1">
              <a:lnSpc>
                <a:spcPct val="110000"/>
              </a:lnSpc>
            </a:pPr>
            <a:r>
              <a:rPr lang="en-US" altLang="ko-KR" sz="1600" dirty="0" smtClean="0">
                <a:latin typeface="Calibri" panose="020F0502020204030204" pitchFamily="34" charset="0"/>
              </a:rPr>
              <a:t>For scheme 3 and 4, it is agreed to have the same TBS and LDPC BG across repetition.</a:t>
            </a:r>
          </a:p>
          <a:p>
            <a:pPr lvl="1">
              <a:lnSpc>
                <a:spcPct val="110000"/>
              </a:lnSpc>
            </a:pPr>
            <a:r>
              <a:rPr lang="en-US" altLang="ko-K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The same principle should be applied for scheme 2b</a:t>
            </a:r>
          </a:p>
          <a:p>
            <a:pPr lvl="2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latin typeface="Calibri" panose="020F0502020204030204" pitchFamily="34" charset="0"/>
              </a:rPr>
              <a:t>In scheme 2b, multiple TRPs repeatedly transmit the same TB in different frequency resources </a:t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according to the following RB allocation.</a:t>
            </a:r>
          </a:p>
          <a:p>
            <a:pPr lvl="2">
              <a:lnSpc>
                <a:spcPct val="110000"/>
              </a:lnSpc>
            </a:pPr>
            <a:endParaRPr lang="en-US" altLang="ko-KR" sz="1600" u="sng" dirty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u="sng" dirty="0" smtClean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u="sng" dirty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latin typeface="Calibri" panose="020F0502020204030204" pitchFamily="34" charset="0"/>
              </a:rPr>
              <a:t>It is possible that each TRP may have allocated uneven number of PRBs.</a:t>
            </a: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ko-KR" sz="1400" dirty="0" smtClean="0">
                <a:latin typeface="Calibri" panose="020F0502020204030204" pitchFamily="34" charset="0"/>
              </a:rPr>
              <a:t>Two possible values for TBS in UE side </a:t>
            </a:r>
            <a:r>
              <a:rPr lang="en-US" altLang="ko-KR" sz="14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ko-KR" sz="1400" u="sng" dirty="0" smtClean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ambiguity in TBS</a:t>
            </a:r>
            <a:r>
              <a:rPr lang="en-US" altLang="ko-KR" sz="1400" dirty="0" smtClean="0">
                <a:latin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en-US" altLang="ko-KR" sz="1400" dirty="0" smtClean="0">
              <a:latin typeface="Calibri" panose="020F0502020204030204" pitchFamily="34" charset="0"/>
            </a:endParaRP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ko-KR" sz="1400" dirty="0" smtClean="0">
                <a:latin typeface="Calibri" panose="020F0502020204030204" pitchFamily="34" charset="0"/>
              </a:rPr>
              <a:t>Since UE determines LDPC BG from TBS and the target code rate, ambiguity in TBS results in </a:t>
            </a:r>
            <a:r>
              <a:rPr lang="en-US" altLang="ko-KR" sz="1400" u="sng" dirty="0" smtClean="0">
                <a:solidFill>
                  <a:srgbClr val="FF0000"/>
                </a:solidFill>
                <a:latin typeface="Calibri" panose="020F0502020204030204" pitchFamily="34" charset="0"/>
              </a:rPr>
              <a:t>ambiguity in LDPC BG</a:t>
            </a:r>
            <a:r>
              <a:rPr lang="en-US" altLang="ko-KR" sz="1400" dirty="0" smtClean="0">
                <a:latin typeface="Calibri" panose="020F0502020204030204" pitchFamily="34" charset="0"/>
              </a:rPr>
              <a:t>.</a:t>
            </a:r>
          </a:p>
          <a:p>
            <a:pPr lvl="2">
              <a:lnSpc>
                <a:spcPct val="110000"/>
              </a:lnSpc>
            </a:pPr>
            <a:endParaRPr lang="en-US" altLang="ko-KR" sz="1600" dirty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b="1" dirty="0" smtClean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b="1" dirty="0" smtClean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dirty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>
              <a:lnSpc>
                <a:spcPct val="110000"/>
              </a:lnSpc>
            </a:pPr>
            <a:endParaRPr lang="en-US" altLang="ko-KR" sz="1600" dirty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ko-KR" sz="2200" b="1" dirty="0" smtClean="0">
                <a:latin typeface="Calibri" panose="020F0502020204030204" pitchFamily="34" charset="0"/>
              </a:rPr>
              <a:t>Observation 1.</a:t>
            </a:r>
            <a:r>
              <a:rPr lang="en-US" altLang="ko-KR" sz="2200" dirty="0" smtClean="0">
                <a:latin typeface="Calibri" panose="020F0502020204030204" pitchFamily="34" charset="0"/>
              </a:rPr>
              <a:t>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For scheme 2b, UE may have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two different sets of TBS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and LDPC BG</a:t>
            </a:r>
            <a:br>
              <a:rPr lang="en-US" altLang="ko-KR" sz="2200" i="1" dirty="0" smtClean="0">
                <a:latin typeface="Calibri" panose="020F0502020204030204" pitchFamily="34" charset="0"/>
              </a:rPr>
            </a:br>
            <a:r>
              <a:rPr lang="en-US" altLang="ko-KR" sz="2200" i="1" dirty="0" smtClean="0">
                <a:latin typeface="Calibri" panose="020F0502020204030204" pitchFamily="34" charset="0"/>
              </a:rPr>
              <a:t>across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the repeated CWs.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346" y="5145386"/>
            <a:ext cx="338898" cy="6480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512938" y="5793458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0</a:t>
            </a:r>
            <a:endParaRPr lang="ko-KR" altLang="en-US" sz="10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287" y="5134345"/>
            <a:ext cx="338898" cy="64807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255974" y="5782417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1</a:t>
            </a:r>
            <a:endParaRPr lang="ko-KR" altLang="en-US" sz="1000" dirty="0"/>
          </a:p>
        </p:txBody>
      </p:sp>
      <p:cxnSp>
        <p:nvCxnSpPr>
          <p:cNvPr id="24" name="직선 화살표 연결선 23"/>
          <p:cNvCxnSpPr/>
          <p:nvPr/>
        </p:nvCxnSpPr>
        <p:spPr>
          <a:xfrm flipH="1" flipV="1">
            <a:off x="1846388" y="4404947"/>
            <a:ext cx="852850" cy="79130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H="1" flipV="1">
            <a:off x="3192090" y="4395838"/>
            <a:ext cx="1204064" cy="78283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744045" y="5197539"/>
                <a:ext cx="883291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=72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4045" y="5197539"/>
                <a:ext cx="883291" cy="438262"/>
              </a:xfrm>
              <a:prstGeom prst="rect">
                <a:avLst/>
              </a:prstGeom>
              <a:blipFill>
                <a:blip r:embed="rId3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525383" y="5173693"/>
                <a:ext cx="867415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CW2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=48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383" y="5173693"/>
                <a:ext cx="867415" cy="438262"/>
              </a:xfrm>
              <a:prstGeom prst="rect">
                <a:avLst/>
              </a:prstGeom>
              <a:blipFill>
                <a:blip r:embed="rId4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8295381" y="4780980"/>
            <a:ext cx="313577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1100" dirty="0" smtClean="0"/>
              <a:t>For 1 layer transmission,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same MCS with 64QAM, target code rate 0.75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TRP0: {TBS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320, BG1</a:t>
            </a:r>
            <a:r>
              <a:rPr lang="en-US" altLang="ko-KR" sz="1100" dirty="0" smtClean="0"/>
              <a:t>}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TRP1: {TBS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224, BG2</a:t>
            </a:r>
            <a:r>
              <a:rPr lang="en-US" altLang="ko-KR" sz="1100" dirty="0" smtClean="0"/>
              <a:t>}</a:t>
            </a:r>
            <a:endParaRPr lang="ko-KR" altLang="en-US" sz="1100" dirty="0"/>
          </a:p>
        </p:txBody>
      </p:sp>
      <p:sp>
        <p:nvSpPr>
          <p:cNvPr id="31" name="오른쪽 중괄호 30"/>
          <p:cNvSpPr/>
          <p:nvPr/>
        </p:nvSpPr>
        <p:spPr>
          <a:xfrm>
            <a:off x="9920347" y="5291664"/>
            <a:ext cx="130134" cy="4669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0134212" y="5260411"/>
            <a:ext cx="188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Which ones to follow?</a:t>
            </a:r>
          </a:p>
          <a:p>
            <a:r>
              <a:rPr lang="en-US" altLang="ko-KR" sz="1200" dirty="0" smtClean="0"/>
              <a:t>Ambiguity on TBS and LDPC BG</a:t>
            </a:r>
            <a:endParaRPr lang="ko-KR" altLang="en-US" sz="1200" dirty="0"/>
          </a:p>
        </p:txBody>
      </p:sp>
      <p:sp>
        <p:nvSpPr>
          <p:cNvPr id="3" name="직사각형 2"/>
          <p:cNvSpPr/>
          <p:nvPr/>
        </p:nvSpPr>
        <p:spPr>
          <a:xfrm>
            <a:off x="1553557" y="2208393"/>
            <a:ext cx="9693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sz="1200" b="1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</a:t>
            </a:r>
            <a:endParaRPr lang="ko-KR" altLang="ko-KR" sz="10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algn="just" fontAlgn="base" hangingPunct="0">
              <a:tabLst>
                <a:tab pos="457200" algn="l"/>
                <a:tab pos="1371600" algn="l"/>
              </a:tabLst>
            </a:pP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For single-DCI based M-TRP URLLC scheme 2a and 2b support following design: </a:t>
            </a:r>
            <a:endParaRPr lang="ko-KR" altLang="ko-KR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Comb-like frequency resource allocation between/among TRPs. For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wideband PRG</a:t>
            </a: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, first </a:t>
            </a:r>
            <a:r>
              <a:rPr lang="en-GB" altLang="ko-KR" sz="1200" dirty="0">
                <a:latin typeface="Cambria Math" panose="02040503050406030204" pitchFamily="18" charset="0"/>
                <a:ea typeface="SimSun" panose="02010600030101010101" pitchFamily="2" charset="-122"/>
                <a:cs typeface="Cambria Math" panose="02040503050406030204" pitchFamily="18" charset="0"/>
              </a:rPr>
              <a:t>⌈</a:t>
            </a: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N_RB/2</a:t>
            </a:r>
            <a:r>
              <a:rPr lang="en-GB" altLang="ko-KR" sz="1200" dirty="0">
                <a:latin typeface="Cambria Math" panose="02040503050406030204" pitchFamily="18" charset="0"/>
                <a:ea typeface="SimSun" panose="02010600030101010101" pitchFamily="2" charset="-122"/>
                <a:cs typeface="Cambria Math" panose="02040503050406030204" pitchFamily="18" charset="0"/>
              </a:rPr>
              <a:t>⌉</a:t>
            </a: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RBs are assigned to TCI state 1 and the remaining </a:t>
            </a:r>
            <a:r>
              <a:rPr lang="en-GB" altLang="ko-KR" sz="1200" dirty="0">
                <a:latin typeface="Cambria Math" panose="02040503050406030204" pitchFamily="18" charset="0"/>
                <a:ea typeface="SimSun" panose="02010600030101010101" pitchFamily="2" charset="-122"/>
                <a:cs typeface="Cambria Math" panose="02040503050406030204" pitchFamily="18" charset="0"/>
              </a:rPr>
              <a:t>⌊</a:t>
            </a: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N_RB/2</a:t>
            </a:r>
            <a:r>
              <a:rPr lang="en-GB" altLang="ko-KR" sz="1200" dirty="0">
                <a:latin typeface="Cambria Math" panose="02040503050406030204" pitchFamily="18" charset="0"/>
                <a:ea typeface="SimSun" panose="02010600030101010101" pitchFamily="2" charset="-122"/>
                <a:cs typeface="Cambria Math" panose="02040503050406030204" pitchFamily="18" charset="0"/>
              </a:rPr>
              <a:t>⌋</a:t>
            </a:r>
            <a:r>
              <a:rPr lang="en-GB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RBs are assigned to TCI state 2. For PRG size=2 or 4, even PRGs within the allocated FDRA are assigned to TCI state 1 and odd PRGs within the allocated FDRA are assigned to TCI state 2. </a:t>
            </a:r>
            <a:endParaRPr lang="ko-KR" altLang="ko-KR" sz="1200" dirty="0">
              <a:effectLst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182836"/>
              </p:ext>
            </p:extLst>
          </p:nvPr>
        </p:nvGraphicFramePr>
        <p:xfrm>
          <a:off x="1649966" y="4124033"/>
          <a:ext cx="59728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7280">
                  <a:extLst>
                    <a:ext uri="{9D8B030D-6E8A-4147-A177-3AD203B41FA5}">
                      <a16:colId xmlns:a16="http://schemas.microsoft.com/office/drawing/2014/main" val="1495236375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4092234157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3842876462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4134592872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2414881968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816205692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2839875196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936361045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542110767"/>
                    </a:ext>
                  </a:extLst>
                </a:gridCol>
                <a:gridCol w="597280">
                  <a:extLst>
                    <a:ext uri="{9D8B030D-6E8A-4147-A177-3AD203B41FA5}">
                      <a16:colId xmlns:a16="http://schemas.microsoft.com/office/drawing/2014/main" val="1136522420"/>
                    </a:ext>
                  </a:extLst>
                </a:gridCol>
              </a:tblGrid>
              <a:tr h="24029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0</a:t>
                      </a:r>
                      <a:endParaRPr lang="ko-KR" altLang="en-US" sz="12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1</a:t>
                      </a:r>
                      <a:endParaRPr lang="ko-KR" altLang="en-US" sz="1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2</a:t>
                      </a:r>
                      <a:endParaRPr lang="ko-KR" altLang="en-US" sz="12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3</a:t>
                      </a:r>
                      <a:endParaRPr lang="ko-KR" altLang="en-US" sz="1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4</a:t>
                      </a:r>
                      <a:endParaRPr lang="ko-KR" altLang="en-US" sz="12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5</a:t>
                      </a:r>
                      <a:endParaRPr lang="ko-KR" altLang="en-US" sz="1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6</a:t>
                      </a:r>
                      <a:endParaRPr lang="ko-KR" altLang="en-US" sz="12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7</a:t>
                      </a:r>
                      <a:endParaRPr lang="ko-KR" altLang="en-US" sz="1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8</a:t>
                      </a:r>
                      <a:endParaRPr lang="ko-KR" altLang="en-US" sz="12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PRB 9</a:t>
                      </a:r>
                      <a:endParaRPr lang="ko-KR" altLang="en-US" sz="1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086140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982648" y="4113023"/>
            <a:ext cx="3787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Assumption: PRG size = 2PRB,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               10 PRB &amp; 2 symbol allocation</a:t>
            </a:r>
            <a:endParaRPr lang="ko-KR" altLang="en-US" sz="1400" dirty="0"/>
          </a:p>
        </p:txBody>
      </p:sp>
      <p:cxnSp>
        <p:nvCxnSpPr>
          <p:cNvPr id="18" name="직선 화살표 연결선 17"/>
          <p:cNvCxnSpPr/>
          <p:nvPr/>
        </p:nvCxnSpPr>
        <p:spPr>
          <a:xfrm flipH="1" flipV="1">
            <a:off x="2488224" y="4422532"/>
            <a:ext cx="228599" cy="69459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flipV="1">
            <a:off x="2760785" y="4413744"/>
            <a:ext cx="1538653" cy="71217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V="1">
            <a:off x="2813862" y="4404947"/>
            <a:ext cx="2111437" cy="77458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V="1">
            <a:off x="4492869" y="4435132"/>
            <a:ext cx="901120" cy="67319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flipV="1">
            <a:off x="4554415" y="4407012"/>
            <a:ext cx="1415900" cy="77165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flipV="1">
            <a:off x="2839916" y="4403955"/>
            <a:ext cx="3905889" cy="80109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V="1">
            <a:off x="2813539" y="4434140"/>
            <a:ext cx="4523711" cy="81486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화살표 연결선 79"/>
          <p:cNvCxnSpPr/>
          <p:nvPr/>
        </p:nvCxnSpPr>
        <p:spPr>
          <a:xfrm flipH="1" flipV="1">
            <a:off x="3713765" y="4425883"/>
            <a:ext cx="699973" cy="70882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93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Proposal (1/2)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739468"/>
            <a:ext cx="11614601" cy="606034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ko-KR" sz="2200" b="1" dirty="0" smtClean="0">
                <a:latin typeface="Calibri" panose="020F0502020204030204" pitchFamily="34" charset="0"/>
              </a:rPr>
              <a:t>Proposal 1.</a:t>
            </a:r>
            <a:r>
              <a:rPr lang="en-US" altLang="ko-KR" sz="2200" dirty="0" smtClean="0">
                <a:latin typeface="Calibri" panose="020F0502020204030204" pitchFamily="34" charset="0"/>
              </a:rPr>
              <a:t>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In multi-TRP URLLC scheme 2b, down-select among the followings to align the TBS and LDPC BG for different TRPs.</a:t>
            </a:r>
          </a:p>
          <a:p>
            <a:pPr lvl="1">
              <a:lnSpc>
                <a:spcPct val="110000"/>
              </a:lnSpc>
            </a:pPr>
            <a:r>
              <a:rPr lang="en-US" altLang="ko-KR" sz="2200" i="1" dirty="0" smtClean="0">
                <a:latin typeface="Calibri" panose="020F0502020204030204" pitchFamily="34" charset="0"/>
              </a:rPr>
              <a:t>Alt.1 UE shall determine TBS and LDPC BG from the TRP with larger TBS.</a:t>
            </a:r>
          </a:p>
          <a:p>
            <a:pPr lvl="1">
              <a:lnSpc>
                <a:spcPct val="110000"/>
              </a:lnSpc>
            </a:pPr>
            <a:r>
              <a:rPr lang="en-US" altLang="ko-KR" sz="2200" i="1" dirty="0" smtClean="0">
                <a:latin typeface="Calibri" panose="020F0502020204030204" pitchFamily="34" charset="0"/>
              </a:rPr>
              <a:t>Alt.2 </a:t>
            </a:r>
            <a:r>
              <a:rPr lang="en-US" altLang="ko-KR" sz="2200" i="1" dirty="0">
                <a:latin typeface="Calibri" panose="020F0502020204030204" pitchFamily="34" charset="0"/>
              </a:rPr>
              <a:t>UE shall determine TBS and LDPC BG from the TRP with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smaller </a:t>
            </a:r>
            <a:r>
              <a:rPr lang="en-US" altLang="ko-KR" sz="2200" i="1" dirty="0">
                <a:latin typeface="Calibri" panose="020F0502020204030204" pitchFamily="34" charset="0"/>
              </a:rPr>
              <a:t>TBS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7861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Proposal (2/2)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739468"/>
            <a:ext cx="11614601" cy="606034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ko-KR" sz="2200" dirty="0" smtClean="0">
                <a:latin typeface="Calibri" panose="020F0502020204030204" pitchFamily="34" charset="0"/>
              </a:rPr>
              <a:t>Evaluation results</a:t>
            </a:r>
            <a:endParaRPr lang="en-US" altLang="ko-KR" sz="1600" dirty="0">
              <a:latin typeface="Calibri" panose="020F0502020204030204" pitchFamily="34" charset="0"/>
            </a:endParaRPr>
          </a:p>
        </p:txBody>
      </p:sp>
      <p:sp>
        <p:nvSpPr>
          <p:cNvPr id="5" name="내용 개체 틀 4"/>
          <p:cNvSpPr txBox="1">
            <a:spLocks/>
          </p:cNvSpPr>
          <p:nvPr/>
        </p:nvSpPr>
        <p:spPr>
          <a:xfrm>
            <a:off x="6981091" y="1384995"/>
            <a:ext cx="5122463" cy="4532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200" b="1" dirty="0" smtClean="0">
                <a:latin typeface="Calibri" panose="020F0502020204030204" pitchFamily="34" charset="0"/>
              </a:rPr>
              <a:t>Observation 2.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Alt.1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gives worse BLER performance over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Alt.2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, and even worse than single-TRP based transmission with TBS 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according to Alt.2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sz="2200" b="1" dirty="0" smtClean="0">
                <a:latin typeface="Calibri" panose="020F0502020204030204" pitchFamily="34" charset="0"/>
              </a:rPr>
              <a:t>Observation 3.</a:t>
            </a:r>
            <a:r>
              <a:rPr lang="en-US" altLang="ko-KR" sz="2200" i="1" dirty="0" smtClean="0">
                <a:latin typeface="Calibri" panose="020F0502020204030204" pitchFamily="34" charset="0"/>
              </a:rPr>
              <a:t> Alt2 achieves ~1.17 dB gain over Alt1 and ~1 dB gain over single-TRP based transmission with the same TBS.</a:t>
            </a:r>
          </a:p>
        </p:txBody>
      </p:sp>
      <p:sp>
        <p:nvSpPr>
          <p:cNvPr id="6" name="내용 개체 틀 4"/>
          <p:cNvSpPr txBox="1">
            <a:spLocks/>
          </p:cNvSpPr>
          <p:nvPr/>
        </p:nvSpPr>
        <p:spPr>
          <a:xfrm>
            <a:off x="480237" y="5839097"/>
            <a:ext cx="11470918" cy="88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 2.</a:t>
            </a:r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For scheme </a:t>
            </a:r>
            <a:r>
              <a:rPr lang="en-GB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2b, 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UE shall determine TBS and LDPC BG from 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TRP with smaller TBS</a:t>
            </a:r>
            <a:r>
              <a:rPr lang="en-GB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i.e. </a:t>
            </a:r>
            <a:r>
              <a:rPr lang="en-GB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Alt.2.</a:t>
            </a:r>
            <a:endParaRPr lang="en-US" altLang="ko-KR" sz="24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77" y="1056719"/>
            <a:ext cx="6279000" cy="47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30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Summary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2200" b="1" dirty="0" smtClean="0">
                <a:latin typeface="Calibri" panose="020F0502020204030204" pitchFamily="34" charset="0"/>
              </a:rPr>
              <a:t>Observation 1.</a:t>
            </a:r>
            <a:r>
              <a:rPr lang="en-US" altLang="ko-KR" sz="2200" dirty="0" smtClean="0">
                <a:latin typeface="Calibri" panose="020F0502020204030204" pitchFamily="34" charset="0"/>
              </a:rPr>
              <a:t> </a:t>
            </a:r>
            <a:r>
              <a:rPr lang="en-US" altLang="ko-KR" sz="2200" i="1" dirty="0">
                <a:latin typeface="Calibri" panose="020F0502020204030204" pitchFamily="34" charset="0"/>
              </a:rPr>
              <a:t>For scheme 2b, UE may have two different sets of TBS and LDPC BG</a:t>
            </a:r>
            <a:br>
              <a:rPr lang="en-US" altLang="ko-KR" sz="2200" i="1" dirty="0">
                <a:latin typeface="Calibri" panose="020F0502020204030204" pitchFamily="34" charset="0"/>
              </a:rPr>
            </a:br>
            <a:r>
              <a:rPr lang="en-US" altLang="ko-KR" sz="2200" i="1" dirty="0">
                <a:latin typeface="Calibri" panose="020F0502020204030204" pitchFamily="34" charset="0"/>
              </a:rPr>
              <a:t>across the repeated CWs.</a:t>
            </a:r>
            <a:endParaRPr lang="en-US" altLang="ko-KR" sz="2200" i="1" dirty="0">
              <a:latin typeface="Calibri" panose="020F0502020204030204" pitchFamily="34" charset="0"/>
            </a:endParaRPr>
          </a:p>
          <a:p>
            <a:r>
              <a:rPr lang="en-US" altLang="ko-KR" sz="2200" b="1" dirty="0">
                <a:latin typeface="Calibri" panose="020F0502020204030204" pitchFamily="34" charset="0"/>
              </a:rPr>
              <a:t>Observation 2. </a:t>
            </a:r>
            <a:r>
              <a:rPr lang="en-US" altLang="ko-KR" sz="2200" i="1" dirty="0">
                <a:latin typeface="Calibri" panose="020F0502020204030204" pitchFamily="34" charset="0"/>
              </a:rPr>
              <a:t>Alt.1 gives worse BLER performance over Alt.2, and even worse than single-TRP based transmission with TBS according to Alt.2.</a:t>
            </a:r>
            <a:endParaRPr lang="en-US" altLang="ko-KR" sz="2200" i="1" dirty="0" smtClean="0">
              <a:latin typeface="Calibri" panose="020F0502020204030204" pitchFamily="34" charset="0"/>
            </a:endParaRPr>
          </a:p>
          <a:p>
            <a:r>
              <a:rPr lang="en-US" altLang="ko-KR" sz="2200" b="1" dirty="0">
                <a:latin typeface="Calibri" panose="020F0502020204030204" pitchFamily="34" charset="0"/>
              </a:rPr>
              <a:t>Observation 3.</a:t>
            </a:r>
            <a:r>
              <a:rPr lang="en-US" altLang="ko-KR" sz="2200" i="1" dirty="0">
                <a:latin typeface="Calibri" panose="020F0502020204030204" pitchFamily="34" charset="0"/>
              </a:rPr>
              <a:t> </a:t>
            </a:r>
            <a:r>
              <a:rPr lang="en-US" altLang="ko-KR" sz="2200" i="1" dirty="0">
                <a:latin typeface="Calibri" panose="020F0502020204030204" pitchFamily="34" charset="0"/>
              </a:rPr>
              <a:t>Alt2 achieves ~1.17 dB gain over Alt1 and ~1 dB gain over single-TRP based transmission with the same TBS.</a:t>
            </a:r>
            <a:endParaRPr lang="en-US" altLang="ko-KR" sz="2200" i="1" dirty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ko-KR" sz="2200" b="1" dirty="0">
                <a:latin typeface="Calibri" panose="020F0502020204030204" pitchFamily="34" charset="0"/>
              </a:rPr>
              <a:t>Proposal 1.</a:t>
            </a:r>
            <a:r>
              <a:rPr lang="en-US" altLang="ko-KR" sz="2200" dirty="0">
                <a:latin typeface="Calibri" panose="020F0502020204030204" pitchFamily="34" charset="0"/>
              </a:rPr>
              <a:t> </a:t>
            </a:r>
            <a:r>
              <a:rPr lang="en-US" altLang="ko-KR" sz="2200" i="1" dirty="0">
                <a:latin typeface="Calibri" panose="020F0502020204030204" pitchFamily="34" charset="0"/>
              </a:rPr>
              <a:t>In multi-TRP URLLC scheme 2b, down-select among the followings to align the TBS and LDPC BG for different TRPs.</a:t>
            </a:r>
          </a:p>
          <a:p>
            <a:pPr lvl="1">
              <a:lnSpc>
                <a:spcPct val="110000"/>
              </a:lnSpc>
            </a:pPr>
            <a:r>
              <a:rPr lang="en-US" altLang="ko-KR" sz="2200" i="1" dirty="0">
                <a:latin typeface="Calibri" panose="020F0502020204030204" pitchFamily="34" charset="0"/>
              </a:rPr>
              <a:t>Alt.1 UE shall determine TBS and LDPC BG from the TRP with larger TBS.</a:t>
            </a:r>
          </a:p>
          <a:p>
            <a:pPr lvl="1">
              <a:lnSpc>
                <a:spcPct val="110000"/>
              </a:lnSpc>
            </a:pPr>
            <a:r>
              <a:rPr lang="en-US" altLang="ko-KR" sz="2200" i="1" dirty="0">
                <a:latin typeface="Calibri" panose="020F0502020204030204" pitchFamily="34" charset="0"/>
              </a:rPr>
              <a:t>Alt.2 UE shall determine TBS and LDPC BG from the TRP with smaller TBS.</a:t>
            </a:r>
          </a:p>
          <a:p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Proposal 2.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For scheme 2b, 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UE shall determine TBS and LDPC BG from </a:t>
            </a:r>
            <a:b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the TRP with smaller TBS</a:t>
            </a:r>
            <a:r>
              <a:rPr lang="en-GB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, i.e. Alt.2</a:t>
            </a:r>
            <a:r>
              <a:rPr lang="en-GB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8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Appendix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44900" y="794080"/>
            <a:ext cx="11614601" cy="5820587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ko-KR" sz="2400" b="1" dirty="0" smtClean="0">
                <a:latin typeface="Calibri" panose="020F0502020204030204" pitchFamily="34" charset="0"/>
              </a:rPr>
              <a:t>Table 1. Assumptions for the LLS evaluation results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226769"/>
              </p:ext>
            </p:extLst>
          </p:nvPr>
        </p:nvGraphicFramePr>
        <p:xfrm>
          <a:off x="2565908" y="1372394"/>
          <a:ext cx="7254748" cy="5053348"/>
        </p:xfrm>
        <a:graphic>
          <a:graphicData uri="http://schemas.openxmlformats.org/drawingml/2006/table">
            <a:tbl>
              <a:tblPr firstRow="1" bandRow="1"/>
              <a:tblGrid>
                <a:gridCol w="2727407">
                  <a:extLst>
                    <a:ext uri="{9D8B030D-6E8A-4147-A177-3AD203B41FA5}">
                      <a16:colId xmlns:a16="http://schemas.microsoft.com/office/drawing/2014/main" val="249993213"/>
                    </a:ext>
                  </a:extLst>
                </a:gridCol>
                <a:gridCol w="4527341">
                  <a:extLst>
                    <a:ext uri="{9D8B030D-6E8A-4147-A177-3AD203B41FA5}">
                      <a16:colId xmlns:a16="http://schemas.microsoft.com/office/drawing/2014/main" val="807591139"/>
                    </a:ext>
                  </a:extLst>
                </a:gridCol>
              </a:tblGrid>
              <a:tr h="308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Parameters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Values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74928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Carrier frequency / SCS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4GHz / 15kHz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313469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Bandwidth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20MHz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510501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Channel model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TDL-C with DS = 100ns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231447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 speed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3km/h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491878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gNB / UE antenna configuration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 Tx ports / 4 Rx ports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600990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DMRS type / symbols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Type 1, 1 symbol, no FDM with data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80275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DMRS channel estimation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Ideal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152415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CSI measurement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Ideal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076066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CSI-RS configuration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 ports per TRP with density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166102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CSI reporting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PMI and CQI reporting with 5 slot periodicity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931492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Time domain resource allocation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PDSCH mapping type B with 4 symbols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824135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Number of RBs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 RBs (both for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mTRP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sTRP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008183"/>
                  </a:ext>
                </a:extLst>
              </a:tr>
              <a:tr h="30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TBS for Alt1 / Alt2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40 bits / 24 bits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193642"/>
                  </a:ext>
                </a:extLst>
              </a:tr>
              <a:tr h="6791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MCS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index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(Table 3 in TS38.214)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Multi-TRP (Alt1, Alt2)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index 6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Single-TRP with TBS=40 bits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index 3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Single-TRP with TBS=24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bits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index 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75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26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</TotalTime>
  <Words>695</Words>
  <Application>Microsoft Office PowerPoint</Application>
  <PresentationFormat>와이드스크린</PresentationFormat>
  <Paragraphs>148</Paragraphs>
  <Slides>8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0" baseType="lpstr">
      <vt:lpstr>SimSun</vt:lpstr>
      <vt:lpstr>맑은 고딕</vt:lpstr>
      <vt:lpstr>바탕</vt:lpstr>
      <vt:lpstr>Arial</vt:lpstr>
      <vt:lpstr>Calibri</vt:lpstr>
      <vt:lpstr>Cambria Math</vt:lpstr>
      <vt:lpstr>Symbol</vt:lpstr>
      <vt:lpstr>Times</vt:lpstr>
      <vt:lpstr>Times New Roman</vt:lpstr>
      <vt:lpstr>Wingdings</vt:lpstr>
      <vt:lpstr>Office 테마</vt:lpstr>
      <vt:lpstr>수식</vt:lpstr>
      <vt:lpstr>Other issues on Multi-TRP / panel transmission  “Alignment of TBS and LDPC BG for URLLC NC-JT”</vt:lpstr>
      <vt:lpstr>Motivation (1/3)</vt:lpstr>
      <vt:lpstr>Motivation (2/3)</vt:lpstr>
      <vt:lpstr>Motivation (3/3)</vt:lpstr>
      <vt:lpstr>Proposal (1/2)</vt:lpstr>
      <vt:lpstr>Proposal (2/2)</vt:lpstr>
      <vt:lpstr>Summary</vt:lpstr>
      <vt:lpstr>Appendix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(1/?)</dc:title>
  <dc:creator>박진현/표준Research팀(SR)/Senior Engineer/삼성전자</dc:creator>
  <cp:lastModifiedBy>박진현/표준연구팀(SR)/Staff Engineer/삼성전자</cp:lastModifiedBy>
  <cp:revision>58</cp:revision>
  <dcterms:created xsi:type="dcterms:W3CDTF">2019-04-04T04:50:11Z</dcterms:created>
  <dcterms:modified xsi:type="dcterms:W3CDTF">2019-10-02T04:44:05Z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D:\Documents\부서업무\RAN1#96b\Possible Tdoc_Alignment of TBS and LDPC BG.pptx</vt:lpwstr>
  </property>
  <property fmtid="{5C58129F-E5B8-477A-9B38-B3E54BFA04C8}" pid="2">
    <vt:lpwstr>F80D40812DACCB4B0CB2AB4ABD42F2AB1FBFCF4CAA705DC8F6E895F09E384DF8</vt:lpwstr>
  </property>
</Properties>
</file>