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5" r:id="rId4"/>
    <p:sldId id="279" r:id="rId5"/>
    <p:sldId id="278" r:id="rId6"/>
    <p:sldId id="280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90" d="100"/>
          <a:sy n="90" d="100"/>
        </p:scale>
        <p:origin x="7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ias Frenne" userId="e89336b8-6ce9-47e0-9d33-567cdc7d0af6" providerId="ADAL" clId="{62C033A5-3C86-42AC-9208-248E262F0B75}"/>
    <pc:docChg chg="custSel modSld sldOrd">
      <pc:chgData name="Mattias Frenne" userId="e89336b8-6ce9-47e0-9d33-567cdc7d0af6" providerId="ADAL" clId="{62C033A5-3C86-42AC-9208-248E262F0B75}" dt="2018-10-11T02:59:38.031" v="107" actId="20577"/>
      <pc:docMkLst>
        <pc:docMk/>
      </pc:docMkLst>
      <pc:sldChg chg="modSp">
        <pc:chgData name="Mattias Frenne" userId="e89336b8-6ce9-47e0-9d33-567cdc7d0af6" providerId="ADAL" clId="{62C033A5-3C86-42AC-9208-248E262F0B75}" dt="2018-10-11T02:51:16.709" v="41" actId="207"/>
        <pc:sldMkLst>
          <pc:docMk/>
          <pc:sldMk cId="181083019" sldId="275"/>
        </pc:sldMkLst>
        <pc:spChg chg="mod">
          <ac:chgData name="Mattias Frenne" userId="e89336b8-6ce9-47e0-9d33-567cdc7d0af6" providerId="ADAL" clId="{62C033A5-3C86-42AC-9208-248E262F0B75}" dt="2018-10-11T02:51:16.709" v="41" actId="207"/>
          <ac:spMkLst>
            <pc:docMk/>
            <pc:sldMk cId="181083019" sldId="275"/>
            <ac:spMk id="2" creationId="{6802A847-9968-4A08-8DF7-1B115F56D96D}"/>
          </ac:spMkLst>
        </pc:spChg>
      </pc:sldChg>
      <pc:sldChg chg="modSp">
        <pc:chgData name="Mattias Frenne" userId="e89336b8-6ce9-47e0-9d33-567cdc7d0af6" providerId="ADAL" clId="{62C033A5-3C86-42AC-9208-248E262F0B75}" dt="2018-10-11T02:52:27.727" v="82" actId="20577"/>
        <pc:sldMkLst>
          <pc:docMk/>
          <pc:sldMk cId="3671346636" sldId="278"/>
        </pc:sldMkLst>
        <pc:spChg chg="mod">
          <ac:chgData name="Mattias Frenne" userId="e89336b8-6ce9-47e0-9d33-567cdc7d0af6" providerId="ADAL" clId="{62C033A5-3C86-42AC-9208-248E262F0B75}" dt="2018-10-11T02:52:27.727" v="82" actId="20577"/>
          <ac:spMkLst>
            <pc:docMk/>
            <pc:sldMk cId="3671346636" sldId="278"/>
            <ac:spMk id="2" creationId="{E19BA222-2B91-416A-A3F2-E0A6903944E2}"/>
          </ac:spMkLst>
        </pc:spChg>
      </pc:sldChg>
      <pc:sldChg chg="modSp ord">
        <pc:chgData name="Mattias Frenne" userId="e89336b8-6ce9-47e0-9d33-567cdc7d0af6" providerId="ADAL" clId="{62C033A5-3C86-42AC-9208-248E262F0B75}" dt="2018-10-11T02:57:11.501" v="95" actId="20577"/>
        <pc:sldMkLst>
          <pc:docMk/>
          <pc:sldMk cId="1472527826" sldId="279"/>
        </pc:sldMkLst>
        <pc:spChg chg="mod">
          <ac:chgData name="Mattias Frenne" userId="e89336b8-6ce9-47e0-9d33-567cdc7d0af6" providerId="ADAL" clId="{62C033A5-3C86-42AC-9208-248E262F0B75}" dt="2018-10-11T02:57:11.501" v="95" actId="20577"/>
          <ac:spMkLst>
            <pc:docMk/>
            <pc:sldMk cId="1472527826" sldId="279"/>
            <ac:spMk id="3" creationId="{7A3C2D3B-E890-4438-B409-7F6C42FD2677}"/>
          </ac:spMkLst>
        </pc:spChg>
      </pc:sldChg>
      <pc:sldChg chg="modSp ord">
        <pc:chgData name="Mattias Frenne" userId="e89336b8-6ce9-47e0-9d33-567cdc7d0af6" providerId="ADAL" clId="{62C033A5-3C86-42AC-9208-248E262F0B75}" dt="2018-10-11T02:59:38.031" v="107" actId="20577"/>
        <pc:sldMkLst>
          <pc:docMk/>
          <pc:sldMk cId="2848626312" sldId="280"/>
        </pc:sldMkLst>
        <pc:spChg chg="mod">
          <ac:chgData name="Mattias Frenne" userId="e89336b8-6ce9-47e0-9d33-567cdc7d0af6" providerId="ADAL" clId="{62C033A5-3C86-42AC-9208-248E262F0B75}" dt="2018-10-11T02:59:38.031" v="107" actId="20577"/>
          <ac:spMkLst>
            <pc:docMk/>
            <pc:sldMk cId="2848626312" sldId="280"/>
            <ac:spMk id="3" creationId="{3999995D-1E82-44E1-8CFE-A0FAB76B424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5AF30-63EF-4CCE-924A-405CEF9424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2454D2-9DCB-4DE1-9CB0-2D31231C56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1DCF43-2320-4B7C-B899-4F31D18FF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54AB47-BBFC-4B4E-A98F-3EBEB39A4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D49AF-8C69-4148-9572-D8DD9A04D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38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56D14-D450-49BC-8C18-4B4F1C93D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28BA7-B93C-48FF-A49F-319D14031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8C2F7D-476C-4581-806F-427C94EEF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C2E21F-741E-4489-9FC4-366E035FD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720E7-8617-4A01-8CAB-A04257745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8784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A74037-4F14-4C7F-AA8D-A3F86D7DF0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FC0D71-75F5-4882-B493-5B6398D8D2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BF3369-1F42-443D-A80B-29F153164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8B6F0-7531-4165-BF61-C5364E38E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ABE1C-0C45-4EEC-8139-7FA8FF9CE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364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072884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A58FD-731C-4FAE-9DF7-F080B97E9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647F9-B7C8-4988-A296-52912E3A3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5F0F88-C4D6-4CDE-A7E4-FCC627D8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BA4EE-2847-46F5-804E-CC44316DF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A93ACD-114B-40FD-9073-E3A544F0E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917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45CE8-BA4C-40AA-9454-E88BF3C3E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29DB-FDF9-4890-9C0D-6484078F1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D50E74-E4DA-4FEA-82D7-B83F6CB0D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DA64CA-AE27-4B33-ADD1-8600DB48C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CB4686-C2D9-4B8E-9B79-1D2AAD59D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5023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D934A-FD84-4D3A-944B-340EB7811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3A441-CB66-478A-9950-63FFBE7509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6A0000-AFE0-4B9A-B254-0ED288B32E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5FDFC-1FC0-489B-AB39-A5766189E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2CAB8E-680F-477A-A119-9AD74E27D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514461-7992-4CBD-90B1-759FC36ED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166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EBB25-808E-4515-9BE5-E3AC8B5CD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D584A-F765-47C4-854B-CA35BD70D8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B5D5F4-FBBB-4D16-8BDA-7EDE9D9311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62844A-6C3C-4258-8AFB-49503B4C13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2B3FB9-2A16-4D0D-8C31-E7DE424822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85D988-01E3-48BF-B52E-46A06B106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213818-2292-43F9-8826-5693025D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D6D06F-6D74-46E3-B9DB-76F20003A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0202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1BD7B-FCC5-460C-B7B8-59A26B8D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FF90B9-6239-4AB1-A05E-C5E698FD3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55EE6E-0604-4C51-8284-E3330612A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E6C4EB-C6CE-40B7-ABDF-216E446B7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9512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4F043F-06AB-48CF-8765-393DE2F62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7E86F0-71B2-45CB-AB28-A1BEE5D56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734E09-C908-4EE9-8F23-00D020476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83971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7A21E-CE20-4949-AC64-5D9D6CD54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0DE34-ED14-4216-95AA-DFBC3E461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D027FD-797A-4FA8-B774-3098CCE3E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037B23-22A1-406A-BD73-A0DF8610E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FF8424-3D84-4ABE-9BF6-BF5CF313B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ECA999-F511-4700-9DCB-2469D8687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4537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10EE9-E770-4E62-9716-3F19B7CED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F4CD52-333A-4F4A-812A-D74E86B0ED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C52CDB-D807-4632-80CB-DFFEF2EEFD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9D3B12-C820-4DE8-A9A0-2622B2E4A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E57A28-CC76-4BE4-AF07-3ED096B80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08DAA7-E934-4D86-9F37-11F381980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9818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3C32F1-260F-4CDD-B605-BCD959A47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42A1CA-F714-4BCF-A6F3-002690AE6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8B29-1B2D-4975-8008-EFB2C68917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C25A76-A291-4983-B542-CC2CACEAC0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8B090-C965-40EA-A8FD-EABFEC9FD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0987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0797D-00B9-46CA-A03E-B01713F4D1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Feature lead proposal on low PAPR DMRS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10E0B4-2652-4E45-A080-BBA5A4C00A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4134" y="4685771"/>
            <a:ext cx="9144000" cy="1655762"/>
          </a:xfrm>
        </p:spPr>
        <p:txBody>
          <a:bodyPr>
            <a:normAutofit/>
          </a:bodyPr>
          <a:lstStyle/>
          <a:p>
            <a:pPr algn="just" hangingPunct="0">
              <a:lnSpc>
                <a:spcPct val="107000"/>
              </a:lnSpc>
              <a:spcAft>
                <a:spcPts val="0"/>
              </a:spcAft>
              <a:tabLst>
                <a:tab pos="1143000" algn="l"/>
                <a:tab pos="59436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Source:	 Ericsson</a:t>
            </a:r>
            <a:endParaRPr lang="sv-SE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07000"/>
              </a:lnSpc>
              <a:spcAft>
                <a:spcPts val="0"/>
              </a:spcAft>
              <a:tabLst>
                <a:tab pos="1143000" algn="l"/>
                <a:tab pos="59436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Agenda Item:  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7.2.8.5</a:t>
            </a:r>
            <a:endParaRPr lang="sv-SE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07000"/>
              </a:lnSpc>
              <a:spcAft>
                <a:spcPts val="0"/>
              </a:spcAft>
              <a:tabLst>
                <a:tab pos="1143000" algn="l"/>
                <a:tab pos="59436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Document for:	Discussion and Decision</a:t>
            </a:r>
            <a:endParaRPr lang="sv-SE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sv-S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1DF70C-5A88-4FE1-A527-E265F559F91F}"/>
              </a:ext>
            </a:extLst>
          </p:cNvPr>
          <p:cNvSpPr/>
          <p:nvPr/>
        </p:nvSpPr>
        <p:spPr>
          <a:xfrm>
            <a:off x="541865" y="340686"/>
            <a:ext cx="11328401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5270" marR="1270" indent="-255270" algn="just" hangingPunct="0">
              <a:lnSpc>
                <a:spcPct val="107000"/>
              </a:lnSpc>
              <a:spcAft>
                <a:spcPts val="0"/>
              </a:spcAft>
              <a:tabLst>
                <a:tab pos="52578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 RAN WG1 Meeting #94bis                                            			R1-1811988                                                                   </a:t>
            </a:r>
            <a:endParaRPr lang="sv-SE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270" marR="1270" indent="-255270" algn="just" hangingPunct="0">
              <a:lnSpc>
                <a:spcPct val="107000"/>
              </a:lnSpc>
              <a:spcAft>
                <a:spcPts val="0"/>
              </a:spcAft>
              <a:tabLst>
                <a:tab pos="52578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Chengdu, China, October 8</a:t>
            </a:r>
            <a:r>
              <a:rPr lang="en-GB" b="1" baseline="30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- 12</a:t>
            </a:r>
            <a:r>
              <a:rPr lang="en-GB" b="1" baseline="30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2018 </a:t>
            </a:r>
            <a:endParaRPr lang="sv-SE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695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02A847-9968-4A08-8DF7-1B115F56D96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586508" cy="4392612"/>
          </a:xfrm>
        </p:spPr>
        <p:txBody>
          <a:bodyPr>
            <a:normAutofit/>
          </a:bodyPr>
          <a:lstStyle/>
          <a:p>
            <a:r>
              <a:rPr lang="sv-SE" sz="2300" b="1" dirty="0"/>
              <a:t>For PDSCH DMRS and PUSCH DMRS for CP-OFDM</a:t>
            </a:r>
            <a:r>
              <a:rPr lang="sv-SE" sz="2300" dirty="0"/>
              <a:t>, </a:t>
            </a:r>
            <a:r>
              <a:rPr lang="en-US" sz="2300" dirty="0"/>
              <a:t>DMRS enhancements are specified in Rel.16 to reduce the PAPR to the same level as for data symbols for all port combinations given by 38.212</a:t>
            </a:r>
          </a:p>
          <a:p>
            <a:pPr lvl="1"/>
            <a:r>
              <a:rPr lang="en-US" sz="2200" dirty="0"/>
              <a:t>Carefully consider backward compatibility issues</a:t>
            </a:r>
          </a:p>
          <a:p>
            <a:pPr marL="0" indent="0">
              <a:buNone/>
            </a:pPr>
            <a:endParaRPr lang="en-US" sz="2300" dirty="0"/>
          </a:p>
          <a:p>
            <a:r>
              <a:rPr lang="sv-SE" sz="2300" b="1" dirty="0"/>
              <a:t>For PUSCH DMRS for pi/2 modulation</a:t>
            </a:r>
            <a:r>
              <a:rPr lang="sv-SE" sz="2300" dirty="0"/>
              <a:t>, </a:t>
            </a:r>
            <a:r>
              <a:rPr lang="en-US" sz="2300" dirty="0"/>
              <a:t>new DMRS sequences are specified in Rel.16 to reduce the PAPR to the same level as for data symbols</a:t>
            </a:r>
          </a:p>
          <a:p>
            <a:pPr lvl="1"/>
            <a:r>
              <a:rPr lang="en-US" sz="2300" dirty="0"/>
              <a:t> </a:t>
            </a:r>
            <a:r>
              <a:rPr lang="en-US" sz="2200" dirty="0"/>
              <a:t>Carefully consider channel estimation performance and cross correlation performance</a:t>
            </a:r>
          </a:p>
          <a:p>
            <a:pPr lvl="2"/>
            <a:endParaRPr lang="en-US" dirty="0"/>
          </a:p>
          <a:p>
            <a:r>
              <a:rPr lang="en-US" dirty="0"/>
              <a:t>Remaining issues to be concluded, see slide 5</a:t>
            </a:r>
          </a:p>
          <a:p>
            <a:pPr marL="0" indent="0">
              <a:buNone/>
            </a:pPr>
            <a:endParaRPr lang="en-US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99995D-1E82-44E1-8CFE-A0FAB76B4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070975" cy="1081088"/>
          </a:xfrm>
        </p:spPr>
        <p:txBody>
          <a:bodyPr/>
          <a:lstStyle/>
          <a:p>
            <a:r>
              <a:rPr lang="sv-SE" sz="3200" dirty="0"/>
              <a:t>Alt.0: FL proposal on low PAPR RS issue for Rel-16 DMRS</a:t>
            </a:r>
          </a:p>
        </p:txBody>
      </p:sp>
    </p:spTree>
    <p:extLst>
      <p:ext uri="{BB962C8B-B14F-4D97-AF65-F5344CB8AC3E}">
        <p14:creationId xmlns:p14="http://schemas.microsoft.com/office/powerpoint/2010/main" val="1914968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02A847-9968-4A08-8DF7-1B115F56D96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586508" cy="4392612"/>
          </a:xfrm>
        </p:spPr>
        <p:txBody>
          <a:bodyPr>
            <a:normAutofit fontScale="70000" lnSpcReduction="20000"/>
          </a:bodyPr>
          <a:lstStyle/>
          <a:p>
            <a:r>
              <a:rPr lang="sv-SE" sz="2300" b="1" dirty="0"/>
              <a:t>For PDSCH DMRS and PUSCH DMRS for CP-OFDM</a:t>
            </a:r>
            <a:r>
              <a:rPr lang="sv-SE" sz="2300" dirty="0"/>
              <a:t>, </a:t>
            </a:r>
            <a:r>
              <a:rPr lang="en-US" sz="2300" dirty="0"/>
              <a:t>DMRS enhancements are specified in Rel.16 to reduce the PAPR to the same level as for data symbols for all port combinations given by 38.212</a:t>
            </a:r>
          </a:p>
          <a:p>
            <a:pPr lvl="1"/>
            <a:r>
              <a:rPr lang="en-US" sz="2200" dirty="0"/>
              <a:t>For the Rel-16 DMRS enhancement, each CDM group can be configured with different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endParaRPr lang="en-US" sz="2200" dirty="0"/>
          </a:p>
          <a:p>
            <a:pPr lvl="2"/>
            <a:r>
              <a:rPr lang="en-US" altLang="zh-CN" sz="2200" dirty="0"/>
              <a:t>For </a:t>
            </a:r>
            <a:r>
              <a:rPr lang="en-US" altLang="zh-CN" sz="2200" b="1" dirty="0"/>
              <a:t>Type 1</a:t>
            </a:r>
            <a:r>
              <a:rPr lang="en-US" altLang="zh-CN" sz="2200" dirty="0"/>
              <a:t>, the two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r>
              <a:rPr lang="en-US" altLang="zh-CN" sz="2200" baseline="-25000" dirty="0"/>
              <a:t> </a:t>
            </a:r>
            <a:r>
              <a:rPr lang="en-US" altLang="zh-CN" sz="2200" dirty="0"/>
              <a:t> (configured by </a:t>
            </a:r>
            <a:r>
              <a:rPr lang="en-US" altLang="zh-CN" sz="2200" dirty="0" err="1"/>
              <a:t>n</a:t>
            </a:r>
            <a:r>
              <a:rPr lang="en-US" altLang="zh-CN" sz="2200" baseline="-25000" dirty="0" err="1"/>
              <a:t>SCID</a:t>
            </a:r>
            <a:r>
              <a:rPr lang="en-US" altLang="zh-CN" sz="2200" dirty="0"/>
              <a:t>=0,1, respectively) in Rel-15 are used for port(s) in each of the two CDM groups, respectively</a:t>
            </a:r>
          </a:p>
          <a:p>
            <a:pPr lvl="2"/>
            <a:r>
              <a:rPr lang="en-US" altLang="zh-CN" sz="2200" dirty="0"/>
              <a:t>For </a:t>
            </a:r>
            <a:r>
              <a:rPr lang="en-US" altLang="zh-CN" sz="2200" b="1" dirty="0"/>
              <a:t>Type 2</a:t>
            </a:r>
            <a:r>
              <a:rPr lang="en-US" altLang="zh-CN" sz="2200" dirty="0"/>
              <a:t>, introduce the CDM group index in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r>
              <a:rPr lang="en-US" altLang="zh-CN" sz="2200" baseline="-25000" dirty="0"/>
              <a:t> </a:t>
            </a:r>
          </a:p>
          <a:p>
            <a:pPr lvl="1"/>
            <a:endParaRPr lang="en-US" altLang="zh-CN" sz="2000" dirty="0"/>
          </a:p>
          <a:p>
            <a:pPr lvl="1"/>
            <a:r>
              <a:rPr lang="en-US" altLang="zh-CN" sz="2000" dirty="0"/>
              <a:t>For Type 1 and Type 2, simultaneously use dynamic TRP selection (or MU-MIMO pairing with  different  </a:t>
            </a:r>
            <a:r>
              <a:rPr lang="en-US" altLang="zh-CN" sz="2000" dirty="0" err="1"/>
              <a:t>n</a:t>
            </a:r>
            <a:r>
              <a:rPr lang="en-US" altLang="zh-CN" sz="1400" baseline="-25000" dirty="0" err="1"/>
              <a:t>SCID</a:t>
            </a:r>
            <a:r>
              <a:rPr lang="en-US" altLang="zh-CN" sz="2000" dirty="0"/>
              <a:t>) and CDM group specific </a:t>
            </a:r>
            <a:r>
              <a:rPr lang="en-US" altLang="zh-CN" sz="2000" dirty="0" err="1"/>
              <a:t>c</a:t>
            </a:r>
            <a:r>
              <a:rPr lang="en-US" altLang="zh-CN" sz="2000" baseline="-25000" dirty="0" err="1"/>
              <a:t>init</a:t>
            </a:r>
            <a:r>
              <a:rPr lang="en-US" altLang="zh-CN" sz="2000" baseline="-25000" dirty="0"/>
              <a:t> </a:t>
            </a:r>
            <a:r>
              <a:rPr lang="en-US" altLang="zh-CN" sz="2000" dirty="0"/>
              <a:t> is supported</a:t>
            </a:r>
            <a:endParaRPr lang="en-US" sz="2200" dirty="0"/>
          </a:p>
          <a:p>
            <a:pPr lvl="1"/>
            <a:r>
              <a:rPr lang="en-US" sz="2200" dirty="0"/>
              <a:t>The following solution categories </a:t>
            </a:r>
            <a:r>
              <a:rPr lang="en-US" sz="2200" u="sng" dirty="0"/>
              <a:t>are precluded </a:t>
            </a:r>
          </a:p>
          <a:p>
            <a:pPr lvl="2"/>
            <a:r>
              <a:rPr lang="en-US" sz="2200" dirty="0"/>
              <a:t>Modification of OCC </a:t>
            </a:r>
          </a:p>
          <a:p>
            <a:pPr lvl="2"/>
            <a:r>
              <a:rPr lang="en-US" sz="2200" dirty="0"/>
              <a:t>Modification to PN sequence generation, such as subsampling a longer sequence</a:t>
            </a:r>
          </a:p>
          <a:p>
            <a:pPr lvl="1"/>
            <a:r>
              <a:rPr lang="en-US" sz="2200" dirty="0"/>
              <a:t>Carefully consider backward compatibility issues and the total number of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r>
              <a:rPr lang="en-US" altLang="zh-CN" sz="2200" baseline="-25000" dirty="0"/>
              <a:t> </a:t>
            </a:r>
            <a:r>
              <a:rPr lang="en-US" altLang="zh-CN" sz="2200" dirty="0"/>
              <a:t>configured per UE</a:t>
            </a:r>
            <a:endParaRPr lang="en-US" sz="2200" dirty="0"/>
          </a:p>
          <a:p>
            <a:pPr marL="0" indent="0">
              <a:buNone/>
            </a:pPr>
            <a:endParaRPr lang="en-US" sz="2300" dirty="0"/>
          </a:p>
          <a:p>
            <a:r>
              <a:rPr lang="sv-SE" sz="2300" b="1" dirty="0"/>
              <a:t>For PUSCH DMRS for pi/2 modulation</a:t>
            </a:r>
            <a:r>
              <a:rPr lang="sv-SE" sz="2300" dirty="0"/>
              <a:t>, </a:t>
            </a:r>
            <a:r>
              <a:rPr lang="en-US" sz="2300" dirty="0"/>
              <a:t>new DMRS sequences are specified in Rel.16 to reduce the PAPR to the same level as for data symbols</a:t>
            </a:r>
          </a:p>
          <a:p>
            <a:pPr lvl="1"/>
            <a:r>
              <a:rPr lang="en-US" sz="2300" dirty="0"/>
              <a:t> </a:t>
            </a:r>
            <a:r>
              <a:rPr lang="en-US" sz="2200" dirty="0"/>
              <a:t>Carefully consider channel estimation performance and cross correlation performance</a:t>
            </a:r>
          </a:p>
          <a:p>
            <a:pPr lvl="1"/>
            <a:endParaRPr lang="en-US" sz="2200" dirty="0"/>
          </a:p>
          <a:p>
            <a:r>
              <a:rPr lang="en-US" sz="2600" dirty="0"/>
              <a:t>Remaining issues to be concluded, see slide 5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99995D-1E82-44E1-8CFE-A0FAB76B4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806643" cy="1081088"/>
          </a:xfrm>
        </p:spPr>
        <p:txBody>
          <a:bodyPr/>
          <a:lstStyle/>
          <a:p>
            <a:r>
              <a:rPr lang="sv-SE" sz="3200" dirty="0"/>
              <a:t>Alt.2: FL proposal on low PAPR RS issue for Rel-16 DMRS</a:t>
            </a:r>
          </a:p>
        </p:txBody>
      </p:sp>
    </p:spTree>
    <p:extLst>
      <p:ext uri="{BB962C8B-B14F-4D97-AF65-F5344CB8AC3E}">
        <p14:creationId xmlns:p14="http://schemas.microsoft.com/office/powerpoint/2010/main" val="181083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22DB0-48D5-4C2A-AA2B-348E19E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Supporting companies per alternative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C2D3B-E890-4438-B409-7F6C42FD2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Alternative 0 </a:t>
            </a:r>
            <a:endParaRPr lang="sv-SE" sz="1800" dirty="0"/>
          </a:p>
          <a:p>
            <a:pPr lvl="1"/>
            <a:r>
              <a:rPr lang="sv-SE" b="1" dirty="0"/>
              <a:t>Supported by:  </a:t>
            </a:r>
            <a:r>
              <a:rPr lang="sv-SE" dirty="0"/>
              <a:t>Panasonic, MediaTek, Nokia/Nokia Shanghai-Bell	</a:t>
            </a:r>
          </a:p>
          <a:p>
            <a:r>
              <a:rPr lang="sv-SE" dirty="0"/>
              <a:t>Alternative 2 </a:t>
            </a:r>
            <a:endParaRPr lang="sv-SE" sz="2200" dirty="0"/>
          </a:p>
          <a:p>
            <a:pPr lvl="1"/>
            <a:r>
              <a:rPr lang="sv-SE" b="1" dirty="0"/>
              <a:t>Supported by: </a:t>
            </a:r>
            <a:r>
              <a:rPr lang="sv-SE" dirty="0"/>
              <a:t>Ericsson, Huawei/HiSilicon, Nokia/Nokia Shanghai-Bell, Samsung, Qualcomm, Intel,vivo, Apple, LG Electronics</a:t>
            </a:r>
            <a:r>
              <a:rPr lang="sv-SE"/>
              <a:t>, CMCC, AT</a:t>
            </a:r>
            <a:r>
              <a:rPr lang="sv-SE" dirty="0"/>
              <a:t>&amp;T, Sprint, Verizon Wireless, IITH, CeWiT, IITM, Tejas Networks, Reliance Jio </a:t>
            </a:r>
            <a:r>
              <a:rPr lang="sv-SE"/>
              <a:t>(18)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72527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9BA222-2B91-416A-A3F2-E0A6903944E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9951508" cy="4392612"/>
          </a:xfrm>
        </p:spPr>
        <p:txBody>
          <a:bodyPr/>
          <a:lstStyle/>
          <a:p>
            <a:r>
              <a:rPr lang="sv-SE" b="1" dirty="0"/>
              <a:t>CSI-RS</a:t>
            </a:r>
          </a:p>
          <a:p>
            <a:pPr lvl="1"/>
            <a:r>
              <a:rPr lang="sv-SE" dirty="0"/>
              <a:t>Whether to specify a solution to </a:t>
            </a:r>
            <a:r>
              <a:rPr lang="en-US" dirty="0"/>
              <a:t>reduce the PAPR to the same level as for data symbols</a:t>
            </a:r>
            <a:r>
              <a:rPr lang="sv-SE" dirty="0"/>
              <a:t> for all CSI-RS configurations given by 38.211</a:t>
            </a:r>
          </a:p>
          <a:p>
            <a:r>
              <a:rPr lang="sv-SE" b="1" dirty="0"/>
              <a:t>Power imbalance issues</a:t>
            </a:r>
          </a:p>
          <a:p>
            <a:pPr lvl="1"/>
            <a:r>
              <a:rPr lang="sv-SE" dirty="0"/>
              <a:t>Power imbalance between PAs, between OFDM symbols, between RE in same OFDM symbol </a:t>
            </a:r>
          </a:p>
          <a:p>
            <a:pPr lvl="1"/>
            <a:r>
              <a:rPr lang="sv-SE" dirty="0"/>
              <a:t>Whether is it in scope of WI and if so, whether to specify a solution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2E262F-C812-42D6-B088-863BB7A34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Remaining issues to be concluded</a:t>
            </a:r>
          </a:p>
        </p:txBody>
      </p:sp>
    </p:spTree>
    <p:extLst>
      <p:ext uri="{BB962C8B-B14F-4D97-AF65-F5344CB8AC3E}">
        <p14:creationId xmlns:p14="http://schemas.microsoft.com/office/powerpoint/2010/main" val="3671346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02A847-9968-4A08-8DF7-1B115F56D96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586508" cy="4392612"/>
          </a:xfrm>
        </p:spPr>
        <p:txBody>
          <a:bodyPr>
            <a:normAutofit fontScale="85000" lnSpcReduction="20000"/>
          </a:bodyPr>
          <a:lstStyle/>
          <a:p>
            <a:r>
              <a:rPr lang="sv-SE" sz="2300" b="1" dirty="0"/>
              <a:t>For PDSCH DMRS and PUSCH DMRS for CP-OFDM</a:t>
            </a:r>
            <a:r>
              <a:rPr lang="sv-SE" sz="2300" dirty="0"/>
              <a:t>, </a:t>
            </a:r>
            <a:r>
              <a:rPr lang="en-US" sz="2300" dirty="0"/>
              <a:t>DMRS enhancements are specified in Rel.16 to reduce the PAPR to the same level as for data symbols for all port combinations given by 38.212</a:t>
            </a:r>
          </a:p>
          <a:p>
            <a:endParaRPr lang="en-US" sz="2300" dirty="0"/>
          </a:p>
          <a:p>
            <a:pPr lvl="1"/>
            <a:r>
              <a:rPr lang="en-US" sz="2200" dirty="0"/>
              <a:t>For the Rel-16 DMRS enhancement, each CDM group can be configured with different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endParaRPr lang="en-US" sz="2200" dirty="0"/>
          </a:p>
          <a:p>
            <a:pPr lvl="1"/>
            <a:r>
              <a:rPr lang="en-US" sz="2200" dirty="0"/>
              <a:t>The following solution categories </a:t>
            </a:r>
            <a:r>
              <a:rPr lang="en-US" sz="2200" u="sng" dirty="0"/>
              <a:t>are precluded </a:t>
            </a:r>
          </a:p>
          <a:p>
            <a:pPr lvl="2"/>
            <a:r>
              <a:rPr lang="en-US" sz="2200" dirty="0"/>
              <a:t>Modification of OCC </a:t>
            </a:r>
          </a:p>
          <a:p>
            <a:pPr lvl="2"/>
            <a:r>
              <a:rPr lang="en-US" sz="2200" dirty="0"/>
              <a:t>Modification to PN sequence generation, such as subsampling a longer sequence</a:t>
            </a:r>
          </a:p>
          <a:p>
            <a:pPr lvl="1"/>
            <a:r>
              <a:rPr lang="en-US" sz="2200" dirty="0"/>
              <a:t>Carefully consider backward compatibility issues and the total number of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r>
              <a:rPr lang="en-US" altLang="zh-CN" sz="2200" baseline="-25000" dirty="0"/>
              <a:t> </a:t>
            </a:r>
            <a:r>
              <a:rPr lang="en-US" altLang="zh-CN" sz="2200" dirty="0"/>
              <a:t>configured per UE</a:t>
            </a:r>
            <a:endParaRPr lang="en-US" sz="2200" dirty="0"/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sz="2300" dirty="0"/>
          </a:p>
          <a:p>
            <a:r>
              <a:rPr lang="sv-SE" sz="2300" b="1" dirty="0"/>
              <a:t>For PUSCH DMRS for pi/2 modulation</a:t>
            </a:r>
            <a:r>
              <a:rPr lang="sv-SE" sz="2300" dirty="0"/>
              <a:t>, </a:t>
            </a:r>
            <a:r>
              <a:rPr lang="en-US" sz="2300" dirty="0"/>
              <a:t>new DMRS sequences are specified in Rel.16 to reduce the PAPR to the same level as for data symbols</a:t>
            </a:r>
          </a:p>
          <a:p>
            <a:pPr lvl="1"/>
            <a:r>
              <a:rPr lang="en-US" sz="2300" dirty="0"/>
              <a:t> </a:t>
            </a:r>
            <a:r>
              <a:rPr lang="en-US" sz="2200" dirty="0"/>
              <a:t>Carefully consider channel estimation performance and cross correlation performance</a:t>
            </a:r>
          </a:p>
          <a:p>
            <a:pPr lvl="1"/>
            <a:endParaRPr lang="en-US" sz="2200" dirty="0"/>
          </a:p>
          <a:p>
            <a:r>
              <a:rPr lang="en-US" sz="2400" dirty="0"/>
              <a:t>Remaining issues to be concluded, see slide 5</a:t>
            </a:r>
          </a:p>
          <a:p>
            <a:pPr lvl="1"/>
            <a:endParaRPr lang="en-US" sz="2200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99995D-1E82-44E1-8CFE-A0FAB76B4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070975" cy="1081088"/>
          </a:xfrm>
        </p:spPr>
        <p:txBody>
          <a:bodyPr/>
          <a:lstStyle/>
          <a:p>
            <a:r>
              <a:rPr lang="sv-SE" sz="3200" dirty="0">
                <a:highlight>
                  <a:srgbClr val="FFFF00"/>
                </a:highlight>
              </a:rPr>
              <a:t>(old proposal) </a:t>
            </a:r>
            <a:r>
              <a:rPr lang="sv-SE" sz="3200" dirty="0"/>
              <a:t>Alt.1: FL proposal on low PAPR RS issue for Rel-16 DMRS</a:t>
            </a:r>
          </a:p>
        </p:txBody>
      </p:sp>
    </p:spTree>
    <p:extLst>
      <p:ext uri="{BB962C8B-B14F-4D97-AF65-F5344CB8AC3E}">
        <p14:creationId xmlns:p14="http://schemas.microsoft.com/office/powerpoint/2010/main" val="2848626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575</Words>
  <Application>Microsoft Office PowerPoint</Application>
  <PresentationFormat>Widescreen</PresentationFormat>
  <Paragraphs>64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等线</vt:lpstr>
      <vt:lpstr>SimSun</vt:lpstr>
      <vt:lpstr>Arial</vt:lpstr>
      <vt:lpstr>Calibri</vt:lpstr>
      <vt:lpstr>Calibri Light</vt:lpstr>
      <vt:lpstr>Times New Roman</vt:lpstr>
      <vt:lpstr>Office Theme</vt:lpstr>
      <vt:lpstr>Feature lead proposal on low PAPR DMRS</vt:lpstr>
      <vt:lpstr>Alt.0: FL proposal on low PAPR RS issue for Rel-16 DMRS</vt:lpstr>
      <vt:lpstr>Alt.2: FL proposal on low PAPR RS issue for Rel-16 DMRS</vt:lpstr>
      <vt:lpstr>Supporting companies per alternative</vt:lpstr>
      <vt:lpstr>Remaining issues to be concluded</vt:lpstr>
      <vt:lpstr>(old proposal) Alt.1: FL proposal on low PAPR RS issue for Rel-16 DMRS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Feature lead proposal on low PAPR DMRS</dc:title>
  <dc:creator>Mattias Frenne</dc:creator>
  <cp:lastModifiedBy>Mattias Frenne</cp:lastModifiedBy>
  <cp:revision>58</cp:revision>
  <dcterms:created xsi:type="dcterms:W3CDTF">2018-10-11T01:40:03Z</dcterms:created>
  <dcterms:modified xsi:type="dcterms:W3CDTF">2018-10-11T08:38:26Z</dcterms:modified>
</cp:coreProperties>
</file>