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98" r:id="rId3"/>
    <p:sldId id="301" r:id="rId4"/>
    <p:sldId id="314" r:id="rId5"/>
    <p:sldId id="299" r:id="rId6"/>
    <p:sldId id="305" r:id="rId7"/>
    <p:sldId id="312" r:id="rId8"/>
    <p:sldId id="313" r:id="rId9"/>
    <p:sldId id="307" r:id="rId10"/>
    <p:sldId id="316" r:id="rId11"/>
    <p:sldId id="303" r:id="rId12"/>
    <p:sldId id="315" r:id="rId13"/>
    <p:sldId id="304" r:id="rId14"/>
    <p:sldId id="306" r:id="rId15"/>
    <p:sldId id="311" r:id="rId16"/>
    <p:sldId id="310"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909" autoAdjust="0"/>
    <p:restoredTop sz="94660"/>
  </p:normalViewPr>
  <p:slideViewPr>
    <p:cSldViewPr>
      <p:cViewPr varScale="1">
        <p:scale>
          <a:sx n="114" d="100"/>
          <a:sy n="114" d="100"/>
        </p:scale>
        <p:origin x="336"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3B84484-2B80-43EB-A8B6-9B299C4079D0}" type="datetimeFigureOut">
              <a:rPr lang="en-US" smtClean="0"/>
              <a:pPr/>
              <a:t>8/11/2018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8/11/2018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8/11/2018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8/11/2018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3B84484-2B80-43EB-A8B6-9B299C4079D0}" type="datetimeFigureOut">
              <a:rPr lang="en-US" smtClean="0"/>
              <a:pPr/>
              <a:t>8/11/2018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3B84484-2B80-43EB-A8B6-9B299C4079D0}" type="datetimeFigureOut">
              <a:rPr lang="en-US" smtClean="0"/>
              <a:pPr/>
              <a:t>8/11/2018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3B84484-2B80-43EB-A8B6-9B299C4079D0}" type="datetimeFigureOut">
              <a:rPr lang="en-US" smtClean="0"/>
              <a:pPr/>
              <a:t>8/11/2018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3B84484-2B80-43EB-A8B6-9B299C4079D0}" type="datetimeFigureOut">
              <a:rPr lang="en-US" smtClean="0"/>
              <a:pPr/>
              <a:t>8/11/2018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B84484-2B80-43EB-A8B6-9B299C4079D0}" type="datetimeFigureOut">
              <a:rPr lang="en-US" smtClean="0"/>
              <a:pPr/>
              <a:t>8/11/2018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3B84484-2B80-43EB-A8B6-9B299C4079D0}" type="datetimeFigureOut">
              <a:rPr lang="en-US" smtClean="0"/>
              <a:pPr/>
              <a:t>8/11/2018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3B84484-2B80-43EB-A8B6-9B299C4079D0}" type="datetimeFigureOut">
              <a:rPr lang="en-US" smtClean="0"/>
              <a:pPr/>
              <a:t>8/11/2018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B84484-2B80-43EB-A8B6-9B299C4079D0}" type="datetimeFigureOut">
              <a:rPr lang="en-US" smtClean="0"/>
              <a:pPr/>
              <a:t>8/11/2018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E54B7E-C18A-4903-936D-EB7096C432A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11560" y="2130425"/>
            <a:ext cx="6400800" cy="1470025"/>
          </a:xfrm>
        </p:spPr>
        <p:txBody>
          <a:bodyPr>
            <a:normAutofit/>
          </a:bodyPr>
          <a:lstStyle/>
          <a:p>
            <a:r>
              <a:rPr lang="en-US" dirty="0"/>
              <a:t>Maintenance for NR-LTE co-existence</a:t>
            </a:r>
          </a:p>
        </p:txBody>
      </p:sp>
      <p:sp>
        <p:nvSpPr>
          <p:cNvPr id="3" name="Subtitle 2"/>
          <p:cNvSpPr>
            <a:spLocks noGrp="1"/>
          </p:cNvSpPr>
          <p:nvPr>
            <p:ph type="subTitle" idx="1"/>
          </p:nvPr>
        </p:nvSpPr>
        <p:spPr>
          <a:xfrm>
            <a:off x="1331640" y="4149080"/>
            <a:ext cx="6400800" cy="1489720"/>
          </a:xfrm>
        </p:spPr>
        <p:txBody>
          <a:bodyPr>
            <a:normAutofit/>
          </a:bodyPr>
          <a:lstStyle/>
          <a:p>
            <a:r>
              <a:rPr lang="en-US" dirty="0">
                <a:solidFill>
                  <a:schemeClr val="tx1"/>
                </a:solidFill>
              </a:rPr>
              <a:t>Qualcomm</a:t>
            </a:r>
          </a:p>
        </p:txBody>
      </p:sp>
      <p:sp>
        <p:nvSpPr>
          <p:cNvPr id="5" name="Rectangle 4"/>
          <p:cNvSpPr>
            <a:spLocks noChangeArrowheads="1"/>
          </p:cNvSpPr>
          <p:nvPr/>
        </p:nvSpPr>
        <p:spPr bwMode="auto">
          <a:xfrm>
            <a:off x="7380312" y="217765"/>
            <a:ext cx="16379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en-GB" altLang="en-US" sz="1800" b="1" dirty="0">
                <a:latin typeface="Arial" charset="0"/>
              </a:rPr>
              <a:t>R1-1809431</a:t>
            </a:r>
            <a:endParaRPr lang="en-US" altLang="en-US" sz="1800" b="1" dirty="0">
              <a:latin typeface="Arial" charset="0"/>
            </a:endParaRPr>
          </a:p>
        </p:txBody>
      </p:sp>
      <p:sp>
        <p:nvSpPr>
          <p:cNvPr id="6" name="TextBox 4"/>
          <p:cNvSpPr txBox="1">
            <a:spLocks noChangeArrowheads="1"/>
          </p:cNvSpPr>
          <p:nvPr/>
        </p:nvSpPr>
        <p:spPr bwMode="auto">
          <a:xfrm>
            <a:off x="152400" y="174536"/>
            <a:ext cx="5139680"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None/>
            </a:pPr>
            <a:r>
              <a:rPr lang="en-US" altLang="ja-JP" sz="1800" dirty="0">
                <a:latin typeface="Arial Unicode MS" pitchFamily="50" charset="-127"/>
                <a:ea typeface="Arial Unicode MS" pitchFamily="50" charset="-127"/>
                <a:cs typeface="Arial Unicode MS" pitchFamily="50" charset="-127"/>
              </a:rPr>
              <a:t>3GPP TSG RAN WG1 #94</a:t>
            </a:r>
          </a:p>
          <a:p>
            <a:pPr>
              <a:buNone/>
            </a:pPr>
            <a:r>
              <a:rPr lang="en-US" altLang="zh-CN" sz="1800" dirty="0">
                <a:latin typeface="Arial Unicode MS" pitchFamily="50" charset="-127"/>
                <a:ea typeface="Arial Unicode MS" pitchFamily="50" charset="-127"/>
                <a:cs typeface="Arial Unicode MS" pitchFamily="50" charset="-127"/>
              </a:rPr>
              <a:t>Gothenburg, Sweden, August 20 - 24, 2018 </a:t>
            </a:r>
            <a:endParaRPr lang="zh-CN" altLang="zh-CN" sz="1800" dirty="0">
              <a:latin typeface="Arial Unicode MS" pitchFamily="50" charset="-127"/>
              <a:ea typeface="Arial Unicode MS" pitchFamily="50" charset="-127"/>
              <a:cs typeface="Arial Unicode MS" pitchFamily="50" charset="-127"/>
            </a:endParaRPr>
          </a:p>
          <a:p>
            <a:pPr>
              <a:spcBef>
                <a:spcPct val="0"/>
              </a:spcBef>
              <a:buNone/>
            </a:pPr>
            <a:r>
              <a:rPr lang="en-US" altLang="ja-JP" sz="1800" dirty="0">
                <a:latin typeface="Arial Unicode MS" pitchFamily="50" charset="-127"/>
                <a:ea typeface="Arial Unicode MS" pitchFamily="50" charset="-127"/>
                <a:cs typeface="Arial Unicode MS" pitchFamily="50" charset="-127"/>
              </a:rPr>
              <a:t>Agenda item 7.1.4</a:t>
            </a:r>
            <a:endParaRPr lang="ja-JP" altLang="en-US" sz="1800" dirty="0">
              <a:latin typeface="Arial Unicode MS" pitchFamily="50" charset="-127"/>
              <a:ea typeface="Arial Unicode MS" pitchFamily="50" charset="-127"/>
              <a:cs typeface="Arial Unicode MS" pitchFamily="50" charset="-127"/>
            </a:endParaRPr>
          </a:p>
        </p:txBody>
      </p:sp>
      <p:sp>
        <p:nvSpPr>
          <p:cNvPr id="7" name="Rectangle 6">
            <a:extLst>
              <a:ext uri="{FF2B5EF4-FFF2-40B4-BE49-F238E27FC236}">
                <a16:creationId xmlns:a16="http://schemas.microsoft.com/office/drawing/2014/main" id="{C3BC6E7F-3D65-4C40-AE10-B807852E7987}"/>
              </a:ext>
            </a:extLst>
          </p:cNvPr>
          <p:cNvSpPr>
            <a:spLocks noChangeArrowheads="1"/>
          </p:cNvSpPr>
          <p:nvPr/>
        </p:nvSpPr>
        <p:spPr bwMode="auto">
          <a:xfrm>
            <a:off x="6660232" y="617874"/>
            <a:ext cx="230425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en-GB" altLang="en-US" sz="1400" b="1" i="1" dirty="0">
                <a:latin typeface="Arial" charset="0"/>
              </a:rPr>
              <a:t>Revision of R1-1807865</a:t>
            </a:r>
            <a:endParaRPr lang="en-US" altLang="en-US" sz="1400" b="1" i="1" dirty="0">
              <a:latin typeface="Arial"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4082"/>
          </a:xfrm>
        </p:spPr>
        <p:txBody>
          <a:bodyPr>
            <a:normAutofit fontScale="90000"/>
          </a:bodyPr>
          <a:lstStyle/>
          <a:p>
            <a:r>
              <a:rPr lang="en-US" dirty="0"/>
              <a:t>Proposal 1 (MPR/A-MPR, Option B)</a:t>
            </a:r>
          </a:p>
        </p:txBody>
      </p:sp>
      <p:sp>
        <p:nvSpPr>
          <p:cNvPr id="5" name="内容占位符 2"/>
          <p:cNvSpPr>
            <a:spLocks noGrp="1"/>
          </p:cNvSpPr>
          <p:nvPr>
            <p:ph idx="1"/>
          </p:nvPr>
        </p:nvSpPr>
        <p:spPr>
          <a:xfrm>
            <a:off x="395536" y="980727"/>
            <a:ext cx="8496944" cy="5877269"/>
          </a:xfrm>
        </p:spPr>
        <p:txBody>
          <a:bodyPr>
            <a:normAutofit fontScale="92500" lnSpcReduction="20000"/>
          </a:bodyPr>
          <a:lstStyle/>
          <a:p>
            <a:r>
              <a:rPr lang="en-US" sz="2400" dirty="0"/>
              <a:t>Conditional power control operation based on timeline requirements being met</a:t>
            </a:r>
          </a:p>
          <a:p>
            <a:pPr lvl="1"/>
            <a:r>
              <a:rPr lang="en-US" sz="2400" dirty="0"/>
              <a:t>If a Type 1 UE is configured with intra-band EN-DC, and the LTE UL transmission overlaps with an NR transmission, even partially, and</a:t>
            </a:r>
          </a:p>
          <a:p>
            <a:pPr lvl="2"/>
            <a:r>
              <a:rPr lang="en-US" sz="2000" dirty="0"/>
              <a:t>if the NR transmission is grant based (e.g. PUSCH, A-CSI, A-SRS) and the grant triggering the NR UL transmission is meeting the LTE timeline</a:t>
            </a:r>
          </a:p>
          <a:p>
            <a:pPr lvl="3"/>
            <a:r>
              <a:rPr lang="en-US" dirty="0"/>
              <a:t>i.e. the NR grant is no later than the first three symbols of the NR slot starting 4 </a:t>
            </a:r>
            <a:r>
              <a:rPr lang="en-US" dirty="0" err="1"/>
              <a:t>ms</a:t>
            </a:r>
            <a:r>
              <a:rPr lang="en-US" dirty="0"/>
              <a:t> before the start of the LTE subframe containing the LTE transmission in the case of LTE FDD or no later than the associated LTE DL control in the LTE TDD HARQ timeline in the case of LTE TDD</a:t>
            </a:r>
          </a:p>
          <a:p>
            <a:pPr lvl="2"/>
            <a:r>
              <a:rPr lang="en-US" sz="2000" dirty="0"/>
              <a:t>And if the NR transmission carries HARQ-ACK and the latest NR PDSCH to which the HARQ-ACK corresponds and the NR DL control associated with that PDSCH both meet the LTE HARQ timeline </a:t>
            </a:r>
          </a:p>
          <a:p>
            <a:pPr lvl="3"/>
            <a:r>
              <a:rPr lang="en-US" dirty="0"/>
              <a:t>i.e. NR PDSCH ends no later than 3 </a:t>
            </a:r>
            <a:r>
              <a:rPr lang="en-US" dirty="0" err="1"/>
              <a:t>ms</a:t>
            </a:r>
            <a:r>
              <a:rPr lang="en-US" dirty="0"/>
              <a:t> before the start of the LTE UL subframe in the case of LTE FDD or no later than the associated LTE PDSCH in the LTE TDD HARQ timeline in the case of LTE TDD, and similar conditions are met for the NR DL control granting the NR PDSCH</a:t>
            </a:r>
          </a:p>
          <a:p>
            <a:pPr lvl="1"/>
            <a:r>
              <a:rPr lang="en-US" sz="2400" dirty="0"/>
              <a:t>Follow the existing RAN1 and RAN4 definitions</a:t>
            </a:r>
          </a:p>
          <a:p>
            <a:pPr lvl="1"/>
            <a:r>
              <a:rPr lang="en-US" sz="2400" dirty="0"/>
              <a:t>Otherwise, follow the procedure describe in the previous slide (i.e. Option A)</a:t>
            </a:r>
          </a:p>
          <a:p>
            <a:pPr marL="1371600" lvl="3" indent="0">
              <a:buNone/>
            </a:pPr>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4915616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62670"/>
            <a:ext cx="8229600" cy="634082"/>
          </a:xfrm>
        </p:spPr>
        <p:txBody>
          <a:bodyPr>
            <a:normAutofit fontScale="90000"/>
          </a:bodyPr>
          <a:lstStyle/>
          <a:p>
            <a:r>
              <a:rPr lang="en-US" dirty="0"/>
              <a:t>Example RAN1 specification changes for Option A</a:t>
            </a: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内容占位符 2">
            <a:extLst>
              <a:ext uri="{FF2B5EF4-FFF2-40B4-BE49-F238E27FC236}">
                <a16:creationId xmlns:a16="http://schemas.microsoft.com/office/drawing/2014/main" id="{F66EAD55-56DA-42B3-964A-24725A3C0EE8}"/>
              </a:ext>
            </a:extLst>
          </p:cNvPr>
          <p:cNvSpPr txBox="1">
            <a:spLocks/>
          </p:cNvSpPr>
          <p:nvPr/>
        </p:nvSpPr>
        <p:spPr>
          <a:xfrm>
            <a:off x="395536" y="980728"/>
            <a:ext cx="8496944" cy="568863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dirty="0"/>
          </a:p>
        </p:txBody>
      </p:sp>
      <p:sp>
        <p:nvSpPr>
          <p:cNvPr id="8" name="Content Placeholder 7">
            <a:extLst>
              <a:ext uri="{FF2B5EF4-FFF2-40B4-BE49-F238E27FC236}">
                <a16:creationId xmlns:a16="http://schemas.microsoft.com/office/drawing/2014/main" id="{082910BA-1706-4550-B325-7D3F5E203BD6}"/>
              </a:ext>
            </a:extLst>
          </p:cNvPr>
          <p:cNvSpPr>
            <a:spLocks noGrp="1"/>
          </p:cNvSpPr>
          <p:nvPr>
            <p:ph idx="1"/>
          </p:nvPr>
        </p:nvSpPr>
        <p:spPr>
          <a:xfrm>
            <a:off x="457200" y="1700808"/>
            <a:ext cx="8229600" cy="4525963"/>
          </a:xfrm>
        </p:spPr>
        <p:txBody>
          <a:bodyPr/>
          <a:lstStyle/>
          <a:p>
            <a:r>
              <a:rPr lang="en-US" sz="2400" dirty="0"/>
              <a:t>Possible text proposal to implement Proposal 4, Option A</a:t>
            </a:r>
          </a:p>
          <a:p>
            <a:pPr marL="0" indent="0">
              <a:buNone/>
            </a:pPr>
            <a:endParaRPr lang="en-US" dirty="0"/>
          </a:p>
        </p:txBody>
      </p:sp>
      <p:pic>
        <p:nvPicPr>
          <p:cNvPr id="9" name="Content Placeholder 5">
            <a:extLst>
              <a:ext uri="{FF2B5EF4-FFF2-40B4-BE49-F238E27FC236}">
                <a16:creationId xmlns:a16="http://schemas.microsoft.com/office/drawing/2014/main" id="{043215A2-3A08-43AB-8209-C84217212C96}"/>
              </a:ext>
            </a:extLst>
          </p:cNvPr>
          <p:cNvPicPr>
            <a:picLocks noChangeAspect="1"/>
          </p:cNvPicPr>
          <p:nvPr/>
        </p:nvPicPr>
        <p:blipFill>
          <a:blip r:embed="rId2"/>
          <a:stretch>
            <a:fillRect/>
          </a:stretch>
        </p:blipFill>
        <p:spPr>
          <a:xfrm>
            <a:off x="899592" y="2564904"/>
            <a:ext cx="7869023" cy="3744409"/>
          </a:xfrm>
          <a:prstGeom prst="rect">
            <a:avLst/>
          </a:prstGeom>
        </p:spPr>
      </p:pic>
    </p:spTree>
    <p:extLst>
      <p:ext uri="{BB962C8B-B14F-4D97-AF65-F5344CB8AC3E}">
        <p14:creationId xmlns:p14="http://schemas.microsoft.com/office/powerpoint/2010/main" val="12012096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4082"/>
          </a:xfrm>
        </p:spPr>
        <p:txBody>
          <a:bodyPr>
            <a:normAutofit fontScale="90000"/>
          </a:bodyPr>
          <a:lstStyle/>
          <a:p>
            <a:r>
              <a:rPr lang="en-US" dirty="0"/>
              <a:t>Proposal 2 (PHR)</a:t>
            </a:r>
          </a:p>
        </p:txBody>
      </p:sp>
      <p:sp>
        <p:nvSpPr>
          <p:cNvPr id="5" name="内容占位符 2"/>
          <p:cNvSpPr>
            <a:spLocks noGrp="1"/>
          </p:cNvSpPr>
          <p:nvPr>
            <p:ph idx="1"/>
          </p:nvPr>
        </p:nvSpPr>
        <p:spPr>
          <a:xfrm>
            <a:off x="395536" y="980728"/>
            <a:ext cx="8496944" cy="5688632"/>
          </a:xfrm>
        </p:spPr>
        <p:txBody>
          <a:bodyPr>
            <a:normAutofit/>
          </a:bodyPr>
          <a:lstStyle/>
          <a:p>
            <a:r>
              <a:rPr lang="en-US" sz="3600" dirty="0"/>
              <a:t>Change in the LTE PHR requirement</a:t>
            </a:r>
          </a:p>
          <a:p>
            <a:pPr lvl="2"/>
            <a:endParaRPr lang="en-US" sz="2100" dirty="0"/>
          </a:p>
          <a:p>
            <a:pPr lvl="1"/>
            <a:r>
              <a:rPr lang="en-US" dirty="0"/>
              <a:t>The UE is not expected to update LTE PHR report if the LTE reporting timeline is not met </a:t>
            </a:r>
          </a:p>
          <a:p>
            <a:pPr lvl="2"/>
            <a:r>
              <a:rPr lang="en-US" sz="2000" dirty="0"/>
              <a:t>i.e. UE does not need to include in the PHR determination any information received later than 4ms prior to the PHR reference UL subframe in the case of LTE FDD, or later than the associated DL control in the TDD HARQ timeline in the case of LTE TDD</a:t>
            </a: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474885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4082"/>
          </a:xfrm>
        </p:spPr>
        <p:txBody>
          <a:bodyPr>
            <a:normAutofit fontScale="90000"/>
          </a:bodyPr>
          <a:lstStyle/>
          <a:p>
            <a:r>
              <a:rPr lang="en-US" dirty="0"/>
              <a:t>Proposal 3 (Phase continuity)</a:t>
            </a:r>
          </a:p>
        </p:txBody>
      </p:sp>
      <p:sp>
        <p:nvSpPr>
          <p:cNvPr id="5" name="内容占位符 2"/>
          <p:cNvSpPr>
            <a:spLocks noGrp="1"/>
          </p:cNvSpPr>
          <p:nvPr>
            <p:ph idx="1"/>
          </p:nvPr>
        </p:nvSpPr>
        <p:spPr>
          <a:xfrm>
            <a:off x="395536" y="980728"/>
            <a:ext cx="8496944" cy="5688632"/>
          </a:xfrm>
        </p:spPr>
        <p:txBody>
          <a:bodyPr>
            <a:normAutofit/>
          </a:bodyPr>
          <a:lstStyle/>
          <a:p>
            <a:r>
              <a:rPr lang="en-US" dirty="0"/>
              <a:t>The proposal in the previous slide already avoids phase continuity issues when LTE and NR use different PAs</a:t>
            </a:r>
          </a:p>
          <a:p>
            <a:r>
              <a:rPr lang="en-US" dirty="0"/>
              <a:t>There is still a phase continuity problem in the cases of intra-band EN-DC </a:t>
            </a:r>
            <a:r>
              <a:rPr lang="en-US" b="1" dirty="0"/>
              <a:t>with common PA</a:t>
            </a:r>
          </a:p>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6" name="Picture 5">
            <a:extLst>
              <a:ext uri="{FF2B5EF4-FFF2-40B4-BE49-F238E27FC236}">
                <a16:creationId xmlns:a16="http://schemas.microsoft.com/office/drawing/2014/main" id="{FB20C8A6-7819-4FEB-B08D-321C12312AC3}"/>
              </a:ext>
            </a:extLst>
          </p:cNvPr>
          <p:cNvPicPr>
            <a:picLocks noChangeAspect="1"/>
          </p:cNvPicPr>
          <p:nvPr/>
        </p:nvPicPr>
        <p:blipFill>
          <a:blip r:embed="rId2"/>
          <a:stretch>
            <a:fillRect/>
          </a:stretch>
        </p:blipFill>
        <p:spPr>
          <a:xfrm>
            <a:off x="2339752" y="3855159"/>
            <a:ext cx="3982401" cy="2232558"/>
          </a:xfrm>
          <a:prstGeom prst="rect">
            <a:avLst/>
          </a:prstGeom>
        </p:spPr>
      </p:pic>
    </p:spTree>
    <p:extLst>
      <p:ext uri="{BB962C8B-B14F-4D97-AF65-F5344CB8AC3E}">
        <p14:creationId xmlns:p14="http://schemas.microsoft.com/office/powerpoint/2010/main" val="41496371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4082"/>
          </a:xfrm>
        </p:spPr>
        <p:txBody>
          <a:bodyPr>
            <a:normAutofit fontScale="90000"/>
          </a:bodyPr>
          <a:lstStyle/>
          <a:p>
            <a:r>
              <a:rPr lang="en-US" dirty="0"/>
              <a:t>Proposal 3 (Phase continuity)</a:t>
            </a: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内容占位符 2">
            <a:extLst>
              <a:ext uri="{FF2B5EF4-FFF2-40B4-BE49-F238E27FC236}">
                <a16:creationId xmlns:a16="http://schemas.microsoft.com/office/drawing/2014/main" id="{F66EAD55-56DA-42B3-964A-24725A3C0EE8}"/>
              </a:ext>
            </a:extLst>
          </p:cNvPr>
          <p:cNvSpPr txBox="1">
            <a:spLocks/>
          </p:cNvSpPr>
          <p:nvPr/>
        </p:nvSpPr>
        <p:spPr>
          <a:xfrm>
            <a:off x="395536" y="980728"/>
            <a:ext cx="8496944" cy="568863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a:t>In order to solve the phase continuity issue, adopt the following for both Type 1 and Type 2 UEs</a:t>
            </a:r>
          </a:p>
          <a:p>
            <a:pPr lvl="1"/>
            <a:r>
              <a:rPr lang="en-US" sz="2400" dirty="0"/>
              <a:t>When the LTE and NR Tx overlaps</a:t>
            </a:r>
          </a:p>
          <a:p>
            <a:pPr lvl="2"/>
            <a:r>
              <a:rPr lang="en-US" sz="2000" dirty="0"/>
              <a:t>The transmission boundaries are aligned</a:t>
            </a:r>
          </a:p>
          <a:p>
            <a:pPr lvl="3"/>
            <a:r>
              <a:rPr lang="en-US" sz="1800" dirty="0"/>
              <a:t>Same start and end times</a:t>
            </a:r>
          </a:p>
          <a:p>
            <a:pPr lvl="2"/>
            <a:r>
              <a:rPr lang="en-US" sz="2000" dirty="0"/>
              <a:t>Frequency hop boundaries are aligned</a:t>
            </a:r>
          </a:p>
          <a:p>
            <a:pPr lvl="3"/>
            <a:r>
              <a:rPr lang="en-US" sz="1800" dirty="0"/>
              <a:t>Either both NR and LTE doesn’t hop or both NR and LTE hops at the same boundary</a:t>
            </a:r>
          </a:p>
          <a:p>
            <a:r>
              <a:rPr lang="en-US" sz="2800" dirty="0"/>
              <a:t>Possible text proposal to implement the above</a:t>
            </a:r>
          </a:p>
        </p:txBody>
      </p:sp>
      <p:pic>
        <p:nvPicPr>
          <p:cNvPr id="9" name="Picture 8">
            <a:extLst>
              <a:ext uri="{FF2B5EF4-FFF2-40B4-BE49-F238E27FC236}">
                <a16:creationId xmlns:a16="http://schemas.microsoft.com/office/drawing/2014/main" id="{69660C96-81CB-4621-93C6-EE2B6D3C28AE}"/>
              </a:ext>
            </a:extLst>
          </p:cNvPr>
          <p:cNvPicPr>
            <a:picLocks noChangeAspect="1"/>
          </p:cNvPicPr>
          <p:nvPr/>
        </p:nvPicPr>
        <p:blipFill>
          <a:blip r:embed="rId2"/>
          <a:stretch>
            <a:fillRect/>
          </a:stretch>
        </p:blipFill>
        <p:spPr>
          <a:xfrm>
            <a:off x="124939" y="4585068"/>
            <a:ext cx="8640960" cy="2272932"/>
          </a:xfrm>
          <a:prstGeom prst="rect">
            <a:avLst/>
          </a:prstGeom>
        </p:spPr>
      </p:pic>
    </p:spTree>
    <p:extLst>
      <p:ext uri="{BB962C8B-B14F-4D97-AF65-F5344CB8AC3E}">
        <p14:creationId xmlns:p14="http://schemas.microsoft.com/office/powerpoint/2010/main" val="11212189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4082"/>
          </a:xfrm>
        </p:spPr>
        <p:txBody>
          <a:bodyPr>
            <a:normAutofit fontScale="90000"/>
          </a:bodyPr>
          <a:lstStyle/>
          <a:p>
            <a:r>
              <a:rPr lang="en-US" dirty="0"/>
              <a:t>Proposal 4 (FR1 and FR2)</a:t>
            </a:r>
          </a:p>
        </p:txBody>
      </p:sp>
      <p:sp>
        <p:nvSpPr>
          <p:cNvPr id="5" name="内容占位符 2"/>
          <p:cNvSpPr>
            <a:spLocks noGrp="1"/>
          </p:cNvSpPr>
          <p:nvPr>
            <p:ph idx="1"/>
          </p:nvPr>
        </p:nvSpPr>
        <p:spPr>
          <a:xfrm>
            <a:off x="395536" y="1124744"/>
            <a:ext cx="8640960" cy="5688632"/>
          </a:xfrm>
        </p:spPr>
        <p:txBody>
          <a:bodyPr>
            <a:normAutofit/>
          </a:bodyPr>
          <a:lstStyle/>
          <a:p>
            <a:r>
              <a:rPr lang="en-US" sz="2800" dirty="0"/>
              <a:t>Since there is no joint FR1+FR2 power cap, the EN-DC power control procedures apply only to FR1</a:t>
            </a:r>
          </a:p>
          <a:p>
            <a:r>
              <a:rPr lang="en-US" sz="2800" dirty="0"/>
              <a:t>Clarify this in the specification</a:t>
            </a:r>
          </a:p>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0" name="Picture 39">
            <a:extLst>
              <a:ext uri="{FF2B5EF4-FFF2-40B4-BE49-F238E27FC236}">
                <a16:creationId xmlns:a16="http://schemas.microsoft.com/office/drawing/2014/main" id="{C0F7B232-8099-442D-BE63-47CE20988DDC}"/>
              </a:ext>
            </a:extLst>
          </p:cNvPr>
          <p:cNvPicPr>
            <a:picLocks noChangeAspect="1"/>
          </p:cNvPicPr>
          <p:nvPr/>
        </p:nvPicPr>
        <p:blipFill>
          <a:blip r:embed="rId2"/>
          <a:stretch>
            <a:fillRect/>
          </a:stretch>
        </p:blipFill>
        <p:spPr>
          <a:xfrm>
            <a:off x="497797" y="2852936"/>
            <a:ext cx="8436438" cy="1728192"/>
          </a:xfrm>
          <a:prstGeom prst="rect">
            <a:avLst/>
          </a:prstGeom>
        </p:spPr>
      </p:pic>
    </p:spTree>
    <p:extLst>
      <p:ext uri="{BB962C8B-B14F-4D97-AF65-F5344CB8AC3E}">
        <p14:creationId xmlns:p14="http://schemas.microsoft.com/office/powerpoint/2010/main" val="652725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4082"/>
          </a:xfrm>
        </p:spPr>
        <p:txBody>
          <a:bodyPr>
            <a:normAutofit fontScale="90000"/>
          </a:bodyPr>
          <a:lstStyle/>
          <a:p>
            <a:r>
              <a:rPr lang="en-US" dirty="0"/>
              <a:t>Proposal 5 (TDM)</a:t>
            </a:r>
          </a:p>
        </p:txBody>
      </p:sp>
      <p:sp>
        <p:nvSpPr>
          <p:cNvPr id="5" name="内容占位符 2"/>
          <p:cNvSpPr>
            <a:spLocks noGrp="1"/>
          </p:cNvSpPr>
          <p:nvPr>
            <p:ph idx="1"/>
          </p:nvPr>
        </p:nvSpPr>
        <p:spPr>
          <a:xfrm>
            <a:off x="395536" y="980728"/>
            <a:ext cx="8640960" cy="5688632"/>
          </a:xfrm>
        </p:spPr>
        <p:txBody>
          <a:bodyPr>
            <a:normAutofit/>
          </a:bodyPr>
          <a:lstStyle/>
          <a:p>
            <a:r>
              <a:rPr lang="en-US" dirty="0"/>
              <a:t>Clarify in the RAN1 EN-DC procedures that a UE indicating single Tx capability is not expected to be configured with simultaneous transmission in the MCG and SCG (both for TDM Case 1 and Case 2)</a:t>
            </a: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1123895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4082"/>
          </a:xfrm>
        </p:spPr>
        <p:txBody>
          <a:bodyPr>
            <a:normAutofit fontScale="90000"/>
          </a:bodyPr>
          <a:lstStyle/>
          <a:p>
            <a:r>
              <a:rPr lang="en-US" dirty="0"/>
              <a:t>Background</a:t>
            </a:r>
          </a:p>
        </p:txBody>
      </p:sp>
      <p:sp>
        <p:nvSpPr>
          <p:cNvPr id="5" name="内容占位符 2"/>
          <p:cNvSpPr>
            <a:spLocks noGrp="1"/>
          </p:cNvSpPr>
          <p:nvPr>
            <p:ph idx="1"/>
          </p:nvPr>
        </p:nvSpPr>
        <p:spPr>
          <a:xfrm>
            <a:off x="179512" y="980728"/>
            <a:ext cx="8964488" cy="5688632"/>
          </a:xfrm>
        </p:spPr>
        <p:txBody>
          <a:bodyPr>
            <a:normAutofit/>
          </a:bodyPr>
          <a:lstStyle/>
          <a:p>
            <a:r>
              <a:rPr lang="en-US" dirty="0"/>
              <a:t>RAN1 has considered two UE types</a:t>
            </a:r>
          </a:p>
          <a:p>
            <a:pPr lvl="1"/>
            <a:r>
              <a:rPr lang="en-US" dirty="0"/>
              <a:t>UE capable of dynamic power sharing, a.k.a. Type 1</a:t>
            </a:r>
          </a:p>
          <a:p>
            <a:pPr lvl="1"/>
            <a:r>
              <a:rPr lang="en-US" dirty="0"/>
              <a:t>UE not capable of dynamic power sharing, a.k.a. Type 2</a:t>
            </a:r>
          </a:p>
          <a:p>
            <a:r>
              <a:rPr lang="en-US" dirty="0"/>
              <a:t>In the EN-DC power control procedure, RAN1 has considered that ‘NR’ in the Type 1 UE modem knows about ‘LTE’ but not the other way around</a:t>
            </a:r>
          </a:p>
          <a:p>
            <a:pPr lvl="1"/>
            <a:r>
              <a:rPr lang="en-US" dirty="0"/>
              <a:t>This is because the different time-lines between LTE and NR</a:t>
            </a:r>
          </a:p>
          <a:p>
            <a:pPr lvl="2"/>
            <a:r>
              <a:rPr lang="en-US" dirty="0"/>
              <a:t>This resulted in the decision of not changing LTE power by RAN1 power control definition for Type 1 UEs</a:t>
            </a:r>
          </a:p>
          <a:p>
            <a:pPr lvl="2"/>
            <a:r>
              <a:rPr lang="en-US" dirty="0"/>
              <a:t>This resulted in the decision of not supporting </a:t>
            </a:r>
            <a:r>
              <a:rPr lang="en-US" dirty="0" err="1"/>
              <a:t>sTTI</a:t>
            </a:r>
            <a:r>
              <a:rPr lang="en-US" dirty="0"/>
              <a:t> in EN-DC</a:t>
            </a: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8252134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4082"/>
          </a:xfrm>
        </p:spPr>
        <p:txBody>
          <a:bodyPr>
            <a:normAutofit fontScale="90000"/>
          </a:bodyPr>
          <a:lstStyle/>
          <a:p>
            <a:r>
              <a:rPr lang="en-US" dirty="0"/>
              <a:t>Background</a:t>
            </a:r>
          </a:p>
        </p:txBody>
      </p:sp>
      <p:sp>
        <p:nvSpPr>
          <p:cNvPr id="5" name="内容占位符 2"/>
          <p:cNvSpPr>
            <a:spLocks noGrp="1"/>
          </p:cNvSpPr>
          <p:nvPr>
            <p:ph idx="1"/>
          </p:nvPr>
        </p:nvSpPr>
        <p:spPr>
          <a:xfrm>
            <a:off x="395536" y="980728"/>
            <a:ext cx="8748464" cy="5688632"/>
          </a:xfrm>
        </p:spPr>
        <p:txBody>
          <a:bodyPr>
            <a:normAutofit fontScale="77500" lnSpcReduction="20000"/>
          </a:bodyPr>
          <a:lstStyle/>
          <a:p>
            <a:r>
              <a:rPr lang="en-US" dirty="0"/>
              <a:t>The 4ms LTE timeline has always been assumed for LTE</a:t>
            </a:r>
          </a:p>
          <a:p>
            <a:pPr lvl="1"/>
            <a:r>
              <a:rPr lang="en-US" dirty="0"/>
              <a:t>E.g. no look-ahead in LTE CA or LTE DC</a:t>
            </a:r>
          </a:p>
          <a:p>
            <a:endParaRPr lang="en-US" dirty="0"/>
          </a:p>
          <a:p>
            <a:r>
              <a:rPr lang="en-US" sz="2300" b="1" dirty="0"/>
              <a:t>R1-143517, </a:t>
            </a:r>
            <a:r>
              <a:rPr lang="en-US" sz="2300" dirty="0"/>
              <a:t>WF on “look-ahead” aspect in asynchronous dual connectivity, </a:t>
            </a:r>
            <a:r>
              <a:rPr lang="en-US" sz="2300" dirty="0">
                <a:highlight>
                  <a:srgbClr val="FFFF00"/>
                </a:highlight>
              </a:rPr>
              <a:t>Ericsson, NTT DoCoMo, Softbank, Nokia Networks, Nokia Corporation, Alcatel-Lucent Shanghai Bell, Alcatel-Lucent</a:t>
            </a:r>
          </a:p>
          <a:p>
            <a:r>
              <a:rPr lang="en-US" dirty="0">
                <a:highlight>
                  <a:srgbClr val="00FF00"/>
                </a:highlight>
              </a:rPr>
              <a:t>Agreements:</a:t>
            </a:r>
          </a:p>
          <a:p>
            <a:pPr lvl="1"/>
            <a:r>
              <a:rPr lang="en-US" dirty="0"/>
              <a:t>At least for PUCCH and PUSCH, for asynchronous dual-connectivity,</a:t>
            </a:r>
          </a:p>
          <a:p>
            <a:pPr lvl="2"/>
            <a:r>
              <a:rPr lang="en-US" dirty="0"/>
              <a:t>All remaining power is first made available to CG associate with earlier transmission</a:t>
            </a:r>
          </a:p>
          <a:p>
            <a:pPr marL="822960" lvl="3" indent="-457200">
              <a:spcBef>
                <a:spcPts val="0"/>
              </a:spcBef>
              <a:buFont typeface="Arial" panose="020B0604020202020204" pitchFamily="34" charset="0"/>
              <a:buChar char="•"/>
            </a:pPr>
            <a:r>
              <a:rPr lang="en-US" sz="2300" dirty="0">
                <a:highlight>
                  <a:srgbClr val="FFFF00"/>
                </a:highlight>
              </a:rPr>
              <a:t>No-Look-ahead (for the case that transmission timing difference is larger than around 33 micro sec) is specified as the UE behavior</a:t>
            </a:r>
          </a:p>
          <a:p>
            <a:pPr lvl="1"/>
            <a:r>
              <a:rPr lang="en-US" dirty="0"/>
              <a:t>Definition of synchronous and asynchronous dual-connectivity is according to RAN4</a:t>
            </a:r>
          </a:p>
          <a:p>
            <a:pPr lvl="2"/>
            <a:r>
              <a:rPr lang="en-US" dirty="0"/>
              <a:t>Timing relationship in any TA groups should be clarified in RAN4</a:t>
            </a:r>
          </a:p>
          <a:p>
            <a:pPr lvl="1"/>
            <a:r>
              <a:rPr lang="en-US" dirty="0"/>
              <a:t>FFS: For asynchronous dual connectivity with the case that transmission timing difference is very small (e.g., around 33 micro sec)</a:t>
            </a: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4080680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4082"/>
          </a:xfrm>
        </p:spPr>
        <p:txBody>
          <a:bodyPr>
            <a:normAutofit fontScale="90000"/>
          </a:bodyPr>
          <a:lstStyle/>
          <a:p>
            <a:r>
              <a:rPr lang="en-US" dirty="0"/>
              <a:t>Background</a:t>
            </a:r>
          </a:p>
        </p:txBody>
      </p:sp>
      <p:sp>
        <p:nvSpPr>
          <p:cNvPr id="5" name="内容占位符 2"/>
          <p:cNvSpPr>
            <a:spLocks noGrp="1"/>
          </p:cNvSpPr>
          <p:nvPr>
            <p:ph idx="1"/>
          </p:nvPr>
        </p:nvSpPr>
        <p:spPr>
          <a:xfrm>
            <a:off x="395536" y="980728"/>
            <a:ext cx="8748464" cy="5688632"/>
          </a:xfrm>
        </p:spPr>
        <p:txBody>
          <a:bodyPr>
            <a:normAutofit fontScale="77500" lnSpcReduction="20000"/>
          </a:bodyPr>
          <a:lstStyle/>
          <a:p>
            <a:r>
              <a:rPr lang="en-US" sz="2000" dirty="0"/>
              <a:t>The same assumption (no LTE look-ahead) has been made for EN-DC</a:t>
            </a:r>
          </a:p>
          <a:p>
            <a:pPr lvl="1"/>
            <a:endParaRPr lang="en-US" sz="1600" dirty="0"/>
          </a:p>
          <a:p>
            <a:r>
              <a:rPr lang="en-US" sz="1300" b="1" dirty="0"/>
              <a:t>R1-1715185, </a:t>
            </a:r>
            <a:r>
              <a:rPr lang="en-GB" sz="1300" dirty="0"/>
              <a:t>Way forward on power sharing for LTE-NR NSA operation, </a:t>
            </a:r>
            <a:r>
              <a:rPr lang="en-US" sz="1300" dirty="0">
                <a:highlight>
                  <a:srgbClr val="FFFF00"/>
                </a:highlight>
              </a:rPr>
              <a:t>Ericsson, CATT, Samsung, </a:t>
            </a:r>
            <a:r>
              <a:rPr lang="en-US" sz="1300" dirty="0" err="1">
                <a:highlight>
                  <a:srgbClr val="FFFF00"/>
                </a:highlight>
              </a:rPr>
              <a:t>Mediatek</a:t>
            </a:r>
            <a:r>
              <a:rPr lang="en-US" sz="1300" dirty="0">
                <a:highlight>
                  <a:srgbClr val="FFFF00"/>
                </a:highlight>
              </a:rPr>
              <a:t>, Nokia, NSB</a:t>
            </a:r>
          </a:p>
          <a:p>
            <a:pPr lvl="2"/>
            <a:endParaRPr lang="en-US" sz="1300" dirty="0">
              <a:highlight>
                <a:srgbClr val="FFFF00"/>
              </a:highlight>
            </a:endParaRPr>
          </a:p>
          <a:p>
            <a:r>
              <a:rPr lang="en-US" sz="1900" dirty="0">
                <a:highlight>
                  <a:srgbClr val="00FF00"/>
                </a:highlight>
              </a:rPr>
              <a:t>Agreements:</a:t>
            </a:r>
          </a:p>
          <a:p>
            <a:r>
              <a:rPr lang="en-US" sz="1900" dirty="0"/>
              <a:t>At least for LTE-NR NSA operation</a:t>
            </a:r>
          </a:p>
          <a:p>
            <a:pPr lvl="1"/>
            <a:r>
              <a:rPr lang="en-US" sz="1900" dirty="0"/>
              <a:t>Maximum allowed power values for LTE (P_LTE) and NR (P_NR) are set separately</a:t>
            </a:r>
          </a:p>
          <a:p>
            <a:pPr lvl="2"/>
            <a:r>
              <a:rPr lang="en-US" sz="1600" dirty="0"/>
              <a:t>i.e., when UE is configured for NR, P_LTE can be configured up to </a:t>
            </a:r>
            <a:r>
              <a:rPr lang="en-US" sz="1600" dirty="0" err="1"/>
              <a:t>P_cmax</a:t>
            </a:r>
            <a:r>
              <a:rPr lang="en-US" sz="1600" dirty="0"/>
              <a:t> and  P_NR can be configured up to </a:t>
            </a:r>
            <a:r>
              <a:rPr lang="en-US" sz="1600" dirty="0" err="1"/>
              <a:t>P_cmax</a:t>
            </a:r>
            <a:r>
              <a:rPr lang="en-US" sz="1600" dirty="0"/>
              <a:t>. </a:t>
            </a:r>
          </a:p>
          <a:p>
            <a:pPr lvl="2"/>
            <a:r>
              <a:rPr lang="en-US" sz="1600" dirty="0"/>
              <a:t>e.g. P_LTE + P_NR &gt; </a:t>
            </a:r>
            <a:r>
              <a:rPr lang="en-US" sz="1600" dirty="0" err="1"/>
              <a:t>P_cmax</a:t>
            </a:r>
            <a:r>
              <a:rPr lang="en-US" sz="1600" dirty="0"/>
              <a:t> or P_LTE + P_NR = </a:t>
            </a:r>
            <a:r>
              <a:rPr lang="en-US" sz="1600" dirty="0" err="1"/>
              <a:t>P_cmax</a:t>
            </a:r>
            <a:endParaRPr lang="en-US" sz="1600" dirty="0"/>
          </a:p>
          <a:p>
            <a:pPr lvl="1"/>
            <a:r>
              <a:rPr lang="en-US" sz="1900" dirty="0"/>
              <a:t>Signaling details for P_LTE, P_NR are left to RAN2, RAN4.</a:t>
            </a:r>
          </a:p>
          <a:p>
            <a:pPr lvl="1"/>
            <a:r>
              <a:rPr lang="en-US" sz="1900" dirty="0"/>
              <a:t>Note: ‘</a:t>
            </a:r>
            <a:r>
              <a:rPr lang="en-US" sz="1900" dirty="0" err="1"/>
              <a:t>P_cmax</a:t>
            </a:r>
            <a:r>
              <a:rPr lang="en-US" sz="1900" dirty="0"/>
              <a:t>’ is a limit that is similar to ‘The configured maximum UE output power’ that was specified for LTE.</a:t>
            </a:r>
          </a:p>
          <a:p>
            <a:pPr lvl="1"/>
            <a:r>
              <a:rPr lang="en-US" sz="1900" dirty="0"/>
              <a:t>Note: The network will still have flexibility to prioritize or reserve certain NR transmission power depending on network implementation</a:t>
            </a:r>
          </a:p>
          <a:p>
            <a:pPr lvl="1"/>
            <a:r>
              <a:rPr lang="en-US" sz="1900" dirty="0"/>
              <a:t>All UEs are mandated to handle P_LTE + P_NR = </a:t>
            </a:r>
            <a:r>
              <a:rPr lang="en-US" sz="1900" dirty="0" err="1"/>
              <a:t>P_cmax</a:t>
            </a:r>
            <a:r>
              <a:rPr lang="en-US" sz="1900" dirty="0"/>
              <a:t> while handling of P_LTE + P_NR &gt; </a:t>
            </a:r>
            <a:r>
              <a:rPr lang="en-US" sz="1900" dirty="0" err="1"/>
              <a:t>P_cmax</a:t>
            </a:r>
            <a:r>
              <a:rPr lang="en-US" sz="1900" dirty="0"/>
              <a:t> depends on UE capability</a:t>
            </a:r>
          </a:p>
          <a:p>
            <a:pPr lvl="1"/>
            <a:r>
              <a:rPr lang="en-US" sz="1900" dirty="0"/>
              <a:t>At least, when DL/UL LTE </a:t>
            </a:r>
            <a:r>
              <a:rPr lang="en-US" sz="1900" dirty="0" err="1"/>
              <a:t>sTTI</a:t>
            </a:r>
            <a:r>
              <a:rPr lang="en-US" sz="1900" dirty="0"/>
              <a:t>/reduced UE processing time based operation is not configured for the UE, if total transmit power exceeds </a:t>
            </a:r>
            <a:r>
              <a:rPr lang="en-US" sz="1900" dirty="0" err="1"/>
              <a:t>P_cmax</a:t>
            </a:r>
            <a:r>
              <a:rPr lang="en-US" sz="1900" dirty="0"/>
              <a:t> when there is simultaneous NR and LTE UL </a:t>
            </a:r>
            <a:r>
              <a:rPr lang="en-US" sz="1900" dirty="0" err="1"/>
              <a:t>tx</a:t>
            </a:r>
            <a:r>
              <a:rPr lang="en-US" sz="1900" dirty="0"/>
              <a:t>, </a:t>
            </a:r>
          </a:p>
          <a:p>
            <a:pPr lvl="2"/>
            <a:r>
              <a:rPr lang="en-US" sz="1600" dirty="0">
                <a:highlight>
                  <a:srgbClr val="FFFF00"/>
                </a:highlight>
              </a:rPr>
              <a:t>For NR, UE scales down/drops NR transmission and NR power scaling details are left to UE implementation (note: it is not intended to have RAN4 test from RAN1 perspective)</a:t>
            </a:r>
          </a:p>
          <a:p>
            <a:pPr marL="640080" lvl="3" indent="-342900">
              <a:spcBef>
                <a:spcPts val="0"/>
              </a:spcBef>
              <a:buFont typeface="Arial" panose="020B0604020202020204" pitchFamily="34" charset="0"/>
              <a:buChar char="•"/>
            </a:pPr>
            <a:r>
              <a:rPr lang="en-US" sz="1500" dirty="0"/>
              <a:t>If there are two or more UL carriers, the power scaling or </a:t>
            </a:r>
            <a:r>
              <a:rPr lang="en-US" sz="1500" dirty="0" err="1"/>
              <a:t>tx</a:t>
            </a:r>
            <a:r>
              <a:rPr lang="en-US" sz="1500" dirty="0"/>
              <a:t> dropping can be performed for each of the UL carriers separately or jointly up to UE implementation</a:t>
            </a:r>
          </a:p>
          <a:p>
            <a:pPr lvl="2"/>
            <a:r>
              <a:rPr lang="en-US" sz="1600" dirty="0">
                <a:highlight>
                  <a:srgbClr val="FFFF00"/>
                </a:highlight>
              </a:rPr>
              <a:t>For LTE, no change in power control procedure</a:t>
            </a:r>
          </a:p>
          <a:p>
            <a:pPr lvl="1"/>
            <a:r>
              <a:rPr lang="en-US" sz="1900" dirty="0"/>
              <a:t>FFS the case when DL/UL LTE </a:t>
            </a:r>
            <a:r>
              <a:rPr lang="en-US" sz="1900" dirty="0" err="1"/>
              <a:t>sTTI</a:t>
            </a:r>
            <a:r>
              <a:rPr lang="en-US" sz="1900" dirty="0"/>
              <a:t>/reduced UE processing time based operation is configured for the UE</a:t>
            </a:r>
          </a:p>
          <a:p>
            <a:pPr lvl="1"/>
            <a:r>
              <a:rPr lang="en-US" sz="1900" dirty="0"/>
              <a:t>The following is FFS</a:t>
            </a:r>
          </a:p>
          <a:p>
            <a:pPr lvl="2"/>
            <a:r>
              <a:rPr lang="en-US" sz="1600" dirty="0"/>
              <a:t>The case when P_NR is configured such that P_NR &lt; </a:t>
            </a:r>
            <a:r>
              <a:rPr lang="en-US" sz="1600" dirty="0" err="1"/>
              <a:t>P_cmax</a:t>
            </a:r>
            <a:r>
              <a:rPr lang="en-US" sz="1600" dirty="0"/>
              <a:t>, and UE can use power up to </a:t>
            </a:r>
            <a:r>
              <a:rPr lang="en-US" sz="1600" dirty="0" err="1"/>
              <a:t>P_cmax</a:t>
            </a:r>
            <a:r>
              <a:rPr lang="en-US" sz="1600" dirty="0"/>
              <a:t> in NR when it knows that there will be no UL transmission in LTE by semi-static configuration (e.g., measurement gap, DL/UL configuration)</a:t>
            </a: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41364982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4082"/>
          </a:xfrm>
        </p:spPr>
        <p:txBody>
          <a:bodyPr>
            <a:normAutofit fontScale="90000"/>
          </a:bodyPr>
          <a:lstStyle/>
          <a:p>
            <a:r>
              <a:rPr lang="en-US" dirty="0"/>
              <a:t>Background</a:t>
            </a:r>
          </a:p>
        </p:txBody>
      </p:sp>
      <p:sp>
        <p:nvSpPr>
          <p:cNvPr id="5" name="内容占位符 2"/>
          <p:cNvSpPr>
            <a:spLocks noGrp="1"/>
          </p:cNvSpPr>
          <p:nvPr>
            <p:ph idx="1"/>
          </p:nvPr>
        </p:nvSpPr>
        <p:spPr>
          <a:xfrm>
            <a:off x="251520" y="980728"/>
            <a:ext cx="8784976" cy="5688632"/>
          </a:xfrm>
        </p:spPr>
        <p:txBody>
          <a:bodyPr>
            <a:normAutofit fontScale="92500" lnSpcReduction="10000"/>
          </a:bodyPr>
          <a:lstStyle/>
          <a:p>
            <a:r>
              <a:rPr lang="en-US" dirty="0"/>
              <a:t>RAN4 has defined MPR/A-MPR definitions [R1-1807805, “LS on RAN4 agreement on </a:t>
            </a:r>
            <a:r>
              <a:rPr lang="en-US" dirty="0" err="1"/>
              <a:t>intraband</a:t>
            </a:r>
            <a:r>
              <a:rPr lang="en-US" dirty="0"/>
              <a:t> EN-DC A-MPR”], which made different set of assumptions</a:t>
            </a:r>
          </a:p>
          <a:p>
            <a:pPr lvl="1"/>
            <a:r>
              <a:rPr lang="en-US" dirty="0"/>
              <a:t>‘LTE side knows about NR side’, even if NR UL grant arrives much later than LTE grant</a:t>
            </a:r>
          </a:p>
          <a:p>
            <a:pPr lvl="1"/>
            <a:r>
              <a:rPr lang="en-US" dirty="0"/>
              <a:t>LTE PHR has a dependency on NR grant, even if NR UL grant arrives much later than LTE grant</a:t>
            </a:r>
          </a:p>
          <a:p>
            <a:pPr lvl="1"/>
            <a:endParaRPr lang="en-US" dirty="0"/>
          </a:p>
          <a:p>
            <a:r>
              <a:rPr lang="en-US" dirty="0">
                <a:solidFill>
                  <a:srgbClr val="FF0000"/>
                </a:solidFill>
              </a:rPr>
              <a:t>The RAN4 decisions require substantial changes in the LTE processing time requirements, even though the NR Work Item was aimed to minimize impact resulting from NSA to LTE physical layer</a:t>
            </a: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42397916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4082"/>
          </a:xfrm>
        </p:spPr>
        <p:txBody>
          <a:bodyPr>
            <a:normAutofit fontScale="90000"/>
          </a:bodyPr>
          <a:lstStyle/>
          <a:p>
            <a:r>
              <a:rPr lang="en-US" dirty="0"/>
              <a:t>Background</a:t>
            </a:r>
          </a:p>
        </p:txBody>
      </p:sp>
      <p:sp>
        <p:nvSpPr>
          <p:cNvPr id="5" name="内容占位符 2"/>
          <p:cNvSpPr>
            <a:spLocks noGrp="1"/>
          </p:cNvSpPr>
          <p:nvPr>
            <p:ph idx="1"/>
          </p:nvPr>
        </p:nvSpPr>
        <p:spPr>
          <a:xfrm>
            <a:off x="395536" y="980728"/>
            <a:ext cx="8496944" cy="5688632"/>
          </a:xfrm>
        </p:spPr>
        <p:txBody>
          <a:bodyPr>
            <a:normAutofit fontScale="92500" lnSpcReduction="10000"/>
          </a:bodyPr>
          <a:lstStyle/>
          <a:p>
            <a:r>
              <a:rPr lang="en-US" dirty="0"/>
              <a:t>Consider that LTE and NR use different slot formats, numerologies, the situations depicted below will occur for Type 1 UEs</a:t>
            </a:r>
          </a:p>
          <a:p>
            <a:endParaRPr lang="en-US" dirty="0"/>
          </a:p>
          <a:p>
            <a:endParaRPr lang="en-US" dirty="0"/>
          </a:p>
          <a:p>
            <a:endParaRPr lang="en-US" dirty="0"/>
          </a:p>
          <a:p>
            <a:endParaRPr lang="en-US" dirty="0"/>
          </a:p>
          <a:p>
            <a:endParaRPr lang="en-US" dirty="0"/>
          </a:p>
          <a:p>
            <a:endParaRPr lang="en-US" dirty="0"/>
          </a:p>
          <a:p>
            <a:r>
              <a:rPr lang="en-US" dirty="0">
                <a:solidFill>
                  <a:srgbClr val="FF0000"/>
                </a:solidFill>
              </a:rPr>
              <a:t>The RAN4 decision results in LTE power changes within the LTE subframe, which is not supported in the LTE air-interface</a:t>
            </a:r>
          </a:p>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8" name="Picture 17">
            <a:extLst>
              <a:ext uri="{FF2B5EF4-FFF2-40B4-BE49-F238E27FC236}">
                <a16:creationId xmlns:a16="http://schemas.microsoft.com/office/drawing/2014/main" id="{2B5A8543-043F-4270-8D4C-689349F34770}"/>
              </a:ext>
            </a:extLst>
          </p:cNvPr>
          <p:cNvPicPr>
            <a:picLocks noChangeAspect="1"/>
          </p:cNvPicPr>
          <p:nvPr/>
        </p:nvPicPr>
        <p:blipFill>
          <a:blip r:embed="rId2"/>
          <a:stretch>
            <a:fillRect/>
          </a:stretch>
        </p:blipFill>
        <p:spPr>
          <a:xfrm>
            <a:off x="2195736" y="2348880"/>
            <a:ext cx="4970473" cy="2546277"/>
          </a:xfrm>
          <a:prstGeom prst="rect">
            <a:avLst/>
          </a:prstGeom>
        </p:spPr>
      </p:pic>
    </p:spTree>
    <p:extLst>
      <p:ext uri="{BB962C8B-B14F-4D97-AF65-F5344CB8AC3E}">
        <p14:creationId xmlns:p14="http://schemas.microsoft.com/office/powerpoint/2010/main" val="13430229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4082"/>
          </a:xfrm>
        </p:spPr>
        <p:txBody>
          <a:bodyPr>
            <a:normAutofit fontScale="90000"/>
          </a:bodyPr>
          <a:lstStyle/>
          <a:p>
            <a:r>
              <a:rPr lang="en-US" dirty="0"/>
              <a:t>Background</a:t>
            </a:r>
          </a:p>
        </p:txBody>
      </p:sp>
      <p:sp>
        <p:nvSpPr>
          <p:cNvPr id="5" name="内容占位符 2"/>
          <p:cNvSpPr>
            <a:spLocks noGrp="1"/>
          </p:cNvSpPr>
          <p:nvPr>
            <p:ph idx="1"/>
          </p:nvPr>
        </p:nvSpPr>
        <p:spPr>
          <a:xfrm>
            <a:off x="395536" y="980728"/>
            <a:ext cx="8496944" cy="5688632"/>
          </a:xfrm>
        </p:spPr>
        <p:txBody>
          <a:bodyPr>
            <a:normAutofit/>
          </a:bodyPr>
          <a:lstStyle/>
          <a:p>
            <a:r>
              <a:rPr lang="en-US" dirty="0"/>
              <a:t>FDD Example</a:t>
            </a:r>
          </a:p>
          <a:p>
            <a:endParaRPr lang="en-US" dirty="0"/>
          </a:p>
          <a:p>
            <a:endParaRPr lang="en-US" dirty="0"/>
          </a:p>
          <a:p>
            <a:pPr marL="0" indent="0">
              <a:buNone/>
            </a:pPr>
            <a:endParaRPr lang="en-US" dirty="0"/>
          </a:p>
          <a:p>
            <a:endParaRPr lang="en-US" dirty="0"/>
          </a:p>
          <a:p>
            <a:r>
              <a:rPr lang="en-US" dirty="0"/>
              <a:t>TDD Example</a:t>
            </a: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6" name="Picture 5">
            <a:extLst>
              <a:ext uri="{FF2B5EF4-FFF2-40B4-BE49-F238E27FC236}">
                <a16:creationId xmlns:a16="http://schemas.microsoft.com/office/drawing/2014/main" id="{4253E5D9-439A-4E01-940A-3F15C2305E77}"/>
              </a:ext>
            </a:extLst>
          </p:cNvPr>
          <p:cNvPicPr>
            <a:picLocks noChangeAspect="1"/>
          </p:cNvPicPr>
          <p:nvPr/>
        </p:nvPicPr>
        <p:blipFill>
          <a:blip r:embed="rId2"/>
          <a:stretch>
            <a:fillRect/>
          </a:stretch>
        </p:blipFill>
        <p:spPr>
          <a:xfrm>
            <a:off x="1763688" y="1556792"/>
            <a:ext cx="6748857" cy="2639797"/>
          </a:xfrm>
          <a:prstGeom prst="rect">
            <a:avLst/>
          </a:prstGeom>
        </p:spPr>
      </p:pic>
      <p:pic>
        <p:nvPicPr>
          <p:cNvPr id="24" name="Picture 23">
            <a:extLst>
              <a:ext uri="{FF2B5EF4-FFF2-40B4-BE49-F238E27FC236}">
                <a16:creationId xmlns:a16="http://schemas.microsoft.com/office/drawing/2014/main" id="{D3FF27EB-E81F-477D-A41F-F1FDB24439B1}"/>
              </a:ext>
            </a:extLst>
          </p:cNvPr>
          <p:cNvPicPr>
            <a:picLocks noChangeAspect="1"/>
          </p:cNvPicPr>
          <p:nvPr/>
        </p:nvPicPr>
        <p:blipFill>
          <a:blip r:embed="rId3"/>
          <a:stretch>
            <a:fillRect/>
          </a:stretch>
        </p:blipFill>
        <p:spPr>
          <a:xfrm>
            <a:off x="1691680" y="4221088"/>
            <a:ext cx="6748857" cy="2639797"/>
          </a:xfrm>
          <a:prstGeom prst="rect">
            <a:avLst/>
          </a:prstGeom>
        </p:spPr>
      </p:pic>
    </p:spTree>
    <p:extLst>
      <p:ext uri="{BB962C8B-B14F-4D97-AF65-F5344CB8AC3E}">
        <p14:creationId xmlns:p14="http://schemas.microsoft.com/office/powerpoint/2010/main" val="22113776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4082"/>
          </a:xfrm>
        </p:spPr>
        <p:txBody>
          <a:bodyPr>
            <a:normAutofit fontScale="90000"/>
          </a:bodyPr>
          <a:lstStyle/>
          <a:p>
            <a:r>
              <a:rPr lang="en-US" dirty="0"/>
              <a:t>Background</a:t>
            </a:r>
          </a:p>
        </p:txBody>
      </p:sp>
      <p:sp>
        <p:nvSpPr>
          <p:cNvPr id="5" name="内容占位符 2"/>
          <p:cNvSpPr>
            <a:spLocks noGrp="1"/>
          </p:cNvSpPr>
          <p:nvPr>
            <p:ph idx="1"/>
          </p:nvPr>
        </p:nvSpPr>
        <p:spPr>
          <a:xfrm>
            <a:off x="395536" y="980728"/>
            <a:ext cx="8496944" cy="5688632"/>
          </a:xfrm>
        </p:spPr>
        <p:txBody>
          <a:bodyPr>
            <a:normAutofit/>
          </a:bodyPr>
          <a:lstStyle/>
          <a:p>
            <a:r>
              <a:rPr lang="en-US" dirty="0"/>
              <a:t>Example</a:t>
            </a:r>
          </a:p>
          <a:p>
            <a:endParaRPr lang="en-US" dirty="0"/>
          </a:p>
          <a:p>
            <a:endParaRPr lang="en-US" dirty="0"/>
          </a:p>
          <a:p>
            <a:pPr marL="0" indent="0">
              <a:buNone/>
            </a:pPr>
            <a:endParaRPr lang="en-US" dirty="0"/>
          </a:p>
          <a:p>
            <a:pPr marL="0" indent="0">
              <a:buNone/>
            </a:pPr>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7" name="Picture 6">
            <a:extLst>
              <a:ext uri="{FF2B5EF4-FFF2-40B4-BE49-F238E27FC236}">
                <a16:creationId xmlns:a16="http://schemas.microsoft.com/office/drawing/2014/main" id="{DB5F721B-DFDF-47A6-8A3B-F3A42529CC53}"/>
              </a:ext>
            </a:extLst>
          </p:cNvPr>
          <p:cNvPicPr>
            <a:picLocks noChangeAspect="1"/>
          </p:cNvPicPr>
          <p:nvPr/>
        </p:nvPicPr>
        <p:blipFill>
          <a:blip r:embed="rId2"/>
          <a:stretch>
            <a:fillRect/>
          </a:stretch>
        </p:blipFill>
        <p:spPr>
          <a:xfrm>
            <a:off x="363293" y="2380626"/>
            <a:ext cx="3737172" cy="2560542"/>
          </a:xfrm>
          <a:prstGeom prst="rect">
            <a:avLst/>
          </a:prstGeom>
        </p:spPr>
      </p:pic>
      <p:sp>
        <p:nvSpPr>
          <p:cNvPr id="8" name="TextBox 7">
            <a:extLst>
              <a:ext uri="{FF2B5EF4-FFF2-40B4-BE49-F238E27FC236}">
                <a16:creationId xmlns:a16="http://schemas.microsoft.com/office/drawing/2014/main" id="{6F5BF61F-A9D7-4C8B-B921-F058C83ACA69}"/>
              </a:ext>
            </a:extLst>
          </p:cNvPr>
          <p:cNvSpPr txBox="1"/>
          <p:nvPr/>
        </p:nvSpPr>
        <p:spPr>
          <a:xfrm>
            <a:off x="2555776" y="1887215"/>
            <a:ext cx="1378496" cy="461665"/>
          </a:xfrm>
          <a:prstGeom prst="rect">
            <a:avLst/>
          </a:prstGeom>
          <a:noFill/>
        </p:spPr>
        <p:txBody>
          <a:bodyPr wrap="square" rtlCol="0">
            <a:spAutoFit/>
          </a:bodyPr>
          <a:lstStyle/>
          <a:p>
            <a:r>
              <a:rPr lang="en-US" sz="1200" dirty="0"/>
              <a:t>MPR/A-MPR change</a:t>
            </a:r>
          </a:p>
        </p:txBody>
      </p:sp>
      <p:pic>
        <p:nvPicPr>
          <p:cNvPr id="10" name="Picture 9">
            <a:extLst>
              <a:ext uri="{FF2B5EF4-FFF2-40B4-BE49-F238E27FC236}">
                <a16:creationId xmlns:a16="http://schemas.microsoft.com/office/drawing/2014/main" id="{4A1C4255-EBFD-41AC-B674-74C4A300A1A9}"/>
              </a:ext>
            </a:extLst>
          </p:cNvPr>
          <p:cNvPicPr>
            <a:picLocks noChangeAspect="1"/>
          </p:cNvPicPr>
          <p:nvPr/>
        </p:nvPicPr>
        <p:blipFill>
          <a:blip r:embed="rId3"/>
          <a:stretch>
            <a:fillRect/>
          </a:stretch>
        </p:blipFill>
        <p:spPr>
          <a:xfrm>
            <a:off x="4790358" y="1563462"/>
            <a:ext cx="4078577" cy="3731075"/>
          </a:xfrm>
          <a:prstGeom prst="rect">
            <a:avLst/>
          </a:prstGeom>
        </p:spPr>
      </p:pic>
    </p:spTree>
    <p:extLst>
      <p:ext uri="{BB962C8B-B14F-4D97-AF65-F5344CB8AC3E}">
        <p14:creationId xmlns:p14="http://schemas.microsoft.com/office/powerpoint/2010/main" val="5549016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4082"/>
          </a:xfrm>
        </p:spPr>
        <p:txBody>
          <a:bodyPr>
            <a:normAutofit fontScale="90000"/>
          </a:bodyPr>
          <a:lstStyle/>
          <a:p>
            <a:r>
              <a:rPr lang="en-US" dirty="0"/>
              <a:t>Proposal 1 (MPR/A-MPR, Option A)</a:t>
            </a:r>
          </a:p>
        </p:txBody>
      </p:sp>
      <p:sp>
        <p:nvSpPr>
          <p:cNvPr id="5" name="内容占位符 2"/>
          <p:cNvSpPr>
            <a:spLocks noGrp="1"/>
          </p:cNvSpPr>
          <p:nvPr>
            <p:ph idx="1"/>
          </p:nvPr>
        </p:nvSpPr>
        <p:spPr>
          <a:xfrm>
            <a:off x="395536" y="980727"/>
            <a:ext cx="8496944" cy="5877269"/>
          </a:xfrm>
        </p:spPr>
        <p:txBody>
          <a:bodyPr>
            <a:normAutofit fontScale="92500" lnSpcReduction="20000"/>
          </a:bodyPr>
          <a:lstStyle/>
          <a:p>
            <a:r>
              <a:rPr lang="en-US" sz="3500" dirty="0"/>
              <a:t>Change in power dropping rule</a:t>
            </a:r>
          </a:p>
          <a:p>
            <a:pPr lvl="1"/>
            <a:r>
              <a:rPr lang="en-US" dirty="0"/>
              <a:t>(1) the UE calculates LTE power (</a:t>
            </a:r>
            <a:r>
              <a:rPr lang="en-US" dirty="0" err="1"/>
              <a:t>P_LTE_only</a:t>
            </a:r>
            <a:r>
              <a:rPr lang="en-US" dirty="0"/>
              <a:t>) considering no NR Tx</a:t>
            </a:r>
          </a:p>
          <a:p>
            <a:pPr lvl="1"/>
            <a:r>
              <a:rPr lang="en-US" dirty="0"/>
              <a:t>(2) the UE calculates NR power (</a:t>
            </a:r>
            <a:r>
              <a:rPr lang="en-US" dirty="0" err="1"/>
              <a:t>P_NR_only</a:t>
            </a:r>
            <a:r>
              <a:rPr lang="en-US" dirty="0"/>
              <a:t>) considering no LTE Tx</a:t>
            </a:r>
          </a:p>
          <a:p>
            <a:pPr lvl="1"/>
            <a:r>
              <a:rPr lang="en-US" dirty="0"/>
              <a:t>(3) the UE calculates the LTE power (P_L) and NR power (P_N)  according to the dynamic power sharing rule and RAN4 MPR/A-MPR definition</a:t>
            </a:r>
          </a:p>
          <a:p>
            <a:pPr lvl="1"/>
            <a:r>
              <a:rPr lang="en-US" dirty="0"/>
              <a:t>(4) the UE performs the following</a:t>
            </a:r>
          </a:p>
          <a:p>
            <a:pPr lvl="2"/>
            <a:r>
              <a:rPr lang="en-US" sz="2000" dirty="0"/>
              <a:t>If both </a:t>
            </a:r>
            <a:r>
              <a:rPr lang="en-US" sz="2000" dirty="0" err="1"/>
              <a:t>P_LTE_only</a:t>
            </a:r>
            <a:r>
              <a:rPr lang="en-US" sz="2000" dirty="0"/>
              <a:t> == P_L  &amp;&amp;  </a:t>
            </a:r>
            <a:r>
              <a:rPr lang="en-US" sz="2000" dirty="0" err="1"/>
              <a:t>P_NR_only</a:t>
            </a:r>
            <a:r>
              <a:rPr lang="en-US" sz="2000" dirty="0"/>
              <a:t> == P_N</a:t>
            </a:r>
          </a:p>
          <a:p>
            <a:pPr lvl="3"/>
            <a:r>
              <a:rPr lang="en-US" dirty="0"/>
              <a:t>UE transmits LTE and NR at powers P_L and P_N, respectively</a:t>
            </a:r>
          </a:p>
          <a:p>
            <a:pPr lvl="2"/>
            <a:r>
              <a:rPr lang="en-US" sz="2000" dirty="0"/>
              <a:t>Else</a:t>
            </a:r>
          </a:p>
          <a:p>
            <a:pPr lvl="3"/>
            <a:r>
              <a:rPr lang="en-US" dirty="0"/>
              <a:t>UE chooses a new P_N’ power within the bounds 0 &lt;= P_N’ &lt; P_N</a:t>
            </a:r>
          </a:p>
          <a:p>
            <a:pPr lvl="3"/>
            <a:r>
              <a:rPr lang="en-US" dirty="0"/>
              <a:t>UE determines LTE power P_L’ based on P_N’</a:t>
            </a:r>
          </a:p>
          <a:p>
            <a:pPr marL="2114550" lvl="8" indent="-285750">
              <a:spcBef>
                <a:spcPts val="0"/>
              </a:spcBef>
            </a:pPr>
            <a:r>
              <a:rPr lang="en-US" sz="1800" dirty="0"/>
              <a:t>If P_N’ == 0,		P_L’ = </a:t>
            </a:r>
            <a:r>
              <a:rPr lang="en-US" sz="1800" dirty="0" err="1"/>
              <a:t>P_LTE_only</a:t>
            </a:r>
            <a:endParaRPr lang="en-US" sz="1800" dirty="0"/>
          </a:p>
          <a:p>
            <a:pPr marL="2114550" lvl="8" indent="-285750">
              <a:spcBef>
                <a:spcPts val="0"/>
              </a:spcBef>
            </a:pPr>
            <a:r>
              <a:rPr lang="en-US" sz="1800" dirty="0"/>
              <a:t>Elseif P_N’ == P_N,	P_L’ = P_L</a:t>
            </a:r>
          </a:p>
          <a:p>
            <a:pPr marL="2114550" lvl="8" indent="-285750">
              <a:spcBef>
                <a:spcPts val="0"/>
              </a:spcBef>
            </a:pPr>
            <a:r>
              <a:rPr lang="en-US" sz="1800" dirty="0"/>
              <a:t>Else			P_L &lt; P_L’ &lt; </a:t>
            </a:r>
            <a:r>
              <a:rPr lang="en-US" sz="1800" dirty="0" err="1"/>
              <a:t>P_LTE_only</a:t>
            </a:r>
            <a:endParaRPr lang="en-US" sz="1800" dirty="0"/>
          </a:p>
          <a:p>
            <a:pPr lvl="3"/>
            <a:r>
              <a:rPr lang="en-US" dirty="0"/>
              <a:t>UE transmits LTE and NR at powers P_L’ and P_N’, respectively</a:t>
            </a: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31291878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18635</TotalTime>
  <Words>1142</Words>
  <Application>Microsoft Office PowerPoint</Application>
  <PresentationFormat>On-screen Show (4:3)</PresentationFormat>
  <Paragraphs>122</Paragraphs>
  <Slides>16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 Unicode MS</vt:lpstr>
      <vt:lpstr>Arial</vt:lpstr>
      <vt:lpstr>Calibri</vt:lpstr>
      <vt:lpstr>Office Theme</vt:lpstr>
      <vt:lpstr>Maintenance for NR-LTE co-existence</vt:lpstr>
      <vt:lpstr>Background</vt:lpstr>
      <vt:lpstr>Background</vt:lpstr>
      <vt:lpstr>Background</vt:lpstr>
      <vt:lpstr>Background</vt:lpstr>
      <vt:lpstr>Background</vt:lpstr>
      <vt:lpstr>Background</vt:lpstr>
      <vt:lpstr>Background</vt:lpstr>
      <vt:lpstr>Proposal 1 (MPR/A-MPR, Option A)</vt:lpstr>
      <vt:lpstr>Proposal 1 (MPR/A-MPR, Option B)</vt:lpstr>
      <vt:lpstr>Example RAN1 specification changes for Option A</vt:lpstr>
      <vt:lpstr>Proposal 2 (PHR)</vt:lpstr>
      <vt:lpstr>Proposal 3 (Phase continuity)</vt:lpstr>
      <vt:lpstr>Proposal 3 (Phase continuity)</vt:lpstr>
      <vt:lpstr>Proposal 4 (FR1 and FR2)</vt:lpstr>
      <vt:lpstr>Proposal 5 (TDM)</vt:lpstr>
    </vt:vector>
  </TitlesOfParts>
  <Company>MediaTek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ePDCCH detection for LC/CE UE</dc:title>
  <dc:creator>mtk09788</dc:creator>
  <cp:lastModifiedBy>Peter Gaal</cp:lastModifiedBy>
  <cp:revision>1342</cp:revision>
  <dcterms:created xsi:type="dcterms:W3CDTF">2015-04-22T00:12:23Z</dcterms:created>
  <dcterms:modified xsi:type="dcterms:W3CDTF">2018-08-11T07:59:59Z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new_ms_pID_72543">
    <vt:lpwstr>(3)wctvVNFDItuebxi7OjfRXDT69y0iwZeFtkmA0JYvbo5TdQzjoqqHUf1F0BcHo5diobcu6c+U
Mzr8Hcgaee0rzU8vie2gsDh2rFH6N2fU4SVi0JJm30OfWCajfcM5gn7ijTf4YdonUP1CRC7g
BiimUtZ71EWlwW78PHEUkPAGTweWK7H6izoMwropEMFbm68bbTbNIIvqa4IRGefcW5S8OCbb
a5Pyw+o2S5e1g5Y08c</vt:lpwstr>
  </property>
  <property fmtid="{D5CDD505-2E9C-101B-9397-08002B2CF9AE}" pid="4" name="_new_ms_pID_725431">
    <vt:lpwstr>5Litb3B+du8jsr8gvRZNHa1sT8afmj/VkiNxGFlo3oA72Durr1LgCO
datZFiyh4G3B6O0NOHz9qpcDmr/S6LcG1hEX6KbFCNF2Ug1uEP83rN3IFuRfU3zcWN5GSn43
zxD4BmYqkg16aelUYQPvQDxfWiF1CHp6VEsmUbjmnnjkda6SDjUpEdGxYJbKxUDE2e8eBuPg
Vm61I0ZayE5IILfrZV85ySr1n3JZl4NJDBWQ</vt:lpwstr>
  </property>
  <property fmtid="{D5CDD505-2E9C-101B-9397-08002B2CF9AE}" pid="5" name="_new_ms_pID_725432">
    <vt:lpwstr>2TQRiLAy4dT/an4k7Ywb8bQPFcosw9hAWSuw
IMzss96wWGcTT0Xm+zQLr5ZkkTPKD1XR/9m3FJbJ7nDq5yhfiuFyBWs8MANz9+Bnosu8Rk1Q
O8hze8e4IH+syYnwKHqOZgH4sux4/sG+C9u/VGnYs7mWCaB1U47RTl0X5b3OQru+B8u9A9iN
V+EG9PY9QMuavRUxTcyMRg00a0HY1B2gbos=</vt:lpwstr>
  </property>
  <property fmtid="{D5CDD505-2E9C-101B-9397-08002B2CF9AE}" pid="6" name="_new_ms_pID_725433">
    <vt:lpwstr>GAW9I+aC9MK+EDyNMB
1BXRZw==</vt:lpwstr>
  </property>
  <property fmtid="{D5CDD505-2E9C-101B-9397-08002B2CF9AE}" pid="7" name="_2015_ms_pID_725343">
    <vt:lpwstr>(3)sMk8pJD1emQhHOA5u+YCjSUEue65XUde+JvT6PJmnIt0ScstLeAPMIEOOcD62yztqH++DMlZ
RdPm6G3EDarw6Q/PWB8lYX/ew43rM/Zde+el2yaTaZWbV1S3EOpdK4PZOPuO26rWuTEFT3JA
738qmJPfcUo7XMWYanURlcHOi8HWocEVxFnTfc9LhlfHORA6fWpCaWT+wC+Dya6VgkL+PEZO
FphtwNT2jGWAP2/fDd</vt:lpwstr>
  </property>
  <property fmtid="{D5CDD505-2E9C-101B-9397-08002B2CF9AE}" pid="8" name="_2015_ms_pID_7253431">
    <vt:lpwstr>t/MHyivg6yrm6QD7PJm4hrMeGMIIfr65QpbI/Zh31gZxM4b8qlvYTY
Ho1KPczP3AeVkD+kCoGqcX4dPH8fgxdAr7s/LO/X4Obj3fVlYp48YM8nDRMzw20GIZ/c6L5W
EYayCzhv8hNHG2dnca9lP4jiVh9RoAZlgguP/ptytK+N9PFIsopA9Q57b2O+3rfMEUoGesco
VbFv8O41hbrazmhH4EYXZlRYewb+LylK4YGw</vt:lpwstr>
  </property>
  <property fmtid="{D5CDD505-2E9C-101B-9397-08002B2CF9AE}" pid="9" name="_2015_ms_pID_7253432">
    <vt:lpwstr>Q9oaIkaCEPHEU/oHd4SDTpHLG1BF0YgosBXM
Ghm4WYpbhgAydPIfqtOLkTyBq2xT1BDSCBIqzdou5DOfYj5oaR8=</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1458712156</vt:lpwstr>
  </property>
</Properties>
</file>