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1"/>
  </p:notesMasterIdLst>
  <p:handoutMasterIdLst>
    <p:handoutMasterId r:id="rId12"/>
  </p:handoutMasterIdLst>
  <p:sldIdLst>
    <p:sldId id="835" r:id="rId2"/>
    <p:sldId id="260" r:id="rId3"/>
    <p:sldId id="836" r:id="rId4"/>
    <p:sldId id="841" r:id="rId5"/>
    <p:sldId id="842" r:id="rId6"/>
    <p:sldId id="837" r:id="rId7"/>
    <p:sldId id="844" r:id="rId8"/>
    <p:sldId id="843" r:id="rId9"/>
    <p:sldId id="840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14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8/16/2018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871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741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325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6237" y="6492876"/>
            <a:ext cx="526914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721" y="6389078"/>
            <a:ext cx="11755184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1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9158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5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0/Docs/RP-181451.zip" TargetMode="External"/><Relationship Id="rId2" Type="http://schemas.openxmlformats.org/officeDocument/2006/relationships/hyperlink" Target="http://www.3gpp.org/ftp/tsg_ran/TSG_RAN/TSGR_80/Docs/RP-18145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80/Docs/RP-181342.zip" TargetMode="External"/><Relationship Id="rId4" Type="http://schemas.openxmlformats.org/officeDocument/2006/relationships/hyperlink" Target="http://www.3gpp.org/ftp/tsg_ran/TSG_RAN/TSGR_80/Docs/RP-18148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78/Docs/RP-17283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0/Docs/RP-181431.zip" TargetMode="External"/><Relationship Id="rId3" Type="http://schemas.openxmlformats.org/officeDocument/2006/relationships/hyperlink" Target="http://www.3gpp.org/ftp/tsg_ran/TSG_RAN/TSGR_80/Docs/RP-181403.zip" TargetMode="External"/><Relationship Id="rId7" Type="http://schemas.openxmlformats.org/officeDocument/2006/relationships/hyperlink" Target="http://www.3gpp.org/ftp/tsg_ran/TSG_RAN/TSGR_80/Docs/RP-18143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0/Docs/RP-181480.zip" TargetMode="External"/><Relationship Id="rId5" Type="http://schemas.openxmlformats.org/officeDocument/2006/relationships/hyperlink" Target="http://www.3gpp.org/ftp/tsg_ran/TSG_RAN/TSGR_78/Docs/RP-172290.zip" TargetMode="External"/><Relationship Id="rId10" Type="http://schemas.openxmlformats.org/officeDocument/2006/relationships/hyperlink" Target="http://www.3gpp.org/ftp/tsg_ran/TSG_RAN/TSGR_80/Docs/RP-181479.zip" TargetMode="External"/><Relationship Id="rId4" Type="http://schemas.openxmlformats.org/officeDocument/2006/relationships/hyperlink" Target="http://www.3gpp.org/ftp/tsg_ran/TSG_RAN/TSGR_80/Docs/RP-181339.zip" TargetMode="External"/><Relationship Id="rId9" Type="http://schemas.openxmlformats.org/officeDocument/2006/relationships/hyperlink" Target="http://www.3gpp.org/ftp/tsg_ran/TSG_RAN/TSGR_80/Docs/RP-181477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ran/TSG_RAN/TSGR_80/Docs/RP-181435.zip" TargetMode="External"/><Relationship Id="rId3" Type="http://schemas.openxmlformats.org/officeDocument/2006/relationships/hyperlink" Target="http://www.3gpp.org/ftp/tsg_ran/TSG_RAN/TSGR_80/Docs/RP-181453.zip" TargetMode="External"/><Relationship Id="rId7" Type="http://schemas.openxmlformats.org/officeDocument/2006/relationships/hyperlink" Target="http://www.3gpp.org/ftp/tsg_ran/TSG_RAN/TSGR_80/Docs/RP-18146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0/Docs/RP-181433.zip" TargetMode="External"/><Relationship Id="rId5" Type="http://schemas.openxmlformats.org/officeDocument/2006/relationships/hyperlink" Target="http://www.3gpp.org/ftp/tsg_ran/TSG_RAN/TSGR_80/Docs/RP-181399.zip" TargetMode="External"/><Relationship Id="rId4" Type="http://schemas.openxmlformats.org/officeDocument/2006/relationships/hyperlink" Target="http://www.3gpp.org/ftp/tsg_ran/TSG_RAN/TSGR_80/Docs/RP-181463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80/Docs/RP-181484.zip" TargetMode="External"/><Relationship Id="rId2" Type="http://schemas.openxmlformats.org/officeDocument/2006/relationships/hyperlink" Target="ftp://ftp.3gpp.org/tsg_ran/TSG_RAN/TSGR_80/Docs/RP-18148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RAN#80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#94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marR="0" indent="-914400" algn="just">
              <a:spcBef>
                <a:spcPts val="0"/>
              </a:spcBef>
              <a:spcAft>
                <a:spcPts val="0"/>
              </a:spcAft>
              <a:tabLst>
                <a:tab pos="914400" algn="l"/>
                <a:tab pos="1080135" algn="l"/>
                <a:tab pos="5760720" algn="r"/>
                <a:tab pos="6480810" algn="r"/>
              </a:tabLst>
            </a:pP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Gothenburg, Sweden, August 20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24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2018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R1-1808002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206" y="441531"/>
            <a:ext cx="9109878" cy="1142702"/>
          </a:xfrm>
        </p:spPr>
        <p:txBody>
          <a:bodyPr/>
          <a:lstStyle/>
          <a:p>
            <a:r>
              <a:rPr lang="en-US" altLang="fi-FI" dirty="0"/>
              <a:t>Approved Timeline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30772E1-C9AD-4ADC-A729-9CF3DCA2AA9D}"/>
              </a:ext>
            </a:extLst>
          </p:cNvPr>
          <p:cNvSpPr/>
          <p:nvPr/>
        </p:nvSpPr>
        <p:spPr>
          <a:xfrm>
            <a:off x="313003" y="4510322"/>
            <a:ext cx="6949727" cy="363055"/>
          </a:xfrm>
          <a:prstGeom prst="roundRect">
            <a:avLst/>
          </a:prstGeom>
          <a:solidFill>
            <a:srgbClr val="FF7D93"/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                                Rel-16 SI 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44" name="Straight Connector 4">
            <a:extLst>
              <a:ext uri="{FF2B5EF4-FFF2-40B4-BE49-F238E27FC236}">
                <a16:creationId xmlns:a16="http://schemas.microsoft.com/office/drawing/2014/main" id="{E12E65B7-C1ED-470E-B2D5-4B08E6956F19}"/>
              </a:ext>
            </a:extLst>
          </p:cNvPr>
          <p:cNvCxnSpPr>
            <a:cxnSpLocks/>
          </p:cNvCxnSpPr>
          <p:nvPr/>
        </p:nvCxnSpPr>
        <p:spPr bwMode="auto">
          <a:xfrm flipV="1">
            <a:off x="3612210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5">
            <a:extLst>
              <a:ext uri="{FF2B5EF4-FFF2-40B4-BE49-F238E27FC236}">
                <a16:creationId xmlns:a16="http://schemas.microsoft.com/office/drawing/2014/main" id="{B4A3C82C-8DE8-47D2-9060-C5A5AFA753C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06010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Straight Connector 6">
            <a:extLst>
              <a:ext uri="{FF2B5EF4-FFF2-40B4-BE49-F238E27FC236}">
                <a16:creationId xmlns:a16="http://schemas.microsoft.com/office/drawing/2014/main" id="{E6DD74AD-BDF4-49EC-A5E3-ECEC5DB55BBB}"/>
              </a:ext>
            </a:extLst>
          </p:cNvPr>
          <p:cNvCxnSpPr>
            <a:cxnSpLocks/>
          </p:cNvCxnSpPr>
          <p:nvPr/>
        </p:nvCxnSpPr>
        <p:spPr bwMode="auto">
          <a:xfrm flipV="1">
            <a:off x="4721583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Straight Connector 7">
            <a:extLst>
              <a:ext uri="{FF2B5EF4-FFF2-40B4-BE49-F238E27FC236}">
                <a16:creationId xmlns:a16="http://schemas.microsoft.com/office/drawing/2014/main" id="{B59E6B00-E41A-483F-A870-FD6053B76201}"/>
              </a:ext>
            </a:extLst>
          </p:cNvPr>
          <p:cNvCxnSpPr>
            <a:cxnSpLocks/>
          </p:cNvCxnSpPr>
          <p:nvPr/>
        </p:nvCxnSpPr>
        <p:spPr bwMode="auto">
          <a:xfrm flipV="1">
            <a:off x="5827781" y="2091469"/>
            <a:ext cx="0" cy="4002632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Straight Connector 8">
            <a:extLst>
              <a:ext uri="{FF2B5EF4-FFF2-40B4-BE49-F238E27FC236}">
                <a16:creationId xmlns:a16="http://schemas.microsoft.com/office/drawing/2014/main" id="{128AC3CE-3DBB-49E9-A34B-6EAA581F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8037006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9">
            <a:extLst>
              <a:ext uri="{FF2B5EF4-FFF2-40B4-BE49-F238E27FC236}">
                <a16:creationId xmlns:a16="http://schemas.microsoft.com/office/drawing/2014/main" id="{725D7418-A37C-4689-94D5-302CC0CEA34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32394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0">
            <a:extLst>
              <a:ext uri="{FF2B5EF4-FFF2-40B4-BE49-F238E27FC236}">
                <a16:creationId xmlns:a16="http://schemas.microsoft.com/office/drawing/2014/main" id="{07D71A64-ABE0-4FC5-A04E-89D15972D483}"/>
              </a:ext>
            </a:extLst>
          </p:cNvPr>
          <p:cNvCxnSpPr>
            <a:cxnSpLocks/>
          </p:cNvCxnSpPr>
          <p:nvPr/>
        </p:nvCxnSpPr>
        <p:spPr bwMode="auto">
          <a:xfrm flipV="1">
            <a:off x="9146380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">
            <a:extLst>
              <a:ext uri="{FF2B5EF4-FFF2-40B4-BE49-F238E27FC236}">
                <a16:creationId xmlns:a16="http://schemas.microsoft.com/office/drawing/2014/main" id="{88F5B97B-793C-4D9A-9390-D7E83B0971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49405" y="2091469"/>
            <a:ext cx="0" cy="4002632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2">
            <a:extLst>
              <a:ext uri="{FF2B5EF4-FFF2-40B4-BE49-F238E27FC236}">
                <a16:creationId xmlns:a16="http://schemas.microsoft.com/office/drawing/2014/main" id="{ECA66467-340E-42BF-AAD8-4D2CC28FEBE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2430" y="2091469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2513" y="2134320"/>
            <a:ext cx="1045891" cy="607855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7126" y="2134320"/>
            <a:ext cx="1045891" cy="607855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3325" y="2124796"/>
            <a:ext cx="1045891" cy="607855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59523" y="1461395"/>
            <a:ext cx="4362903" cy="60626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5722" y="2134320"/>
            <a:ext cx="1045891" cy="607855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0335" y="2134320"/>
            <a:ext cx="1045891" cy="607855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6534" y="2124796"/>
            <a:ext cx="1045891" cy="607855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59525" y="2134320"/>
            <a:ext cx="1044303" cy="607855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2736" y="1451873"/>
            <a:ext cx="1069696" cy="60626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2735" y="2134320"/>
            <a:ext cx="1044303" cy="60785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3555AE6E-EB0A-429E-8F8E-4508894B14CB}"/>
              </a:ext>
            </a:extLst>
          </p:cNvPr>
          <p:cNvSpPr/>
          <p:nvPr/>
        </p:nvSpPr>
        <p:spPr>
          <a:xfrm>
            <a:off x="3609035" y="4510322"/>
            <a:ext cx="6577046" cy="363055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SI/WI phase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CD916A87-8B03-47C1-92F8-CEA3090167BA}"/>
              </a:ext>
            </a:extLst>
          </p:cNvPr>
          <p:cNvSpPr/>
          <p:nvPr/>
        </p:nvSpPr>
        <p:spPr>
          <a:xfrm>
            <a:off x="9736665" y="4910230"/>
            <a:ext cx="1038178" cy="573509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B60BD05D-506A-4D5B-A997-210C389C6B35}"/>
              </a:ext>
            </a:extLst>
          </p:cNvPr>
          <p:cNvSpPr/>
          <p:nvPr/>
        </p:nvSpPr>
        <p:spPr>
          <a:xfrm>
            <a:off x="10779556" y="5475454"/>
            <a:ext cx="1134877" cy="549767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73C1132E-34D1-4AB2-B5FD-6FAC9D00A734}"/>
              </a:ext>
            </a:extLst>
          </p:cNvPr>
          <p:cNvSpPr/>
          <p:nvPr/>
        </p:nvSpPr>
        <p:spPr>
          <a:xfrm>
            <a:off x="3099008" y="3408178"/>
            <a:ext cx="978789" cy="691971"/>
          </a:xfrm>
          <a:prstGeom prst="roundRect">
            <a:avLst/>
          </a:prstGeom>
          <a:solidFill>
            <a:srgbClr val="008000"/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SA (option-2)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9094B508-491D-4529-B5EB-BCD8745C75AE}"/>
              </a:ext>
            </a:extLst>
          </p:cNvPr>
          <p:cNvSpPr/>
          <p:nvPr/>
        </p:nvSpPr>
        <p:spPr>
          <a:xfrm>
            <a:off x="5285888" y="3840439"/>
            <a:ext cx="1087152" cy="566464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freeze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4882" y="1447113"/>
            <a:ext cx="4362901" cy="60626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2018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69642" y="2134320"/>
            <a:ext cx="1045891" cy="607855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85" name="Straight Connector 12">
            <a:extLst>
              <a:ext uri="{FF2B5EF4-FFF2-40B4-BE49-F238E27FC236}">
                <a16:creationId xmlns:a16="http://schemas.microsoft.com/office/drawing/2014/main" id="{0264C718-6D45-485F-85E3-5F3D41510CB3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7900" y="2081947"/>
            <a:ext cx="0" cy="400263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206" y="1442351"/>
            <a:ext cx="1069696" cy="60626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2017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206" y="2124796"/>
            <a:ext cx="1044303" cy="60785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1981" tIns="71981" rIns="71981" bIns="71981" anchor="ctr"/>
          <a:lstStyle/>
          <a:p>
            <a:pPr algn="ctr" defTabSz="914103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23DF4FCC-5422-4347-95EE-940CB97704AA}"/>
              </a:ext>
            </a:extLst>
          </p:cNvPr>
          <p:cNvSpPr/>
          <p:nvPr/>
        </p:nvSpPr>
        <p:spPr>
          <a:xfrm>
            <a:off x="904798" y="2969126"/>
            <a:ext cx="1044782" cy="691971"/>
          </a:xfrm>
          <a:prstGeom prst="roundRect">
            <a:avLst/>
          </a:prstGeom>
          <a:solidFill>
            <a:srgbClr val="4BDD33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Rel-15 NSA (option-3)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758658A2-0F35-4F83-82EA-11E9EDA9BD0A}"/>
              </a:ext>
            </a:extLst>
          </p:cNvPr>
          <p:cNvSpPr/>
          <p:nvPr/>
        </p:nvSpPr>
        <p:spPr>
          <a:xfrm>
            <a:off x="1985000" y="2970840"/>
            <a:ext cx="1087981" cy="691971"/>
          </a:xfrm>
          <a:prstGeom prst="roundRect">
            <a:avLst/>
          </a:prstGeom>
          <a:solidFill>
            <a:srgbClr val="4BDD33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Rel-15 NSA (option-3)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22E59772-0EE6-47E5-8CDC-DF98CDABA542}"/>
              </a:ext>
            </a:extLst>
          </p:cNvPr>
          <p:cNvSpPr/>
          <p:nvPr/>
        </p:nvSpPr>
        <p:spPr>
          <a:xfrm>
            <a:off x="4273104" y="3408178"/>
            <a:ext cx="914957" cy="691971"/>
          </a:xfrm>
          <a:prstGeom prst="roundRect">
            <a:avLst/>
          </a:prstGeom>
          <a:solidFill>
            <a:srgbClr val="008000"/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SA (option-2)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A9800DC0-CE3C-480D-AD3C-40BD0BAFC6A1}"/>
              </a:ext>
            </a:extLst>
          </p:cNvPr>
          <p:cNvSpPr/>
          <p:nvPr/>
        </p:nvSpPr>
        <p:spPr>
          <a:xfrm>
            <a:off x="6471003" y="3840439"/>
            <a:ext cx="1087152" cy="566464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1981" tIns="71981" rIns="71981" bIns="71981"/>
          <a:lstStyle/>
          <a:p>
            <a:pPr algn="ctr" defTabSz="914103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ASN.1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r>
              <a:rPr lang="en-US" sz="2800" dirty="0"/>
              <a:t>All LTE CRs submitted to RAN#80 were approved</a:t>
            </a:r>
          </a:p>
          <a:p>
            <a:r>
              <a:rPr lang="en-US" sz="2800" dirty="0"/>
              <a:t>For LTE in Rel-16, RAN1 TU capacity is:</a:t>
            </a:r>
          </a:p>
          <a:p>
            <a:pPr lvl="1"/>
            <a:r>
              <a:rPr lang="en-US" sz="2400" dirty="0"/>
              <a:t>10 TUs per meeting</a:t>
            </a:r>
          </a:p>
          <a:p>
            <a:pPr lvl="2"/>
            <a:r>
              <a:rPr lang="en-US" sz="2200" dirty="0"/>
              <a:t>In addition to 2 reserved TUs for regular maintenance per meeting</a:t>
            </a:r>
          </a:p>
          <a:p>
            <a:r>
              <a:rPr lang="en-US" sz="2800" dirty="0"/>
              <a:t>Set of approved LTE Rel-16 SI/WIs with RAN1 impact:</a:t>
            </a:r>
          </a:p>
          <a:p>
            <a:pPr lvl="1"/>
            <a:r>
              <a:rPr lang="en-US" sz="2400" dirty="0"/>
              <a:t>Additional </a:t>
            </a:r>
            <a:r>
              <a:rPr lang="en-US" sz="2400" dirty="0" err="1"/>
              <a:t>eMTC</a:t>
            </a:r>
            <a:r>
              <a:rPr lang="en-US" sz="2400" dirty="0"/>
              <a:t> enhancements, </a:t>
            </a:r>
            <a:r>
              <a:rPr lang="en-GB" sz="2400" dirty="0"/>
              <a:t>WID in </a:t>
            </a:r>
            <a:r>
              <a:rPr lang="en-GB" sz="2400" dirty="0">
                <a:hlinkClick r:id="rId2"/>
              </a:rPr>
              <a:t>RP-181450</a:t>
            </a:r>
            <a:endParaRPr lang="en-GB" sz="2400" dirty="0"/>
          </a:p>
          <a:p>
            <a:pPr lvl="1"/>
            <a:r>
              <a:rPr lang="en-GB" sz="2400" dirty="0"/>
              <a:t>Additional NB-IoT enhancements, WID in </a:t>
            </a:r>
            <a:r>
              <a:rPr lang="en-GB" sz="2400" dirty="0">
                <a:hlinkClick r:id="rId3"/>
              </a:rPr>
              <a:t>RP-181451</a:t>
            </a:r>
            <a:endParaRPr lang="en-GB" sz="2400" dirty="0"/>
          </a:p>
          <a:p>
            <a:pPr lvl="1"/>
            <a:r>
              <a:rPr lang="en-GB" sz="2400" dirty="0"/>
              <a:t>DL MIMO efficiency enhancements for LTE, WID in </a:t>
            </a:r>
            <a:r>
              <a:rPr lang="en-GB" sz="2400" dirty="0">
                <a:hlinkClick r:id="rId4"/>
              </a:rPr>
              <a:t>RP-181485</a:t>
            </a:r>
            <a:endParaRPr lang="en-GB" sz="2400" dirty="0"/>
          </a:p>
          <a:p>
            <a:pPr lvl="1"/>
            <a:r>
              <a:rPr lang="en-GB" sz="2400" dirty="0"/>
              <a:t>LTE-based 5G terrestrial broadcast, SID in </a:t>
            </a:r>
            <a:r>
              <a:rPr lang="en-GB" sz="2400" dirty="0">
                <a:hlinkClick r:id="rId5"/>
              </a:rPr>
              <a:t>RP-181342</a:t>
            </a:r>
            <a:endParaRPr lang="en-GB" sz="2400" dirty="0"/>
          </a:p>
          <a:p>
            <a:pPr lvl="2"/>
            <a:r>
              <a:rPr lang="en-GB" sz="2000" dirty="0"/>
              <a:t>To start from 4Q 2018, with intention to start WI from 2Q 2019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r>
              <a:rPr lang="en-US" dirty="0"/>
              <a:t>Detailed Planned LTE TU allocation in Rel-16</a:t>
            </a:r>
          </a:p>
          <a:p>
            <a:pPr lvl="1"/>
            <a:r>
              <a:rPr lang="en-US" dirty="0"/>
              <a:t>Some additional TUs are reserved for LTE maintenance</a:t>
            </a:r>
          </a:p>
          <a:p>
            <a:pPr lvl="1"/>
            <a:r>
              <a:rPr lang="en-US" dirty="0"/>
              <a:t>Some TUs are borrowed by NR</a:t>
            </a:r>
            <a:endParaRPr lang="en-GB" dirty="0"/>
          </a:p>
          <a:p>
            <a:pPr lvl="1"/>
            <a:endParaRPr lang="en-GB" sz="1800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– Cont’d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1BBDFC-B3E3-4250-810A-F429003DB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68" y="2676666"/>
            <a:ext cx="10158648" cy="341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63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ASN.1 for the “NR SA” drop (June version) was frozen</a:t>
            </a:r>
          </a:p>
          <a:p>
            <a:pPr>
              <a:defRPr/>
            </a:pPr>
            <a:r>
              <a:rPr lang="en-US" altLang="en-US" dirty="0"/>
              <a:t>All CRs submitted to RAN#80 were approved</a:t>
            </a:r>
          </a:p>
          <a:p>
            <a:r>
              <a:rPr lang="en-US" dirty="0"/>
              <a:t>For NR in Rel-16, RAN1 TU capacity is:</a:t>
            </a:r>
          </a:p>
          <a:p>
            <a:pPr lvl="1"/>
            <a:r>
              <a:rPr lang="en-US" dirty="0"/>
              <a:t>21 TUs </a:t>
            </a:r>
            <a:r>
              <a:rPr lang="en-US"/>
              <a:t>per meeting</a:t>
            </a:r>
            <a:endParaRPr lang="en-US" dirty="0"/>
          </a:p>
          <a:p>
            <a:pPr lvl="2"/>
            <a:r>
              <a:rPr lang="en-US" sz="2000" dirty="0"/>
              <a:t>In addition to 2 reserved TUs for regular maintenance per meeting</a:t>
            </a:r>
          </a:p>
          <a:p>
            <a:r>
              <a:rPr lang="en-US" dirty="0"/>
              <a:t>NR Rel-15 late drop freeze date: Dec’19 (with revised </a:t>
            </a:r>
            <a:r>
              <a:rPr lang="en-GB" dirty="0"/>
              <a:t>WID in </a:t>
            </a:r>
            <a:r>
              <a:rPr lang="en-GB" dirty="0">
                <a:hlinkClick r:id="rId3"/>
              </a:rPr>
              <a:t>RP-181474</a:t>
            </a:r>
            <a:r>
              <a:rPr lang="en-US" dirty="0"/>
              <a:t>), including impact due to</a:t>
            </a:r>
          </a:p>
          <a:p>
            <a:pPr lvl="1"/>
            <a:r>
              <a:rPr lang="en-US" dirty="0"/>
              <a:t>Architecture </a:t>
            </a:r>
            <a:r>
              <a:rPr lang="en-US" dirty="0" err="1"/>
              <a:t>Opt</a:t>
            </a:r>
            <a:r>
              <a:rPr lang="en-US" dirty="0"/>
              <a:t> 4: NR-LTE DC connected to 5GC with NR anchor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Strive for minimum RAN1 specification impact</a:t>
            </a:r>
          </a:p>
          <a:p>
            <a:pPr lvl="1"/>
            <a:r>
              <a:rPr lang="en-US" dirty="0"/>
              <a:t>Architecture </a:t>
            </a:r>
            <a:r>
              <a:rPr lang="en-US" dirty="0" err="1"/>
              <a:t>Opt</a:t>
            </a:r>
            <a:r>
              <a:rPr lang="en-US" dirty="0"/>
              <a:t> 7: LTE-NR DC connected to 5GC with LTE anchor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No specific RAN1 impact is expected</a:t>
            </a:r>
          </a:p>
          <a:p>
            <a:pPr lvl="1"/>
            <a:r>
              <a:rPr lang="en-US" dirty="0"/>
              <a:t>NR-NR DC (FR1+FR2 and synchronous)</a:t>
            </a:r>
          </a:p>
          <a:p>
            <a:pPr lvl="2"/>
            <a:r>
              <a:rPr lang="en-US" dirty="0"/>
              <a:t>Other NR-NR DC flavors to be addressed by the corresponding Rel-16 WI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r>
              <a:rPr lang="en-US" dirty="0"/>
              <a:t>Set of approved NR Rel-16 SI/WIs with RAN1 impact:</a:t>
            </a:r>
          </a:p>
          <a:p>
            <a:pPr lvl="1"/>
            <a:r>
              <a:rPr lang="en-US" dirty="0"/>
              <a:t>(Existing) Study on NOMA for NR, SID in </a:t>
            </a:r>
            <a:r>
              <a:rPr lang="en-GB" i="1" u="sng" dirty="0">
                <a:hlinkClick r:id="rId3"/>
              </a:rPr>
              <a:t>RP-181403</a:t>
            </a:r>
            <a:endParaRPr lang="en-GB" i="1" u="sng" dirty="0"/>
          </a:p>
          <a:p>
            <a:pPr lvl="2"/>
            <a:r>
              <a:rPr lang="en-GB" dirty="0"/>
              <a:t>Targeting Dec’18 completion, with intention to continue with either SI or WI from Q1’19</a:t>
            </a:r>
            <a:endParaRPr lang="en-US" dirty="0"/>
          </a:p>
          <a:p>
            <a:pPr lvl="1"/>
            <a:r>
              <a:rPr lang="en-US" dirty="0"/>
              <a:t>(Existing) Study on NR-based Access to Unlicensed Spectrum, SID in </a:t>
            </a:r>
            <a:r>
              <a:rPr lang="en-GB" i="1" u="sng" dirty="0">
                <a:hlinkClick r:id="rId4"/>
              </a:rPr>
              <a:t>RP-181339</a:t>
            </a:r>
            <a:endParaRPr lang="en-GB" i="1" u="sng" dirty="0"/>
          </a:p>
          <a:p>
            <a:pPr lvl="2"/>
            <a:r>
              <a:rPr lang="en-GB" dirty="0"/>
              <a:t>Targeting Dec’18 completion, with intention to continue with WI </a:t>
            </a:r>
            <a:r>
              <a:rPr lang="en-US" dirty="0"/>
              <a:t>from Q1’19</a:t>
            </a:r>
          </a:p>
          <a:p>
            <a:pPr lvl="1"/>
            <a:r>
              <a:rPr lang="en-US" dirty="0"/>
              <a:t>(Existing) Study on Integrated Access and Backhaul for NR, SID in </a:t>
            </a:r>
            <a:r>
              <a:rPr lang="en-GB" i="1" u="sng" dirty="0">
                <a:hlinkClick r:id="rId5"/>
              </a:rPr>
              <a:t>RP_181349</a:t>
            </a:r>
            <a:endParaRPr lang="en-GB" i="1" u="sng" dirty="0"/>
          </a:p>
          <a:p>
            <a:pPr lvl="2"/>
            <a:r>
              <a:rPr lang="en-GB" dirty="0"/>
              <a:t>Targeting Dec’18 completion, with intention to continue with WI from Q1’19</a:t>
            </a:r>
            <a:endParaRPr lang="en-US" dirty="0"/>
          </a:p>
          <a:p>
            <a:pPr lvl="1"/>
            <a:r>
              <a:rPr lang="en-US" dirty="0"/>
              <a:t>Study on NR V2X, </a:t>
            </a:r>
            <a:r>
              <a:rPr lang="en-GB" dirty="0"/>
              <a:t>SID in </a:t>
            </a:r>
            <a:r>
              <a:rPr lang="en-GB" dirty="0">
                <a:hlinkClick r:id="rId6"/>
              </a:rPr>
              <a:t>RP-181480</a:t>
            </a:r>
            <a:endParaRPr lang="en-GB" dirty="0"/>
          </a:p>
          <a:p>
            <a:pPr lvl="2"/>
            <a:r>
              <a:rPr lang="en-GB" dirty="0"/>
              <a:t>Targeting Mar’19 completion, with intention to continue with WI from Q2’19</a:t>
            </a:r>
          </a:p>
          <a:p>
            <a:pPr lvl="1"/>
            <a:r>
              <a:rPr lang="en-GB" dirty="0"/>
              <a:t>Study on Remote Interference Management (RIM) for NR, SID in </a:t>
            </a:r>
            <a:r>
              <a:rPr lang="en-GB" dirty="0">
                <a:hlinkClick r:id="rId7"/>
              </a:rPr>
              <a:t>RP-181430</a:t>
            </a:r>
            <a:endParaRPr lang="en-GB" dirty="0"/>
          </a:p>
          <a:p>
            <a:pPr lvl="2"/>
            <a:r>
              <a:rPr lang="en-GB" dirty="0"/>
              <a:t>Targeting Dec’18 completion, with intention to continue with WI (to start &amp; complete in 1Q’19)</a:t>
            </a:r>
          </a:p>
          <a:p>
            <a:pPr lvl="1"/>
            <a:r>
              <a:rPr lang="en-GB" dirty="0"/>
              <a:t>WI </a:t>
            </a:r>
            <a:r>
              <a:rPr lang="en-US" dirty="0"/>
              <a:t>on Cross Link Interference (CLI) handling and RIM, WID in </a:t>
            </a:r>
            <a:r>
              <a:rPr lang="en-GB" dirty="0">
                <a:hlinkClick r:id="rId8"/>
              </a:rPr>
              <a:t>RP-181431</a:t>
            </a:r>
            <a:endParaRPr lang="en-GB" dirty="0"/>
          </a:p>
          <a:p>
            <a:pPr lvl="2"/>
            <a:r>
              <a:rPr lang="en-GB" dirty="0"/>
              <a:t>To start and complete in 1Q’19</a:t>
            </a:r>
          </a:p>
          <a:p>
            <a:pPr lvl="1"/>
            <a:r>
              <a:rPr lang="en-US" dirty="0"/>
              <a:t>Study on Physical Layer Enhancements for NR URLLC, </a:t>
            </a:r>
            <a:r>
              <a:rPr lang="en-GB" i="1" dirty="0"/>
              <a:t>SID in </a:t>
            </a:r>
            <a:r>
              <a:rPr lang="en-GB" dirty="0">
                <a:hlinkClick r:id="rId9"/>
              </a:rPr>
              <a:t>RP-181477</a:t>
            </a:r>
            <a:endParaRPr lang="en-GB" sz="2400" dirty="0"/>
          </a:p>
          <a:p>
            <a:pPr lvl="2"/>
            <a:r>
              <a:rPr lang="en-GB" dirty="0"/>
              <a:t>Targeting Mar’19 completion, with intention to continue with WI from Q2’19</a:t>
            </a:r>
          </a:p>
          <a:p>
            <a:pPr lvl="2"/>
            <a:r>
              <a:rPr lang="en-GB" dirty="0"/>
              <a:t>Related SI (RAN2-led): </a:t>
            </a:r>
            <a:r>
              <a:rPr lang="en-US" dirty="0"/>
              <a:t>Study on NR Industrial IoT, SID in </a:t>
            </a:r>
            <a:r>
              <a:rPr lang="en-GB" dirty="0">
                <a:hlinkClick r:id="rId10"/>
              </a:rPr>
              <a:t>RP-181479</a:t>
            </a:r>
            <a:endParaRPr lang="en-GB" dirty="0"/>
          </a:p>
          <a:p>
            <a:pPr lvl="2"/>
            <a:endParaRPr lang="en-US" dirty="0"/>
          </a:p>
          <a:p>
            <a:pPr lvl="1"/>
            <a:endParaRPr lang="en-GB" dirty="0"/>
          </a:p>
          <a:p>
            <a:pPr lvl="2"/>
            <a:endParaRPr lang="en-GB" dirty="0"/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4170208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r>
              <a:rPr lang="en-US" dirty="0"/>
              <a:t>Set of approved NR Rel-16 SI/WIs with RAN1 impact:</a:t>
            </a:r>
            <a:endParaRPr lang="en-US" sz="2000" dirty="0"/>
          </a:p>
          <a:p>
            <a:pPr lvl="1"/>
            <a:r>
              <a:rPr lang="en-US" sz="1800" dirty="0"/>
              <a:t>WI on enhancements on MIMO for NR, WID in </a:t>
            </a:r>
            <a:r>
              <a:rPr lang="en-GB" sz="1800" i="1" u="sng" dirty="0">
                <a:hlinkClick r:id="rId3"/>
              </a:rPr>
              <a:t>RP-181453</a:t>
            </a:r>
            <a:endParaRPr lang="en-GB" sz="1800" i="1" u="sng" dirty="0"/>
          </a:p>
          <a:p>
            <a:pPr lvl="2"/>
            <a:r>
              <a:rPr lang="en-GB" sz="1600" dirty="0"/>
              <a:t>To start in Q4’18</a:t>
            </a:r>
          </a:p>
          <a:p>
            <a:pPr lvl="1"/>
            <a:r>
              <a:rPr lang="en-US" sz="1800" dirty="0"/>
              <a:t>Study on UE Power Saving in NR, SID in </a:t>
            </a:r>
            <a:r>
              <a:rPr lang="en-GB" sz="1800" i="1" u="sng" dirty="0">
                <a:hlinkClick r:id="rId4"/>
              </a:rPr>
              <a:t>RP-181463</a:t>
            </a:r>
            <a:endParaRPr lang="en-GB" sz="1800" i="1" u="sng" dirty="0"/>
          </a:p>
          <a:p>
            <a:pPr lvl="2"/>
            <a:r>
              <a:rPr lang="en-GB" sz="1600" dirty="0"/>
              <a:t>To start in Q4’18, with intention to continue with WI from Q2’19</a:t>
            </a:r>
          </a:p>
          <a:p>
            <a:pPr lvl="1"/>
            <a:r>
              <a:rPr lang="en-US" sz="1800" dirty="0"/>
              <a:t>Study on NR Positioning Support, SID in </a:t>
            </a:r>
            <a:r>
              <a:rPr lang="en-GB" sz="1800" i="1" u="sng" dirty="0">
                <a:hlinkClick r:id="rId5"/>
              </a:rPr>
              <a:t>RP-181399</a:t>
            </a:r>
            <a:endParaRPr lang="en-GB" sz="1800" i="1" u="sng" dirty="0"/>
          </a:p>
          <a:p>
            <a:pPr lvl="2"/>
            <a:r>
              <a:rPr lang="en-GB" sz="1600" dirty="0"/>
              <a:t>To start in Q4’18, with intention to continue with WI from Q2’19</a:t>
            </a:r>
          </a:p>
          <a:p>
            <a:pPr lvl="1"/>
            <a:r>
              <a:rPr lang="en-GB" sz="1800" dirty="0"/>
              <a:t>(RAN2-led) NR mobility enhancements, </a:t>
            </a:r>
            <a:r>
              <a:rPr lang="en-US" sz="1800" dirty="0"/>
              <a:t>WID in </a:t>
            </a:r>
            <a:r>
              <a:rPr lang="en-GB" sz="1800" i="1" u="sng" dirty="0">
                <a:hlinkClick r:id="rId6"/>
              </a:rPr>
              <a:t>RP-181433</a:t>
            </a:r>
            <a:endParaRPr lang="en-GB" sz="1800" i="1" u="sng" dirty="0"/>
          </a:p>
          <a:p>
            <a:pPr lvl="2"/>
            <a:r>
              <a:rPr lang="en-GB" sz="1600" dirty="0"/>
              <a:t>To start in Q1’19 in RAN1</a:t>
            </a:r>
          </a:p>
          <a:p>
            <a:pPr lvl="1"/>
            <a:r>
              <a:rPr lang="en-GB" sz="1800" dirty="0"/>
              <a:t>(RAN2-led) </a:t>
            </a:r>
            <a:r>
              <a:rPr lang="en-US" sz="1800" dirty="0"/>
              <a:t>Multi-RAT Dual-Connectivity and CA enhancements (LTE, NR)</a:t>
            </a:r>
            <a:r>
              <a:rPr lang="en-GB" sz="1800" dirty="0"/>
              <a:t>, </a:t>
            </a:r>
            <a:r>
              <a:rPr lang="en-US" sz="1800" dirty="0"/>
              <a:t>WID in </a:t>
            </a:r>
            <a:r>
              <a:rPr lang="en-GB" sz="1800" i="1" u="sng" dirty="0">
                <a:hlinkClick r:id="rId7"/>
              </a:rPr>
              <a:t>RP-181469</a:t>
            </a:r>
            <a:endParaRPr lang="en-GB" sz="1800" i="1" u="sng" dirty="0"/>
          </a:p>
          <a:p>
            <a:pPr lvl="2"/>
            <a:r>
              <a:rPr lang="en-GB" sz="1600" dirty="0"/>
              <a:t>To start in Q1’19 in RAN1</a:t>
            </a:r>
          </a:p>
          <a:p>
            <a:r>
              <a:rPr lang="en-GB" dirty="0"/>
              <a:t>Notes:</a:t>
            </a:r>
          </a:p>
          <a:p>
            <a:pPr lvl="1"/>
            <a:r>
              <a:rPr lang="en-GB" sz="1800" dirty="0"/>
              <a:t>ITU-submission continues in RAN1 with limited TUs</a:t>
            </a:r>
          </a:p>
          <a:p>
            <a:pPr lvl="1"/>
            <a:r>
              <a:rPr lang="en-GB" sz="1800" dirty="0"/>
              <a:t>There are other approved RAN2 &amp; RAN3-led Rel-16 items with no intended RAN1 impact</a:t>
            </a:r>
          </a:p>
          <a:p>
            <a:pPr lvl="1"/>
            <a:r>
              <a:rPr lang="en-GB" sz="1800" dirty="0"/>
              <a:t>There is one </a:t>
            </a:r>
            <a:r>
              <a:rPr lang="en-US" sz="1800" dirty="0"/>
              <a:t>RAN plenary led SI on &gt;52.6GHz aspects approved in </a:t>
            </a:r>
            <a:r>
              <a:rPr lang="en-US" altLang="en-US" sz="1800" dirty="0">
                <a:hlinkClick r:id="rId8"/>
              </a:rPr>
              <a:t>RP-181435</a:t>
            </a:r>
            <a:r>
              <a:rPr lang="en-US" altLang="en-US" sz="1800" dirty="0"/>
              <a:t> with no intended RAN1 impact </a:t>
            </a:r>
          </a:p>
          <a:p>
            <a:pPr lvl="1"/>
            <a:r>
              <a:rPr lang="en-US" altLang="en-US" sz="1800" dirty="0"/>
              <a:t>Starting from Q1’19, 1 TU per meeting is budgeted for misc. RAN2/3/4 impact</a:t>
            </a:r>
            <a:r>
              <a:rPr lang="en-US" sz="1800" dirty="0"/>
              <a:t> </a:t>
            </a:r>
          </a:p>
          <a:p>
            <a:pPr lvl="1"/>
            <a:endParaRPr lang="en-GB" sz="1800" dirty="0"/>
          </a:p>
          <a:p>
            <a:pPr lvl="2"/>
            <a:endParaRPr lang="en-GB" sz="16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2099446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r>
              <a:rPr lang="en-US" dirty="0"/>
              <a:t>Detailed Planned NR TU allocation in Rel-16</a:t>
            </a:r>
          </a:p>
          <a:p>
            <a:pPr lvl="1"/>
            <a:r>
              <a:rPr lang="en-US" dirty="0"/>
              <a:t>Some additional TUs are reserved for NR maintenance</a:t>
            </a:r>
            <a:endParaRPr lang="en-GB" dirty="0"/>
          </a:p>
          <a:p>
            <a:pPr>
              <a:defRPr/>
            </a:pP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0F4655-20D9-42E0-A50B-30085E13A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384" y="2098001"/>
            <a:ext cx="9561251" cy="46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43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NR feature list:</a:t>
            </a:r>
          </a:p>
          <a:p>
            <a:pPr lvl="1">
              <a:defRPr/>
            </a:pPr>
            <a:r>
              <a:rPr lang="en-US" altLang="en-US" dirty="0"/>
              <a:t>RAN1 aspects of NR UE feature list as in </a:t>
            </a:r>
            <a:r>
              <a:rPr lang="en-US" altLang="en-US" dirty="0">
                <a:hlinkClick r:id="rId2"/>
              </a:rPr>
              <a:t>RP-181483</a:t>
            </a:r>
            <a:r>
              <a:rPr lang="en-US" altLang="en-US" dirty="0"/>
              <a:t> was endorsed</a:t>
            </a:r>
          </a:p>
          <a:p>
            <a:pPr lvl="1">
              <a:defRPr/>
            </a:pPr>
            <a:r>
              <a:rPr lang="en-US" altLang="en-US" dirty="0"/>
              <a:t>RAN plenary further concluded some additional aspects on NR UE features, with LS in </a:t>
            </a:r>
            <a:r>
              <a:rPr lang="en-US" altLang="en-US" dirty="0">
                <a:hlinkClick r:id="rId3"/>
              </a:rPr>
              <a:t>RP-181484</a:t>
            </a:r>
            <a:r>
              <a:rPr lang="en-US" altLang="en-US" dirty="0"/>
              <a:t> approved</a:t>
            </a:r>
          </a:p>
          <a:p>
            <a:pPr>
              <a:defRPr/>
            </a:pPr>
            <a:r>
              <a:rPr lang="en-US" altLang="en-US" dirty="0"/>
              <a:t>Others</a:t>
            </a:r>
          </a:p>
          <a:p>
            <a:pPr lvl="1">
              <a:defRPr/>
            </a:pPr>
            <a:r>
              <a:rPr lang="en-US" altLang="en-US" dirty="0"/>
              <a:t>RAN1 Ad-Hoc meeting in Jan’19 is confirmed, meeting location in Taipei</a:t>
            </a:r>
          </a:p>
          <a:p>
            <a:pPr lvl="2">
              <a:defRPr/>
            </a:pPr>
            <a:r>
              <a:rPr lang="en-US" altLang="en-US" dirty="0"/>
              <a:t>To focus on NR Rel-16 items only</a:t>
            </a:r>
          </a:p>
          <a:p>
            <a:pPr lvl="1">
              <a:defRPr/>
            </a:pPr>
            <a:endParaRPr lang="en-US" altLang="en-US" dirty="0"/>
          </a:p>
          <a:p>
            <a:pPr lvl="1">
              <a:defRPr/>
            </a:pPr>
            <a:endParaRPr lang="en-US" altLang="en-US" sz="1400" dirty="0"/>
          </a:p>
          <a:p>
            <a:pPr lvl="1">
              <a:defRPr/>
            </a:pPr>
            <a:endParaRPr lang="en-US" altLang="en-US" sz="1400" dirty="0"/>
          </a:p>
          <a:p>
            <a:pPr lvl="1">
              <a:defRPr/>
            </a:pPr>
            <a:endParaRPr lang="en-US" altLang="en-US" sz="1400" dirty="0"/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3561208259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32528</TotalTime>
  <Words>786</Words>
  <Application>Microsoft Office PowerPoint</Application>
  <PresentationFormat>Custom</PresentationFormat>
  <Paragraphs>117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Batang</vt:lpstr>
      <vt:lpstr>Calibre Regular</vt:lpstr>
      <vt:lpstr>Calibre Semibold</vt:lpstr>
      <vt:lpstr>MS Mincho</vt:lpstr>
      <vt:lpstr>ＭＳ Ｐゴシック</vt:lpstr>
      <vt:lpstr>Nokia Pure Text Light</vt:lpstr>
      <vt:lpstr>Qualcomm Regular</vt:lpstr>
      <vt:lpstr>Arial</vt:lpstr>
      <vt:lpstr>Qualcomm Office Regular</vt:lpstr>
      <vt:lpstr>Times</vt:lpstr>
      <vt:lpstr>Times New Roman</vt:lpstr>
      <vt:lpstr>Wingdings</vt:lpstr>
      <vt:lpstr>Qualcomm_Template_Standard</vt:lpstr>
      <vt:lpstr>PowerPoint Presentation</vt:lpstr>
      <vt:lpstr>Approved Timeline</vt:lpstr>
      <vt:lpstr>LTE</vt:lpstr>
      <vt:lpstr>LTE – Cont’d</vt:lpstr>
      <vt:lpstr>NR</vt:lpstr>
      <vt:lpstr>NR – Cont’d</vt:lpstr>
      <vt:lpstr>NR – Cont’d</vt:lpstr>
      <vt:lpstr>NR – Cont’d</vt:lpstr>
      <vt:lpstr>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1330</cp:revision>
  <cp:lastPrinted>2013-04-02T21:48:58Z</cp:lastPrinted>
  <dcterms:created xsi:type="dcterms:W3CDTF">2013-03-06T00:13:51Z</dcterms:created>
  <dcterms:modified xsi:type="dcterms:W3CDTF">2018-08-17T01:23:55Z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