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70" r:id="rId3"/>
    <p:sldId id="271" r:id="rId4"/>
    <p:sldId id="272" r:id="rId5"/>
    <p:sldId id="267" r:id="rId6"/>
    <p:sldId id="266" r:id="rId7"/>
    <p:sldId id="268" r:id="rId8"/>
    <p:sldId id="279" r:id="rId9"/>
    <p:sldId id="280" r:id="rId10"/>
    <p:sldId id="269" r:id="rId11"/>
    <p:sldId id="278" r:id="rId12"/>
    <p:sldId id="273" r:id="rId13"/>
    <p:sldId id="274" r:id="rId14"/>
    <p:sldId id="275" r:id="rId15"/>
    <p:sldId id="276" r:id="rId16"/>
    <p:sldId id="277" r:id="rId17"/>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1" autoAdjust="0"/>
    <p:restoredTop sz="94660"/>
  </p:normalViewPr>
  <p:slideViewPr>
    <p:cSldViewPr snapToGrid="0">
      <p:cViewPr varScale="1">
        <p:scale>
          <a:sx n="64" d="100"/>
          <a:sy n="64" d="100"/>
        </p:scale>
        <p:origin x="10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A2FE-B895-4961-B30E-344465F5F4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2CA389-D6EC-4AD3-BBFB-9D8483507B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94A703-7D5E-41EB-B9A8-BEA6FDCC0F56}"/>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D0C56395-E24C-498F-AF23-21C43F742C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E45EC5-29C1-45DB-B2D2-6D0DF5D206C4}"/>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085403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43D7E-C1F4-4FD3-BA61-0AB987C33B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471A2B3-03F5-4208-85EC-3825144F41C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509C80-2137-4FDF-B727-2CA5D79FC52F}"/>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FFE596B9-B460-47EE-B501-3F3259105B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98A52B-FF0D-41B3-99B6-830C262B88A0}"/>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625266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DA72EB-34A4-42F8-917C-16F37E8515A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39E308-4BF4-408E-8014-76BEBAA92EA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E74CCA-51AA-4D3B-8E2E-AA810E358EE2}"/>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7D750F4A-7864-4B0B-B739-8FB4232D60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921EDC-49F5-4C92-9176-A34D5066E35C}"/>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4143968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3B050-6DD1-4D50-9AFE-D1B7CA3E81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ECF2F9-6888-464E-9229-062368225F5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5534B1-FE7A-47EE-A8E5-E200C94318C4}"/>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E1B456B5-02E2-4A05-8A3E-39CC13A8FD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C900BD-D271-438F-868B-8AD33D3C5171}"/>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822013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E8D9D-5911-424C-B89A-4B41813CE8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1E3D2B5-51E1-45D4-906E-42FA84D8E5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E41D51B-252C-4C06-AC12-893A7728782A}"/>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4610F6BF-E4C9-43AA-B6B2-2C50454447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608517-3890-4583-A568-101710E74F15}"/>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658918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75E65-BC5E-4CFE-9D44-3797327920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E5D51B-42F9-4F59-B0AB-E0FB0362BB1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E06FB7-628C-4065-9ABC-7ECA15D4753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024AE88-532C-49E6-AB46-08AAB32EC973}"/>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6" name="Footer Placeholder 5">
            <a:extLst>
              <a:ext uri="{FF2B5EF4-FFF2-40B4-BE49-F238E27FC236}">
                <a16:creationId xmlns:a16="http://schemas.microsoft.com/office/drawing/2014/main" id="{E91BF237-A54C-4409-971B-5649E722D1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5C7B47-911B-4C67-BD0F-C315DD2718EF}"/>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55978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252D8-FB88-4C6D-9570-9B9B8C13DF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204A66-A1CA-41BB-8833-7335D2AA828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555B65D-169C-4901-8C60-0799F7B7B9C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429EDE3-0B47-4EBA-A55B-5C6D64C708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826D657-0A64-4940-8EE9-57A1835C06A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A42FAF-E9E7-4AF4-8E91-E6FCC7FE8324}"/>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8" name="Footer Placeholder 7">
            <a:extLst>
              <a:ext uri="{FF2B5EF4-FFF2-40B4-BE49-F238E27FC236}">
                <a16:creationId xmlns:a16="http://schemas.microsoft.com/office/drawing/2014/main" id="{B8C5D963-D375-40D1-ABDD-0E377C4E69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4F32B1-0D8E-4181-A71C-C6EB2662B84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369705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146F4-CCCE-4677-A829-E7ECDB9222E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DBB2F0-1A42-4313-82A8-0355075CDBDF}"/>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4" name="Footer Placeholder 3">
            <a:extLst>
              <a:ext uri="{FF2B5EF4-FFF2-40B4-BE49-F238E27FC236}">
                <a16:creationId xmlns:a16="http://schemas.microsoft.com/office/drawing/2014/main" id="{7F03D8CC-6C9C-4151-9766-AB0C772E212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4B4C13E-8DFC-4F0C-8DAE-4A687E2BEC26}"/>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3455730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27E85C-0F14-432E-9139-2346EC40900F}"/>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3" name="Footer Placeholder 2">
            <a:extLst>
              <a:ext uri="{FF2B5EF4-FFF2-40B4-BE49-F238E27FC236}">
                <a16:creationId xmlns:a16="http://schemas.microsoft.com/office/drawing/2014/main" id="{C059A5E4-3EA4-43E2-BD11-0C7096682BD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5661D0E-D500-4E5C-94FC-E50557E6CB4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881076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5F63C-38E4-4751-889B-09B6E22D08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EFE4C4-B81C-4BDE-A9C5-2F65401E45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5FC8D49-BD38-44CF-97DD-15EF066025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6C0F0E-F1BD-4720-A51B-82047C7EB240}"/>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6" name="Footer Placeholder 5">
            <a:extLst>
              <a:ext uri="{FF2B5EF4-FFF2-40B4-BE49-F238E27FC236}">
                <a16:creationId xmlns:a16="http://schemas.microsoft.com/office/drawing/2014/main" id="{14D4CA0E-AA22-44B1-8133-57049BF2C7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30E316-2C35-47CD-A688-563E4196E85B}"/>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551920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D9EA-0A5E-411C-98A2-9980AAE10C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E448105-EF69-4760-9E75-AEB8E334A2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21D91C-BEED-4EBC-9B02-B1784AE56D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576ABC2-C57F-4F61-A5F5-E78CCFD98404}"/>
              </a:ext>
            </a:extLst>
          </p:cNvPr>
          <p:cNvSpPr>
            <a:spLocks noGrp="1"/>
          </p:cNvSpPr>
          <p:nvPr>
            <p:ph type="dt" sz="half" idx="10"/>
          </p:nvPr>
        </p:nvSpPr>
        <p:spPr/>
        <p:txBody>
          <a:bodyPr/>
          <a:lstStyle/>
          <a:p>
            <a:fld id="{8C252B9D-C374-4D36-B902-60A90A41250A}" type="datetimeFigureOut">
              <a:rPr lang="en-US" smtClean="0"/>
              <a:t>5/24/2018</a:t>
            </a:fld>
            <a:endParaRPr lang="en-US"/>
          </a:p>
        </p:txBody>
      </p:sp>
      <p:sp>
        <p:nvSpPr>
          <p:cNvPr id="6" name="Footer Placeholder 5">
            <a:extLst>
              <a:ext uri="{FF2B5EF4-FFF2-40B4-BE49-F238E27FC236}">
                <a16:creationId xmlns:a16="http://schemas.microsoft.com/office/drawing/2014/main" id="{B9255F46-58BC-4491-A45D-6F3CA52012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B171DF-44C0-434E-A3DB-AF096474398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241142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6C5084-8C7F-4501-9884-4ABE6A8BEC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47A3EC-D08F-42C5-A041-4295EE5925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0D56B2-CC35-44E2-8653-291E3D4D12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252B9D-C374-4D36-B902-60A90A41250A}" type="datetimeFigureOut">
              <a:rPr lang="en-US" smtClean="0"/>
              <a:t>5/24/2018</a:t>
            </a:fld>
            <a:endParaRPr lang="en-US"/>
          </a:p>
        </p:txBody>
      </p:sp>
      <p:sp>
        <p:nvSpPr>
          <p:cNvPr id="5" name="Footer Placeholder 4">
            <a:extLst>
              <a:ext uri="{FF2B5EF4-FFF2-40B4-BE49-F238E27FC236}">
                <a16:creationId xmlns:a16="http://schemas.microsoft.com/office/drawing/2014/main" id="{FB1E5A66-D5CF-4A6D-AA7B-AC0A44908B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6ED1C9A-CF07-42EF-B738-18E4AC1325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73E27E-F196-4A0E-B552-E7920B6AA88D}" type="slidenum">
              <a:rPr lang="en-US" smtClean="0"/>
              <a:t>‹#›</a:t>
            </a:fld>
            <a:endParaRPr lang="en-US"/>
          </a:p>
        </p:txBody>
      </p:sp>
    </p:spTree>
    <p:extLst>
      <p:ext uri="{BB962C8B-B14F-4D97-AF65-F5344CB8AC3E}">
        <p14:creationId xmlns:p14="http://schemas.microsoft.com/office/powerpoint/2010/main" val="3143000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4D4E-96DC-4D63-AEC1-F45DC7529FFF}"/>
              </a:ext>
            </a:extLst>
          </p:cNvPr>
          <p:cNvSpPr>
            <a:spLocks noGrp="1"/>
          </p:cNvSpPr>
          <p:nvPr>
            <p:ph type="ctrTitle"/>
          </p:nvPr>
        </p:nvSpPr>
        <p:spPr>
          <a:xfrm>
            <a:off x="1524000" y="1587054"/>
            <a:ext cx="9144000" cy="2387600"/>
          </a:xfrm>
        </p:spPr>
        <p:txBody>
          <a:bodyPr>
            <a:normAutofit/>
          </a:bodyPr>
          <a:lstStyle/>
          <a:p>
            <a:r>
              <a:rPr lang="en-US" sz="5400" dirty="0"/>
              <a:t>Proposals on remaining issues on overlapping PUCCHs</a:t>
            </a:r>
          </a:p>
        </p:txBody>
      </p:sp>
      <p:sp>
        <p:nvSpPr>
          <p:cNvPr id="3" name="Subtitle 2">
            <a:extLst>
              <a:ext uri="{FF2B5EF4-FFF2-40B4-BE49-F238E27FC236}">
                <a16:creationId xmlns:a16="http://schemas.microsoft.com/office/drawing/2014/main" id="{83D7CB48-1191-4C1A-93FD-E1D3E971ECA1}"/>
              </a:ext>
            </a:extLst>
          </p:cNvPr>
          <p:cNvSpPr>
            <a:spLocks noGrp="1"/>
          </p:cNvSpPr>
          <p:nvPr>
            <p:ph type="subTitle" idx="1"/>
          </p:nvPr>
        </p:nvSpPr>
        <p:spPr/>
        <p:txBody>
          <a:bodyPr>
            <a:normAutofit/>
          </a:bodyPr>
          <a:lstStyle/>
          <a:p>
            <a:endParaRPr lang="en-US" sz="4000" dirty="0"/>
          </a:p>
          <a:p>
            <a:r>
              <a:rPr lang="en-US" sz="4000" dirty="0"/>
              <a:t>Ericsson</a:t>
            </a:r>
          </a:p>
        </p:txBody>
      </p:sp>
      <p:sp>
        <p:nvSpPr>
          <p:cNvPr id="4" name="Rectangle 3">
            <a:extLst>
              <a:ext uri="{FF2B5EF4-FFF2-40B4-BE49-F238E27FC236}">
                <a16:creationId xmlns:a16="http://schemas.microsoft.com/office/drawing/2014/main" id="{23639476-3E63-4C55-90B0-66D2BDC31FFD}"/>
              </a:ext>
            </a:extLst>
          </p:cNvPr>
          <p:cNvSpPr/>
          <p:nvPr/>
        </p:nvSpPr>
        <p:spPr>
          <a:xfrm>
            <a:off x="618308" y="415724"/>
            <a:ext cx="6096000" cy="1015663"/>
          </a:xfrm>
          <a:prstGeom prst="rect">
            <a:avLst/>
          </a:prstGeom>
        </p:spPr>
        <p:txBody>
          <a:bodyPr>
            <a:spAutoFit/>
          </a:bodyPr>
          <a:lstStyle/>
          <a:p>
            <a:r>
              <a:rPr lang="en-GB" altLang="ja-JP" sz="2000" b="1" dirty="0">
                <a:ea typeface="ＭＳ ゴシック" panose="020B0609070205080204" pitchFamily="49" charset="-128"/>
              </a:rPr>
              <a:t>3GPP TSG RAN WG1 Meeting 9</a:t>
            </a:r>
            <a:r>
              <a:rPr lang="en-US" altLang="ja-JP" sz="2000" b="1" dirty="0">
                <a:ea typeface="ＭＳ ゴシック" panose="020B0609070205080204" pitchFamily="49" charset="-128"/>
              </a:rPr>
              <a:t>3</a:t>
            </a:r>
            <a:endParaRPr lang="en-GB" altLang="ja-JP" sz="2000" b="1" dirty="0">
              <a:ea typeface="ＭＳ ゴシック" panose="020B0609070205080204" pitchFamily="49" charset="-128"/>
            </a:endParaRPr>
          </a:p>
          <a:p>
            <a:pPr>
              <a:spcAft>
                <a:spcPts val="0"/>
              </a:spcAft>
            </a:pPr>
            <a:r>
              <a:rPr lang="en-GB" altLang="ja-JP" sz="2000" b="1" dirty="0">
                <a:ea typeface="ＭＳ ゴシック" panose="020B0609070205080204" pitchFamily="49" charset="-128"/>
                <a:cs typeface="Arial" panose="020B0604020202020204" pitchFamily="34" charset="0"/>
              </a:rPr>
              <a:t>Busan, Korea, 21</a:t>
            </a:r>
            <a:r>
              <a:rPr lang="en-GB" altLang="ja-JP" sz="2000" b="1" baseline="30000" dirty="0">
                <a:ea typeface="ＭＳ ゴシック" panose="020B0609070205080204" pitchFamily="49" charset="-128"/>
                <a:cs typeface="Arial" panose="020B0604020202020204" pitchFamily="34" charset="0"/>
              </a:rPr>
              <a:t>st</a:t>
            </a:r>
            <a:r>
              <a:rPr lang="en-GB" altLang="ja-JP" sz="2000" b="1" dirty="0">
                <a:ea typeface="ＭＳ ゴシック" panose="020B0609070205080204" pitchFamily="49" charset="-128"/>
                <a:cs typeface="Arial" panose="020B0604020202020204" pitchFamily="34" charset="0"/>
              </a:rPr>
              <a:t> – 25</a:t>
            </a:r>
            <a:r>
              <a:rPr lang="en-GB" altLang="ja-JP" sz="2000" b="1" baseline="30000" dirty="0">
                <a:ea typeface="ＭＳ ゴシック" panose="020B0609070205080204" pitchFamily="49" charset="-128"/>
                <a:cs typeface="Arial" panose="020B0604020202020204" pitchFamily="34" charset="0"/>
              </a:rPr>
              <a:t>th</a:t>
            </a:r>
            <a:r>
              <a:rPr lang="en-GB" altLang="ja-JP" sz="2000" b="1" dirty="0">
                <a:ea typeface="ＭＳ ゴシック" panose="020B0609070205080204" pitchFamily="49" charset="-128"/>
                <a:cs typeface="Arial" panose="020B0604020202020204" pitchFamily="34" charset="0"/>
              </a:rPr>
              <a:t> May 2018</a:t>
            </a:r>
          </a:p>
          <a:p>
            <a:pPr>
              <a:spcAft>
                <a:spcPts val="0"/>
              </a:spcAft>
            </a:pPr>
            <a:r>
              <a:rPr lang="en-GB" altLang="ja-JP" sz="2000" b="1" dirty="0">
                <a:ea typeface="ＭＳ ゴシック" panose="020B0609070205080204" pitchFamily="49" charset="-128"/>
                <a:cs typeface="Arial" panose="020B0604020202020204" pitchFamily="34" charset="0"/>
              </a:rPr>
              <a:t>Agenda item: 7.1.3.2.1</a:t>
            </a:r>
            <a:endParaRPr lang="ja-JP" altLang="ja-JP" sz="1200" b="1" dirty="0">
              <a:ea typeface="ＭＳ 明朝" panose="02020609040205080304" pitchFamily="17" charset="-128"/>
              <a:cs typeface="Times New Roman" panose="02020603050405020304" pitchFamily="18" charset="0"/>
            </a:endParaRPr>
          </a:p>
        </p:txBody>
      </p:sp>
      <p:sp>
        <p:nvSpPr>
          <p:cNvPr id="5" name="正方形/長方形 4">
            <a:extLst>
              <a:ext uri="{FF2B5EF4-FFF2-40B4-BE49-F238E27FC236}">
                <a16:creationId xmlns:a16="http://schemas.microsoft.com/office/drawing/2014/main" id="{1C21FB14-EAF1-45FC-B818-7D2732C20E9B}"/>
              </a:ext>
            </a:extLst>
          </p:cNvPr>
          <p:cNvSpPr/>
          <p:nvPr/>
        </p:nvSpPr>
        <p:spPr>
          <a:xfrm>
            <a:off x="10160343" y="548680"/>
            <a:ext cx="1696297" cy="461665"/>
          </a:xfrm>
          <a:prstGeom prst="rect">
            <a:avLst/>
          </a:prstGeom>
        </p:spPr>
        <p:txBody>
          <a:bodyPr wrap="none">
            <a:spAutoFit/>
          </a:bodyPr>
          <a:lstStyle/>
          <a:p>
            <a:pPr algn="r"/>
            <a:r>
              <a:rPr lang="en-GB" altLang="ja-JP" sz="2400" b="1" dirty="0">
                <a:ea typeface="ＭＳ ゴシック" panose="020B0609070205080204" pitchFamily="49" charset="-128"/>
              </a:rPr>
              <a:t>R1-1807821</a:t>
            </a:r>
            <a:endParaRPr lang="ja-JP" altLang="ja-JP" sz="1400" b="1" dirty="0">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4533204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CF155-BAF9-452F-9582-1D1B51108736}"/>
              </a:ext>
            </a:extLst>
          </p:cNvPr>
          <p:cNvSpPr>
            <a:spLocks noGrp="1"/>
          </p:cNvSpPr>
          <p:nvPr>
            <p:ph type="title"/>
          </p:nvPr>
        </p:nvSpPr>
        <p:spPr/>
        <p:txBody>
          <a:bodyPr/>
          <a:lstStyle/>
          <a:p>
            <a:r>
              <a:rPr lang="en-US" dirty="0"/>
              <a:t>Proposals on SR ID </a:t>
            </a:r>
          </a:p>
        </p:txBody>
      </p:sp>
      <p:sp>
        <p:nvSpPr>
          <p:cNvPr id="3" name="Content Placeholder 2">
            <a:extLst>
              <a:ext uri="{FF2B5EF4-FFF2-40B4-BE49-F238E27FC236}">
                <a16:creationId xmlns:a16="http://schemas.microsoft.com/office/drawing/2014/main" id="{0DAD3C67-EDF1-4501-98C9-ACF94EE85EDE}"/>
              </a:ext>
            </a:extLst>
          </p:cNvPr>
          <p:cNvSpPr>
            <a:spLocks noGrp="1"/>
          </p:cNvSpPr>
          <p:nvPr>
            <p:ph idx="1"/>
          </p:nvPr>
        </p:nvSpPr>
        <p:spPr/>
        <p:txBody>
          <a:bodyPr/>
          <a:lstStyle/>
          <a:p>
            <a:r>
              <a:rPr lang="en-US" dirty="0"/>
              <a:t>Discuss and decide on proposals in section 2.2 in R1-1807662.</a:t>
            </a:r>
          </a:p>
          <a:p>
            <a:endParaRPr lang="en-US" dirty="0"/>
          </a:p>
        </p:txBody>
      </p:sp>
    </p:spTree>
    <p:extLst>
      <p:ext uri="{BB962C8B-B14F-4D97-AF65-F5344CB8AC3E}">
        <p14:creationId xmlns:p14="http://schemas.microsoft.com/office/powerpoint/2010/main" val="3850359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772C4-C063-4E3F-BCC4-F87D0B4F6F2A}"/>
              </a:ext>
            </a:extLst>
          </p:cNvPr>
          <p:cNvSpPr>
            <a:spLocks noGrp="1"/>
          </p:cNvSpPr>
          <p:nvPr>
            <p:ph type="title"/>
          </p:nvPr>
        </p:nvSpPr>
        <p:spPr/>
        <p:txBody>
          <a:bodyPr/>
          <a:lstStyle/>
          <a:p>
            <a:r>
              <a:rPr lang="en-US" dirty="0"/>
              <a:t>Appendix</a:t>
            </a:r>
          </a:p>
        </p:txBody>
      </p:sp>
      <p:sp>
        <p:nvSpPr>
          <p:cNvPr id="3" name="Content Placeholder 2">
            <a:extLst>
              <a:ext uri="{FF2B5EF4-FFF2-40B4-BE49-F238E27FC236}">
                <a16:creationId xmlns:a16="http://schemas.microsoft.com/office/drawing/2014/main" id="{06454F2D-6A2E-42AD-BB1F-D3DFBEBF6001}"/>
              </a:ext>
            </a:extLst>
          </p:cNvPr>
          <p:cNvSpPr>
            <a:spLocks noGrp="1"/>
          </p:cNvSpPr>
          <p:nvPr>
            <p:ph idx="1"/>
          </p:nvPr>
        </p:nvSpPr>
        <p:spPr/>
        <p:txBody>
          <a:bodyPr/>
          <a:lstStyle/>
          <a:p>
            <a:r>
              <a:rPr lang="en-US" dirty="0"/>
              <a:t>Discussion and background material for proposals for section 2.3 in R1-1807662.</a:t>
            </a:r>
          </a:p>
          <a:p>
            <a:endParaRPr lang="en-US" dirty="0"/>
          </a:p>
        </p:txBody>
      </p:sp>
    </p:spTree>
    <p:extLst>
      <p:ext uri="{BB962C8B-B14F-4D97-AF65-F5344CB8AC3E}">
        <p14:creationId xmlns:p14="http://schemas.microsoft.com/office/powerpoint/2010/main" val="2524097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8DA0F7-E047-420C-A6C6-5BA4EFB3415B}"/>
              </a:ext>
            </a:extLst>
          </p:cNvPr>
          <p:cNvSpPr>
            <a:spLocks noGrp="1"/>
          </p:cNvSpPr>
          <p:nvPr>
            <p:ph type="title"/>
          </p:nvPr>
        </p:nvSpPr>
        <p:spPr/>
        <p:txBody>
          <a:bodyPr/>
          <a:lstStyle/>
          <a:p>
            <a:r>
              <a:rPr lang="en-US" dirty="0"/>
              <a:t>Background</a:t>
            </a:r>
          </a:p>
        </p:txBody>
      </p:sp>
      <p:sp>
        <p:nvSpPr>
          <p:cNvPr id="5" name="Content Placeholder 4">
            <a:extLst>
              <a:ext uri="{FF2B5EF4-FFF2-40B4-BE49-F238E27FC236}">
                <a16:creationId xmlns:a16="http://schemas.microsoft.com/office/drawing/2014/main" id="{6F10F2C4-ECC5-48EB-BBE6-B7CFDA5C0C45}"/>
              </a:ext>
            </a:extLst>
          </p:cNvPr>
          <p:cNvSpPr>
            <a:spLocks noGrp="1"/>
          </p:cNvSpPr>
          <p:nvPr>
            <p:ph idx="1"/>
          </p:nvPr>
        </p:nvSpPr>
        <p:spPr/>
        <p:txBody>
          <a:bodyPr>
            <a:normAutofit fontScale="77500" lnSpcReduction="20000"/>
          </a:bodyPr>
          <a:lstStyle/>
          <a:p>
            <a:pPr marL="0" indent="0">
              <a:buNone/>
            </a:pPr>
            <a:r>
              <a:rPr lang="en-US" b="1" u="sng" dirty="0">
                <a:highlight>
                  <a:srgbClr val="00FF00"/>
                </a:highlight>
              </a:rPr>
              <a:t>Agreements (RAN1#92bis):</a:t>
            </a:r>
            <a:endParaRPr lang="sv-SE" dirty="0">
              <a:highlight>
                <a:srgbClr val="00FF00"/>
              </a:highlight>
            </a:endParaRPr>
          </a:p>
          <a:p>
            <a:pPr lvl="0"/>
            <a:r>
              <a:rPr lang="en-US" dirty="0"/>
              <a:t>When a configured CSI PUCCH resource overlaps with one or more configured SR PUCCH resources in a slot,</a:t>
            </a:r>
            <a:endParaRPr lang="sv-SE" dirty="0"/>
          </a:p>
          <a:p>
            <a:pPr lvl="1"/>
            <a:r>
              <a:rPr lang="en-US" dirty="0"/>
              <a:t>The UE multiplexes all UCIs on the CSI PUCCH resource using the corresponding UCI multiplexing rules for the overlapping PUCCH resources with the same starting symbol.</a:t>
            </a:r>
            <a:endParaRPr lang="sv-SE" dirty="0"/>
          </a:p>
          <a:p>
            <a:pPr lvl="1"/>
            <a:r>
              <a:rPr lang="en-US" dirty="0">
                <a:highlight>
                  <a:srgbClr val="FFFF00"/>
                </a:highlight>
              </a:rPr>
              <a:t>FFS: When one SR PUCCH resource overlaps with two non-overlapping CSI PUCCH</a:t>
            </a:r>
            <a:endParaRPr lang="sv-SE" dirty="0">
              <a:highlight>
                <a:srgbClr val="FFFF00"/>
              </a:highlight>
            </a:endParaRPr>
          </a:p>
          <a:p>
            <a:endParaRPr lang="en-US" dirty="0"/>
          </a:p>
          <a:p>
            <a:r>
              <a:rPr lang="en-US" dirty="0"/>
              <a:t>Basically, based on previous agreements, when one of multiple SR PUCCH resources overlap with a CSI PUCCH resource configured with PF2/3/4, the multiplexing rule is that X bits are added to the CSI bits. </a:t>
            </a:r>
          </a:p>
          <a:p>
            <a:pPr lvl="1"/>
            <a:r>
              <a:rPr lang="en-US" dirty="0"/>
              <a:t>Note: SR and CSI PUCCH resources can have same or different starting symbols.</a:t>
            </a:r>
          </a:p>
          <a:p>
            <a:r>
              <a:rPr lang="en-US" dirty="0"/>
              <a:t>When in the overlapping group of SR and CSI PUCCH resources, there are two or more non-overlapping CSI PUCCH resources, it is not clear:</a:t>
            </a:r>
          </a:p>
          <a:p>
            <a:pPr lvl="1"/>
            <a:r>
              <a:rPr lang="en-US" dirty="0"/>
              <a:t>1) Which CSI PUCCH resource carriers the X bits</a:t>
            </a:r>
          </a:p>
          <a:p>
            <a:pPr lvl="1"/>
            <a:r>
              <a:rPr lang="en-US" dirty="0"/>
              <a:t>2) Which SR PUCCH resource IDs are included X bits</a:t>
            </a:r>
          </a:p>
        </p:txBody>
      </p:sp>
    </p:spTree>
    <p:extLst>
      <p:ext uri="{BB962C8B-B14F-4D97-AF65-F5344CB8AC3E}">
        <p14:creationId xmlns:p14="http://schemas.microsoft.com/office/powerpoint/2010/main" val="2261671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5FB41-A283-4013-A557-3754DBE772FB}"/>
              </a:ext>
            </a:extLst>
          </p:cNvPr>
          <p:cNvSpPr>
            <a:spLocks noGrp="1"/>
          </p:cNvSpPr>
          <p:nvPr>
            <p:ph type="title"/>
          </p:nvPr>
        </p:nvSpPr>
        <p:spPr/>
        <p:txBody>
          <a:bodyPr/>
          <a:lstStyle/>
          <a:p>
            <a:r>
              <a:rPr lang="en-US" dirty="0"/>
              <a:t>Summary Proposal</a:t>
            </a:r>
          </a:p>
        </p:txBody>
      </p:sp>
      <p:sp>
        <p:nvSpPr>
          <p:cNvPr id="3" name="Content Placeholder 2">
            <a:extLst>
              <a:ext uri="{FF2B5EF4-FFF2-40B4-BE49-F238E27FC236}">
                <a16:creationId xmlns:a16="http://schemas.microsoft.com/office/drawing/2014/main" id="{F74955AC-C117-4735-87A7-79867FCFED2A}"/>
              </a:ext>
            </a:extLst>
          </p:cNvPr>
          <p:cNvSpPr>
            <a:spLocks noGrp="1"/>
          </p:cNvSpPr>
          <p:nvPr>
            <p:ph idx="1"/>
          </p:nvPr>
        </p:nvSpPr>
        <p:spPr/>
        <p:txBody>
          <a:bodyPr>
            <a:normAutofit fontScale="92500" lnSpcReduction="20000"/>
          </a:bodyPr>
          <a:lstStyle/>
          <a:p>
            <a:r>
              <a:rPr lang="en-US" dirty="0"/>
              <a:t>When </a:t>
            </a:r>
            <a:r>
              <a:rPr lang="en-US" dirty="0">
                <a:solidFill>
                  <a:srgbClr val="FF0000"/>
                </a:solidFill>
              </a:rPr>
              <a:t>two or more </a:t>
            </a:r>
            <a:r>
              <a:rPr lang="en-US" dirty="0"/>
              <a:t>configured non-overlapping CSI PUCCH resources overlap with one or more configured SR PUCCH resources in a slot such that among these PUCCH resources, any of these PUCCH resources overlaps at least with another one,</a:t>
            </a:r>
            <a:endParaRPr lang="sv-SE" dirty="0"/>
          </a:p>
          <a:p>
            <a:pPr lvl="1"/>
            <a:r>
              <a:rPr lang="en-US" b="1" dirty="0"/>
              <a:t>Alt 1:</a:t>
            </a:r>
            <a:r>
              <a:rPr lang="en-US" dirty="0"/>
              <a:t> SR is multiplexed and transmitted with CSI on the earliest in time CSI PUCCH resource.</a:t>
            </a:r>
            <a:endParaRPr lang="sv-SE" dirty="0"/>
          </a:p>
          <a:p>
            <a:pPr lvl="1"/>
            <a:r>
              <a:rPr lang="en-US" b="1" dirty="0"/>
              <a:t>Supportive companies:</a:t>
            </a:r>
            <a:r>
              <a:rPr lang="en-US" dirty="0"/>
              <a:t> E///, DCM, Panasonic. OPPO, QC, </a:t>
            </a:r>
            <a:r>
              <a:rPr lang="en-US" dirty="0" err="1"/>
              <a:t>Spreadtrum</a:t>
            </a:r>
            <a:r>
              <a:rPr lang="en-US" dirty="0"/>
              <a:t> </a:t>
            </a:r>
            <a:r>
              <a:rPr lang="en-US" dirty="0" err="1"/>
              <a:t>comm</a:t>
            </a:r>
            <a:r>
              <a:rPr lang="en-US" dirty="0"/>
              <a:t>, MTK</a:t>
            </a:r>
            <a:endParaRPr lang="sv-SE" dirty="0"/>
          </a:p>
          <a:p>
            <a:pPr lvl="1"/>
            <a:r>
              <a:rPr lang="en-US" b="1" dirty="0"/>
              <a:t>Alt 2:</a:t>
            </a:r>
            <a:r>
              <a:rPr lang="en-US" dirty="0"/>
              <a:t> This is an error case due to poor configuration. No need for specification.</a:t>
            </a:r>
            <a:endParaRPr lang="sv-SE" dirty="0"/>
          </a:p>
          <a:p>
            <a:pPr lvl="1"/>
            <a:r>
              <a:rPr lang="en-US" b="1" dirty="0"/>
              <a:t>Supportive companies</a:t>
            </a:r>
            <a:r>
              <a:rPr lang="en-US" dirty="0"/>
              <a:t>: Nokia, Intel</a:t>
            </a:r>
            <a:endParaRPr lang="sv-SE" dirty="0"/>
          </a:p>
          <a:p>
            <a:r>
              <a:rPr lang="en-GB" b="1" dirty="0"/>
              <a:t>Alt 3:</a:t>
            </a:r>
            <a:r>
              <a:rPr lang="en-GB" dirty="0"/>
              <a:t> When a SR PUCCH resource overlaps with one or more non-overlapping CSI PUCCH resources, the SR is multiplexed with the earliest CSI PUCCH resource. </a:t>
            </a:r>
            <a:endParaRPr lang="sv-SE" dirty="0"/>
          </a:p>
          <a:p>
            <a:pPr lvl="1"/>
            <a:r>
              <a:rPr lang="en-GB" b="1" dirty="0"/>
              <a:t>Supportive companies:</a:t>
            </a:r>
            <a:r>
              <a:rPr lang="en-GB" dirty="0"/>
              <a:t> LG, Lenovo, MOT, CATT</a:t>
            </a:r>
            <a:endParaRPr lang="sv-SE" dirty="0"/>
          </a:p>
          <a:p>
            <a:endParaRPr lang="en-US" dirty="0"/>
          </a:p>
        </p:txBody>
      </p:sp>
    </p:spTree>
    <p:extLst>
      <p:ext uri="{BB962C8B-B14F-4D97-AF65-F5344CB8AC3E}">
        <p14:creationId xmlns:p14="http://schemas.microsoft.com/office/powerpoint/2010/main" val="3738638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42510-3F11-4897-B3AB-557A60DDC362}"/>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D88A6FA6-078A-4DFC-BEA3-973A381CED7C}"/>
              </a:ext>
            </a:extLst>
          </p:cNvPr>
          <p:cNvSpPr>
            <a:spLocks noGrp="1"/>
          </p:cNvSpPr>
          <p:nvPr>
            <p:ph idx="1"/>
          </p:nvPr>
        </p:nvSpPr>
        <p:spPr/>
        <p:txBody>
          <a:bodyPr>
            <a:normAutofit/>
          </a:bodyPr>
          <a:lstStyle/>
          <a:p>
            <a:r>
              <a:rPr lang="en-US" dirty="0"/>
              <a:t>Alt 1 and Alt 3 are compared for 3 different cases. The outcome for case 1 and 2 is the same. The difference appears only for case 3.</a:t>
            </a:r>
          </a:p>
          <a:p>
            <a:r>
              <a:rPr lang="en-US" dirty="0"/>
              <a:t>Note that a benefit of Alt 3 that was discussed during offline was having the option of multiplexing some SR later (on 2</a:t>
            </a:r>
            <a:r>
              <a:rPr lang="en-US" baseline="30000" dirty="0"/>
              <a:t>nd</a:t>
            </a:r>
            <a:r>
              <a:rPr lang="en-US" dirty="0"/>
              <a:t> CSI PUCCH resource), allows to send more positive SR potentially if triggered.</a:t>
            </a:r>
          </a:p>
          <a:p>
            <a:r>
              <a:rPr lang="en-US" dirty="0"/>
              <a:t>As it is illustrated, this is only valid in the case that only transmission occasions of an SR PUCCH overlap with a second CSI resource (SR3 in green in case 3). Otherwise, the SR would be multiplexed with 1</a:t>
            </a:r>
            <a:r>
              <a:rPr lang="en-US" baseline="30000" dirty="0"/>
              <a:t>st</a:t>
            </a:r>
            <a:r>
              <a:rPr lang="en-US" dirty="0"/>
              <a:t> CSI PUCCH resource.</a:t>
            </a:r>
          </a:p>
          <a:p>
            <a:r>
              <a:rPr lang="en-US" dirty="0"/>
              <a:t>It is important to discuss the consequences of these design choices.</a:t>
            </a:r>
          </a:p>
        </p:txBody>
      </p:sp>
    </p:spTree>
    <p:extLst>
      <p:ext uri="{BB962C8B-B14F-4D97-AF65-F5344CB8AC3E}">
        <p14:creationId xmlns:p14="http://schemas.microsoft.com/office/powerpoint/2010/main" val="2927933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8DA0F7-E047-420C-A6C6-5BA4EFB3415B}"/>
              </a:ext>
            </a:extLst>
          </p:cNvPr>
          <p:cNvSpPr>
            <a:spLocks noGrp="1"/>
          </p:cNvSpPr>
          <p:nvPr>
            <p:ph type="title"/>
          </p:nvPr>
        </p:nvSpPr>
        <p:spPr>
          <a:xfrm>
            <a:off x="820603" y="246817"/>
            <a:ext cx="10515600" cy="799329"/>
          </a:xfrm>
        </p:spPr>
        <p:txBody>
          <a:bodyPr>
            <a:normAutofit/>
          </a:bodyPr>
          <a:lstStyle/>
          <a:p>
            <a:r>
              <a:rPr lang="en-US" sz="3600" dirty="0"/>
              <a:t>Discussion - Alt 1</a:t>
            </a:r>
          </a:p>
        </p:txBody>
      </p:sp>
      <p:graphicFrame>
        <p:nvGraphicFramePr>
          <p:cNvPr id="21" name="Content Placeholder 20">
            <a:extLst>
              <a:ext uri="{FF2B5EF4-FFF2-40B4-BE49-F238E27FC236}">
                <a16:creationId xmlns:a16="http://schemas.microsoft.com/office/drawing/2014/main" id="{42DC66D8-1023-4FF5-96FF-7702709115C0}"/>
              </a:ext>
            </a:extLst>
          </p:cNvPr>
          <p:cNvGraphicFramePr>
            <a:graphicFrameLocks noGrp="1"/>
          </p:cNvGraphicFramePr>
          <p:nvPr>
            <p:ph idx="1"/>
            <p:extLst/>
          </p:nvPr>
        </p:nvGraphicFramePr>
        <p:xfrm>
          <a:off x="6485021" y="3606307"/>
          <a:ext cx="5109413" cy="2601996"/>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5999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100205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23" name="Group 22">
            <a:extLst>
              <a:ext uri="{FF2B5EF4-FFF2-40B4-BE49-F238E27FC236}">
                <a16:creationId xmlns:a16="http://schemas.microsoft.com/office/drawing/2014/main" id="{944430C4-C62C-426C-8869-A3B68380F91F}"/>
              </a:ext>
            </a:extLst>
          </p:cNvPr>
          <p:cNvGrpSpPr/>
          <p:nvPr/>
        </p:nvGrpSpPr>
        <p:grpSpPr>
          <a:xfrm>
            <a:off x="6629638" y="3712540"/>
            <a:ext cx="4872553" cy="1403441"/>
            <a:chOff x="6629638" y="2798133"/>
            <a:chExt cx="4872553" cy="1403441"/>
          </a:xfrm>
        </p:grpSpPr>
        <p:sp>
          <p:nvSpPr>
            <p:cNvPr id="6" name="Rectangle 5">
              <a:extLst>
                <a:ext uri="{FF2B5EF4-FFF2-40B4-BE49-F238E27FC236}">
                  <a16:creationId xmlns:a16="http://schemas.microsoft.com/office/drawing/2014/main" id="{959DD3A9-6A6E-450F-B8C8-C1A663FE68A9}"/>
                </a:ext>
              </a:extLst>
            </p:cNvPr>
            <p:cNvSpPr/>
            <p:nvPr/>
          </p:nvSpPr>
          <p:spPr>
            <a:xfrm>
              <a:off x="6942225" y="3713132"/>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7" name="Rectangle 6">
              <a:extLst>
                <a:ext uri="{FF2B5EF4-FFF2-40B4-BE49-F238E27FC236}">
                  <a16:creationId xmlns:a16="http://schemas.microsoft.com/office/drawing/2014/main" id="{037D71EA-4F84-4ED3-AA0E-507624455168}"/>
                </a:ext>
              </a:extLst>
            </p:cNvPr>
            <p:cNvSpPr/>
            <p:nvPr/>
          </p:nvSpPr>
          <p:spPr>
            <a:xfrm>
              <a:off x="9201437" y="3731520"/>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8" name="Rectangle 7">
              <a:extLst>
                <a:ext uri="{FF2B5EF4-FFF2-40B4-BE49-F238E27FC236}">
                  <a16:creationId xmlns:a16="http://schemas.microsoft.com/office/drawing/2014/main" id="{CB5DB70A-CDCD-489C-BE5A-E7C10259EE32}"/>
                </a:ext>
              </a:extLst>
            </p:cNvPr>
            <p:cNvSpPr/>
            <p:nvPr/>
          </p:nvSpPr>
          <p:spPr>
            <a:xfrm>
              <a:off x="7916782" y="3266599"/>
              <a:ext cx="1937083" cy="344706"/>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sp>
          <p:nvSpPr>
            <p:cNvPr id="9" name="Rectangle 8">
              <a:extLst>
                <a:ext uri="{FF2B5EF4-FFF2-40B4-BE49-F238E27FC236}">
                  <a16:creationId xmlns:a16="http://schemas.microsoft.com/office/drawing/2014/main" id="{87C68F38-3377-4A83-B432-A129A7E22C67}"/>
                </a:ext>
              </a:extLst>
            </p:cNvPr>
            <p:cNvSpPr/>
            <p:nvPr/>
          </p:nvSpPr>
          <p:spPr>
            <a:xfrm>
              <a:off x="6629638" y="2810165"/>
              <a:ext cx="1190888"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SR2</a:t>
              </a:r>
            </a:p>
          </p:txBody>
        </p:sp>
        <p:sp>
          <p:nvSpPr>
            <p:cNvPr id="10" name="Rectangle 9">
              <a:extLst>
                <a:ext uri="{FF2B5EF4-FFF2-40B4-BE49-F238E27FC236}">
                  <a16:creationId xmlns:a16="http://schemas.microsoft.com/office/drawing/2014/main" id="{338EA523-6177-400D-8A00-F699648DB916}"/>
                </a:ext>
              </a:extLst>
            </p:cNvPr>
            <p:cNvSpPr/>
            <p:nvPr/>
          </p:nvSpPr>
          <p:spPr>
            <a:xfrm>
              <a:off x="10156963" y="2798133"/>
              <a:ext cx="1301761"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SR2</a:t>
              </a:r>
            </a:p>
          </p:txBody>
        </p:sp>
        <p:sp>
          <p:nvSpPr>
            <p:cNvPr id="11" name="Rectangle 10">
              <a:extLst>
                <a:ext uri="{FF2B5EF4-FFF2-40B4-BE49-F238E27FC236}">
                  <a16:creationId xmlns:a16="http://schemas.microsoft.com/office/drawing/2014/main" id="{9F299487-24F0-4F48-B216-549AF17C9ACD}"/>
                </a:ext>
              </a:extLst>
            </p:cNvPr>
            <p:cNvSpPr/>
            <p:nvPr/>
          </p:nvSpPr>
          <p:spPr>
            <a:xfrm>
              <a:off x="10113496" y="3259094"/>
              <a:ext cx="1388695" cy="344706"/>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SR3</a:t>
              </a:r>
            </a:p>
          </p:txBody>
        </p:sp>
      </p:grpSp>
      <p:sp>
        <p:nvSpPr>
          <p:cNvPr id="18" name="Rectangle 17">
            <a:extLst>
              <a:ext uri="{FF2B5EF4-FFF2-40B4-BE49-F238E27FC236}">
                <a16:creationId xmlns:a16="http://schemas.microsoft.com/office/drawing/2014/main" id="{7940F622-E940-46C1-9B60-854B75FCA29C}"/>
              </a:ext>
            </a:extLst>
          </p:cNvPr>
          <p:cNvSpPr/>
          <p:nvPr/>
        </p:nvSpPr>
        <p:spPr>
          <a:xfrm>
            <a:off x="6926181" y="5549969"/>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SR1+SR2+SR3</a:t>
            </a:r>
          </a:p>
        </p:txBody>
      </p:sp>
      <p:sp>
        <p:nvSpPr>
          <p:cNvPr id="19" name="Rectangle 18">
            <a:extLst>
              <a:ext uri="{FF2B5EF4-FFF2-40B4-BE49-F238E27FC236}">
                <a16:creationId xmlns:a16="http://schemas.microsoft.com/office/drawing/2014/main" id="{CD9F7711-749C-4DE6-AB24-084DD6BFF4BA}"/>
              </a:ext>
            </a:extLst>
          </p:cNvPr>
          <p:cNvSpPr/>
          <p:nvPr/>
        </p:nvSpPr>
        <p:spPr>
          <a:xfrm>
            <a:off x="9185393" y="5568357"/>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22" name="Arrow: Down 21">
            <a:extLst>
              <a:ext uri="{FF2B5EF4-FFF2-40B4-BE49-F238E27FC236}">
                <a16:creationId xmlns:a16="http://schemas.microsoft.com/office/drawing/2014/main" id="{F3146A3B-35AE-473D-B3D7-FE0805DEE176}"/>
              </a:ext>
            </a:extLst>
          </p:cNvPr>
          <p:cNvSpPr/>
          <p:nvPr/>
        </p:nvSpPr>
        <p:spPr>
          <a:xfrm>
            <a:off x="8468944" y="5111357"/>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532A7D2E-438F-4E64-B989-3FBCCBD228CD}"/>
              </a:ext>
            </a:extLst>
          </p:cNvPr>
          <p:cNvSpPr txBox="1"/>
          <p:nvPr/>
        </p:nvSpPr>
        <p:spPr>
          <a:xfrm>
            <a:off x="6510650" y="3028759"/>
            <a:ext cx="1471726" cy="461665"/>
          </a:xfrm>
          <a:prstGeom prst="rect">
            <a:avLst/>
          </a:prstGeom>
          <a:noFill/>
        </p:spPr>
        <p:txBody>
          <a:bodyPr wrap="square" rtlCol="0">
            <a:spAutoFit/>
          </a:bodyPr>
          <a:lstStyle/>
          <a:p>
            <a:r>
              <a:rPr lang="en-US" sz="2400" dirty="0"/>
              <a:t>Case 3</a:t>
            </a:r>
          </a:p>
        </p:txBody>
      </p:sp>
      <p:cxnSp>
        <p:nvCxnSpPr>
          <p:cNvPr id="41" name="Straight Arrow Connector 40">
            <a:extLst>
              <a:ext uri="{FF2B5EF4-FFF2-40B4-BE49-F238E27FC236}">
                <a16:creationId xmlns:a16="http://schemas.microsoft.com/office/drawing/2014/main" id="{FA56F22D-4B23-4945-9B79-4C00AE0218D9}"/>
              </a:ext>
            </a:extLst>
          </p:cNvPr>
          <p:cNvCxnSpPr/>
          <p:nvPr/>
        </p:nvCxnSpPr>
        <p:spPr>
          <a:xfrm>
            <a:off x="6452683" y="3495067"/>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42" name="TextBox 41">
            <a:extLst>
              <a:ext uri="{FF2B5EF4-FFF2-40B4-BE49-F238E27FC236}">
                <a16:creationId xmlns:a16="http://schemas.microsoft.com/office/drawing/2014/main" id="{2893FD8C-28C2-43F7-8148-72DA0CD08487}"/>
              </a:ext>
            </a:extLst>
          </p:cNvPr>
          <p:cNvSpPr txBox="1"/>
          <p:nvPr/>
        </p:nvSpPr>
        <p:spPr>
          <a:xfrm>
            <a:off x="8604542" y="3187527"/>
            <a:ext cx="766735" cy="369332"/>
          </a:xfrm>
          <a:prstGeom prst="rect">
            <a:avLst/>
          </a:prstGeom>
          <a:noFill/>
        </p:spPr>
        <p:txBody>
          <a:bodyPr wrap="square" rtlCol="0">
            <a:spAutoFit/>
          </a:bodyPr>
          <a:lstStyle/>
          <a:p>
            <a:r>
              <a:rPr lang="en-US" dirty="0">
                <a:solidFill>
                  <a:srgbClr val="FF0000"/>
                </a:solidFill>
              </a:rPr>
              <a:t>Slot n</a:t>
            </a:r>
          </a:p>
        </p:txBody>
      </p:sp>
      <p:sp>
        <p:nvSpPr>
          <p:cNvPr id="51" name="TextBox 50">
            <a:extLst>
              <a:ext uri="{FF2B5EF4-FFF2-40B4-BE49-F238E27FC236}">
                <a16:creationId xmlns:a16="http://schemas.microsoft.com/office/drawing/2014/main" id="{DB6AA69F-A501-465D-A19A-D31B3EAA515C}"/>
              </a:ext>
            </a:extLst>
          </p:cNvPr>
          <p:cNvSpPr txBox="1"/>
          <p:nvPr/>
        </p:nvSpPr>
        <p:spPr>
          <a:xfrm>
            <a:off x="855797" y="1115741"/>
            <a:ext cx="1471726" cy="461665"/>
          </a:xfrm>
          <a:prstGeom prst="rect">
            <a:avLst/>
          </a:prstGeom>
          <a:noFill/>
        </p:spPr>
        <p:txBody>
          <a:bodyPr wrap="square" rtlCol="0">
            <a:spAutoFit/>
          </a:bodyPr>
          <a:lstStyle/>
          <a:p>
            <a:r>
              <a:rPr lang="en-US" sz="2400" dirty="0"/>
              <a:t>Case 1</a:t>
            </a:r>
          </a:p>
        </p:txBody>
      </p:sp>
      <p:graphicFrame>
        <p:nvGraphicFramePr>
          <p:cNvPr id="55" name="Content Placeholder 20">
            <a:extLst>
              <a:ext uri="{FF2B5EF4-FFF2-40B4-BE49-F238E27FC236}">
                <a16:creationId xmlns:a16="http://schemas.microsoft.com/office/drawing/2014/main" id="{5ABCA121-FFA6-4097-AE62-E1B61435DC5C}"/>
              </a:ext>
            </a:extLst>
          </p:cNvPr>
          <p:cNvGraphicFramePr>
            <a:graphicFrameLocks/>
          </p:cNvGraphicFramePr>
          <p:nvPr>
            <p:extLst/>
          </p:nvPr>
        </p:nvGraphicFramePr>
        <p:xfrm>
          <a:off x="801844" y="4496649"/>
          <a:ext cx="5109413" cy="2149645"/>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32179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8278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56" name="Group 55">
            <a:extLst>
              <a:ext uri="{FF2B5EF4-FFF2-40B4-BE49-F238E27FC236}">
                <a16:creationId xmlns:a16="http://schemas.microsoft.com/office/drawing/2014/main" id="{FCD7A41D-18B8-4D57-97B3-5C46E760A099}"/>
              </a:ext>
            </a:extLst>
          </p:cNvPr>
          <p:cNvGrpSpPr/>
          <p:nvPr/>
        </p:nvGrpSpPr>
        <p:grpSpPr>
          <a:xfrm>
            <a:off x="1259048" y="4618998"/>
            <a:ext cx="3898231" cy="934975"/>
            <a:chOff x="6942225" y="3266599"/>
            <a:chExt cx="3898231" cy="934975"/>
          </a:xfrm>
        </p:grpSpPr>
        <p:sp>
          <p:nvSpPr>
            <p:cNvPr id="57" name="Rectangle 56">
              <a:extLst>
                <a:ext uri="{FF2B5EF4-FFF2-40B4-BE49-F238E27FC236}">
                  <a16:creationId xmlns:a16="http://schemas.microsoft.com/office/drawing/2014/main" id="{1EC7A086-A003-4F0F-877D-7F1CA772E061}"/>
                </a:ext>
              </a:extLst>
            </p:cNvPr>
            <p:cNvSpPr/>
            <p:nvPr/>
          </p:nvSpPr>
          <p:spPr>
            <a:xfrm>
              <a:off x="6942225" y="3713132"/>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58" name="Rectangle 57">
              <a:extLst>
                <a:ext uri="{FF2B5EF4-FFF2-40B4-BE49-F238E27FC236}">
                  <a16:creationId xmlns:a16="http://schemas.microsoft.com/office/drawing/2014/main" id="{90B9C6F6-DB2D-466B-B764-AAFA54430292}"/>
                </a:ext>
              </a:extLst>
            </p:cNvPr>
            <p:cNvSpPr/>
            <p:nvPr/>
          </p:nvSpPr>
          <p:spPr>
            <a:xfrm>
              <a:off x="9201437" y="3731520"/>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59" name="Rectangle 58">
              <a:extLst>
                <a:ext uri="{FF2B5EF4-FFF2-40B4-BE49-F238E27FC236}">
                  <a16:creationId xmlns:a16="http://schemas.microsoft.com/office/drawing/2014/main" id="{541DF5EE-55BB-47D2-9B1E-43804A45F8FE}"/>
                </a:ext>
              </a:extLst>
            </p:cNvPr>
            <p:cNvSpPr/>
            <p:nvPr/>
          </p:nvSpPr>
          <p:spPr>
            <a:xfrm>
              <a:off x="7916782" y="3266599"/>
              <a:ext cx="1937083" cy="344706"/>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grpSp>
      <p:sp>
        <p:nvSpPr>
          <p:cNvPr id="60" name="Rectangle 59">
            <a:extLst>
              <a:ext uri="{FF2B5EF4-FFF2-40B4-BE49-F238E27FC236}">
                <a16:creationId xmlns:a16="http://schemas.microsoft.com/office/drawing/2014/main" id="{5BA8785A-C803-4E9E-ABD9-8406CF712EEF}"/>
              </a:ext>
            </a:extLst>
          </p:cNvPr>
          <p:cNvSpPr/>
          <p:nvPr/>
        </p:nvSpPr>
        <p:spPr>
          <a:xfrm>
            <a:off x="1243004" y="5987961"/>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a:t>
            </a:r>
          </a:p>
        </p:txBody>
      </p:sp>
      <p:sp>
        <p:nvSpPr>
          <p:cNvPr id="61" name="Rectangle 60">
            <a:extLst>
              <a:ext uri="{FF2B5EF4-FFF2-40B4-BE49-F238E27FC236}">
                <a16:creationId xmlns:a16="http://schemas.microsoft.com/office/drawing/2014/main" id="{09423750-5771-4525-B51A-63234A980929}"/>
              </a:ext>
            </a:extLst>
          </p:cNvPr>
          <p:cNvSpPr/>
          <p:nvPr/>
        </p:nvSpPr>
        <p:spPr>
          <a:xfrm>
            <a:off x="3502216" y="6006349"/>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62" name="Arrow: Down 61">
            <a:extLst>
              <a:ext uri="{FF2B5EF4-FFF2-40B4-BE49-F238E27FC236}">
                <a16:creationId xmlns:a16="http://schemas.microsoft.com/office/drawing/2014/main" id="{3150C08A-4D0A-45B1-92B2-9E0B7D33251F}"/>
              </a:ext>
            </a:extLst>
          </p:cNvPr>
          <p:cNvSpPr/>
          <p:nvPr/>
        </p:nvSpPr>
        <p:spPr>
          <a:xfrm>
            <a:off x="2785767" y="5585446"/>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371D37B0-FAA0-44BE-9673-E85A0C0131EE}"/>
              </a:ext>
            </a:extLst>
          </p:cNvPr>
          <p:cNvSpPr txBox="1"/>
          <p:nvPr/>
        </p:nvSpPr>
        <p:spPr>
          <a:xfrm>
            <a:off x="859811" y="3899052"/>
            <a:ext cx="1471726" cy="461665"/>
          </a:xfrm>
          <a:prstGeom prst="rect">
            <a:avLst/>
          </a:prstGeom>
          <a:noFill/>
        </p:spPr>
        <p:txBody>
          <a:bodyPr wrap="square" rtlCol="0">
            <a:spAutoFit/>
          </a:bodyPr>
          <a:lstStyle/>
          <a:p>
            <a:r>
              <a:rPr lang="en-US" sz="2400" dirty="0"/>
              <a:t>Case 2</a:t>
            </a:r>
          </a:p>
        </p:txBody>
      </p:sp>
      <p:cxnSp>
        <p:nvCxnSpPr>
          <p:cNvPr id="64" name="Straight Arrow Connector 63">
            <a:extLst>
              <a:ext uri="{FF2B5EF4-FFF2-40B4-BE49-F238E27FC236}">
                <a16:creationId xmlns:a16="http://schemas.microsoft.com/office/drawing/2014/main" id="{727579C3-7728-439D-B503-CA8E7DCE5990}"/>
              </a:ext>
            </a:extLst>
          </p:cNvPr>
          <p:cNvCxnSpPr/>
          <p:nvPr/>
        </p:nvCxnSpPr>
        <p:spPr>
          <a:xfrm>
            <a:off x="801844" y="4365360"/>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65" name="TextBox 64">
            <a:extLst>
              <a:ext uri="{FF2B5EF4-FFF2-40B4-BE49-F238E27FC236}">
                <a16:creationId xmlns:a16="http://schemas.microsoft.com/office/drawing/2014/main" id="{6EC7DF23-CA91-4E09-8507-883926DA311C}"/>
              </a:ext>
            </a:extLst>
          </p:cNvPr>
          <p:cNvSpPr txBox="1"/>
          <p:nvPr/>
        </p:nvSpPr>
        <p:spPr>
          <a:xfrm>
            <a:off x="2953703" y="4057820"/>
            <a:ext cx="766735" cy="369332"/>
          </a:xfrm>
          <a:prstGeom prst="rect">
            <a:avLst/>
          </a:prstGeom>
          <a:noFill/>
        </p:spPr>
        <p:txBody>
          <a:bodyPr wrap="square" rtlCol="0">
            <a:spAutoFit/>
          </a:bodyPr>
          <a:lstStyle/>
          <a:p>
            <a:r>
              <a:rPr lang="en-US" dirty="0">
                <a:solidFill>
                  <a:srgbClr val="FF0000"/>
                </a:solidFill>
              </a:rPr>
              <a:t>Slot n</a:t>
            </a:r>
          </a:p>
        </p:txBody>
      </p:sp>
      <p:graphicFrame>
        <p:nvGraphicFramePr>
          <p:cNvPr id="66" name="Content Placeholder 20">
            <a:extLst>
              <a:ext uri="{FF2B5EF4-FFF2-40B4-BE49-F238E27FC236}">
                <a16:creationId xmlns:a16="http://schemas.microsoft.com/office/drawing/2014/main" id="{91DE66C2-BBF0-4589-B0F2-86A4561DB7A0}"/>
              </a:ext>
            </a:extLst>
          </p:cNvPr>
          <p:cNvGraphicFramePr>
            <a:graphicFrameLocks/>
          </p:cNvGraphicFramePr>
          <p:nvPr>
            <p:extLst/>
          </p:nvPr>
        </p:nvGraphicFramePr>
        <p:xfrm>
          <a:off x="797830" y="1713338"/>
          <a:ext cx="5109413" cy="2149645"/>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32179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8278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67" name="Group 66">
            <a:extLst>
              <a:ext uri="{FF2B5EF4-FFF2-40B4-BE49-F238E27FC236}">
                <a16:creationId xmlns:a16="http://schemas.microsoft.com/office/drawing/2014/main" id="{2BBD1DB1-194C-4AB7-9114-D390A10F5E74}"/>
              </a:ext>
            </a:extLst>
          </p:cNvPr>
          <p:cNvGrpSpPr/>
          <p:nvPr/>
        </p:nvGrpSpPr>
        <p:grpSpPr>
          <a:xfrm>
            <a:off x="1255034" y="1859751"/>
            <a:ext cx="4391525" cy="910911"/>
            <a:chOff x="6942225" y="3290663"/>
            <a:chExt cx="4391525" cy="910911"/>
          </a:xfrm>
          <a:solidFill>
            <a:schemeClr val="accent2"/>
          </a:solidFill>
        </p:grpSpPr>
        <p:sp>
          <p:nvSpPr>
            <p:cNvPr id="68" name="Rectangle 67">
              <a:extLst>
                <a:ext uri="{FF2B5EF4-FFF2-40B4-BE49-F238E27FC236}">
                  <a16:creationId xmlns:a16="http://schemas.microsoft.com/office/drawing/2014/main" id="{B6D1C13A-8AE3-4328-BAB5-2AD439048D71}"/>
                </a:ext>
              </a:extLst>
            </p:cNvPr>
            <p:cNvSpPr/>
            <p:nvPr/>
          </p:nvSpPr>
          <p:spPr>
            <a:xfrm>
              <a:off x="6942225" y="3713132"/>
              <a:ext cx="1415852" cy="47005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69" name="Rectangle 68">
              <a:extLst>
                <a:ext uri="{FF2B5EF4-FFF2-40B4-BE49-F238E27FC236}">
                  <a16:creationId xmlns:a16="http://schemas.microsoft.com/office/drawing/2014/main" id="{1B2DD8A4-9E69-4E9B-A58C-6289D1D38F7E}"/>
                </a:ext>
              </a:extLst>
            </p:cNvPr>
            <p:cNvSpPr/>
            <p:nvPr/>
          </p:nvSpPr>
          <p:spPr>
            <a:xfrm>
              <a:off x="9201437" y="3731520"/>
              <a:ext cx="1639019" cy="47005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70" name="Rectangle 69">
              <a:extLst>
                <a:ext uri="{FF2B5EF4-FFF2-40B4-BE49-F238E27FC236}">
                  <a16:creationId xmlns:a16="http://schemas.microsoft.com/office/drawing/2014/main" id="{5F62EA74-27F8-4063-BAF6-99AFDC207768}"/>
                </a:ext>
              </a:extLst>
            </p:cNvPr>
            <p:cNvSpPr/>
            <p:nvPr/>
          </p:nvSpPr>
          <p:spPr>
            <a:xfrm>
              <a:off x="10116765" y="3290663"/>
              <a:ext cx="1216985" cy="3447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grpSp>
      <p:sp>
        <p:nvSpPr>
          <p:cNvPr id="71" name="Rectangle 70">
            <a:extLst>
              <a:ext uri="{FF2B5EF4-FFF2-40B4-BE49-F238E27FC236}">
                <a16:creationId xmlns:a16="http://schemas.microsoft.com/office/drawing/2014/main" id="{6A4AA2AE-4A68-4260-B886-7F3D6A624D2D}"/>
              </a:ext>
            </a:extLst>
          </p:cNvPr>
          <p:cNvSpPr/>
          <p:nvPr/>
        </p:nvSpPr>
        <p:spPr>
          <a:xfrm>
            <a:off x="1238990" y="3204650"/>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a:t>
            </a:r>
          </a:p>
        </p:txBody>
      </p:sp>
      <p:sp>
        <p:nvSpPr>
          <p:cNvPr id="72" name="Rectangle 71">
            <a:extLst>
              <a:ext uri="{FF2B5EF4-FFF2-40B4-BE49-F238E27FC236}">
                <a16:creationId xmlns:a16="http://schemas.microsoft.com/office/drawing/2014/main" id="{36B8D1A3-501B-42A4-AA10-1ACF537FD332}"/>
              </a:ext>
            </a:extLst>
          </p:cNvPr>
          <p:cNvSpPr/>
          <p:nvPr/>
        </p:nvSpPr>
        <p:spPr>
          <a:xfrm>
            <a:off x="3498202" y="3223038"/>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73" name="Arrow: Down 72">
            <a:extLst>
              <a:ext uri="{FF2B5EF4-FFF2-40B4-BE49-F238E27FC236}">
                <a16:creationId xmlns:a16="http://schemas.microsoft.com/office/drawing/2014/main" id="{183F4BA5-2516-4D99-B898-E7B9666A387D}"/>
              </a:ext>
            </a:extLst>
          </p:cNvPr>
          <p:cNvSpPr/>
          <p:nvPr/>
        </p:nvSpPr>
        <p:spPr>
          <a:xfrm>
            <a:off x="2781753" y="2802135"/>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a:extLst>
              <a:ext uri="{FF2B5EF4-FFF2-40B4-BE49-F238E27FC236}">
                <a16:creationId xmlns:a16="http://schemas.microsoft.com/office/drawing/2014/main" id="{534006F1-5AC3-4993-B19B-288509336133}"/>
              </a:ext>
            </a:extLst>
          </p:cNvPr>
          <p:cNvSpPr txBox="1"/>
          <p:nvPr/>
        </p:nvSpPr>
        <p:spPr>
          <a:xfrm>
            <a:off x="855797" y="1115741"/>
            <a:ext cx="1471726" cy="461665"/>
          </a:xfrm>
          <a:prstGeom prst="rect">
            <a:avLst/>
          </a:prstGeom>
          <a:noFill/>
        </p:spPr>
        <p:txBody>
          <a:bodyPr wrap="square" rtlCol="0">
            <a:spAutoFit/>
          </a:bodyPr>
          <a:lstStyle/>
          <a:p>
            <a:r>
              <a:rPr lang="en-US" sz="2400" dirty="0"/>
              <a:t>Case 1</a:t>
            </a:r>
          </a:p>
        </p:txBody>
      </p:sp>
      <p:cxnSp>
        <p:nvCxnSpPr>
          <p:cNvPr id="75" name="Straight Arrow Connector 74">
            <a:extLst>
              <a:ext uri="{FF2B5EF4-FFF2-40B4-BE49-F238E27FC236}">
                <a16:creationId xmlns:a16="http://schemas.microsoft.com/office/drawing/2014/main" id="{FDB3849A-9F0D-44A9-B003-95E4BA6A869F}"/>
              </a:ext>
            </a:extLst>
          </p:cNvPr>
          <p:cNvCxnSpPr/>
          <p:nvPr/>
        </p:nvCxnSpPr>
        <p:spPr>
          <a:xfrm>
            <a:off x="797830" y="1582049"/>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76" name="TextBox 75">
            <a:extLst>
              <a:ext uri="{FF2B5EF4-FFF2-40B4-BE49-F238E27FC236}">
                <a16:creationId xmlns:a16="http://schemas.microsoft.com/office/drawing/2014/main" id="{FA694C26-E3A4-481A-901F-BB47B144C048}"/>
              </a:ext>
            </a:extLst>
          </p:cNvPr>
          <p:cNvSpPr txBox="1"/>
          <p:nvPr/>
        </p:nvSpPr>
        <p:spPr>
          <a:xfrm>
            <a:off x="2949689" y="1274509"/>
            <a:ext cx="766735" cy="369332"/>
          </a:xfrm>
          <a:prstGeom prst="rect">
            <a:avLst/>
          </a:prstGeom>
          <a:noFill/>
        </p:spPr>
        <p:txBody>
          <a:bodyPr wrap="square" rtlCol="0">
            <a:spAutoFit/>
          </a:bodyPr>
          <a:lstStyle/>
          <a:p>
            <a:r>
              <a:rPr lang="en-US" dirty="0">
                <a:solidFill>
                  <a:srgbClr val="FF0000"/>
                </a:solidFill>
              </a:rPr>
              <a:t>Slot n</a:t>
            </a:r>
          </a:p>
        </p:txBody>
      </p:sp>
      <p:sp>
        <p:nvSpPr>
          <p:cNvPr id="77" name="Rectangle 76">
            <a:extLst>
              <a:ext uri="{FF2B5EF4-FFF2-40B4-BE49-F238E27FC236}">
                <a16:creationId xmlns:a16="http://schemas.microsoft.com/office/drawing/2014/main" id="{5E591D90-2DD9-4320-9C6D-FCD6E88335BD}"/>
              </a:ext>
            </a:extLst>
          </p:cNvPr>
          <p:cNvSpPr/>
          <p:nvPr/>
        </p:nvSpPr>
        <p:spPr>
          <a:xfrm>
            <a:off x="948433" y="1855735"/>
            <a:ext cx="1216985"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spTree>
    <p:extLst>
      <p:ext uri="{BB962C8B-B14F-4D97-AF65-F5344CB8AC3E}">
        <p14:creationId xmlns:p14="http://schemas.microsoft.com/office/powerpoint/2010/main" val="766273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8DA0F7-E047-420C-A6C6-5BA4EFB3415B}"/>
              </a:ext>
            </a:extLst>
          </p:cNvPr>
          <p:cNvSpPr>
            <a:spLocks noGrp="1"/>
          </p:cNvSpPr>
          <p:nvPr>
            <p:ph type="title"/>
          </p:nvPr>
        </p:nvSpPr>
        <p:spPr>
          <a:xfrm>
            <a:off x="838200" y="365126"/>
            <a:ext cx="10515600" cy="688824"/>
          </a:xfrm>
        </p:spPr>
        <p:txBody>
          <a:bodyPr>
            <a:normAutofit fontScale="90000"/>
          </a:bodyPr>
          <a:lstStyle/>
          <a:p>
            <a:r>
              <a:rPr lang="en-US" dirty="0"/>
              <a:t>Discussion - Alt 3</a:t>
            </a:r>
          </a:p>
        </p:txBody>
      </p:sp>
      <p:graphicFrame>
        <p:nvGraphicFramePr>
          <p:cNvPr id="21" name="Content Placeholder 20">
            <a:extLst>
              <a:ext uri="{FF2B5EF4-FFF2-40B4-BE49-F238E27FC236}">
                <a16:creationId xmlns:a16="http://schemas.microsoft.com/office/drawing/2014/main" id="{42DC66D8-1023-4FF5-96FF-7702709115C0}"/>
              </a:ext>
            </a:extLst>
          </p:cNvPr>
          <p:cNvGraphicFramePr>
            <a:graphicFrameLocks noGrp="1"/>
          </p:cNvGraphicFramePr>
          <p:nvPr>
            <p:ph idx="1"/>
          </p:nvPr>
        </p:nvGraphicFramePr>
        <p:xfrm>
          <a:off x="6485021" y="3606307"/>
          <a:ext cx="5109413" cy="2601996"/>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5999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100205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23" name="Group 22">
            <a:extLst>
              <a:ext uri="{FF2B5EF4-FFF2-40B4-BE49-F238E27FC236}">
                <a16:creationId xmlns:a16="http://schemas.microsoft.com/office/drawing/2014/main" id="{944430C4-C62C-426C-8869-A3B68380F91F}"/>
              </a:ext>
            </a:extLst>
          </p:cNvPr>
          <p:cNvGrpSpPr/>
          <p:nvPr/>
        </p:nvGrpSpPr>
        <p:grpSpPr>
          <a:xfrm>
            <a:off x="6629638" y="3712540"/>
            <a:ext cx="4872553" cy="1403441"/>
            <a:chOff x="6629638" y="2798133"/>
            <a:chExt cx="4872553" cy="1403441"/>
          </a:xfrm>
        </p:grpSpPr>
        <p:sp>
          <p:nvSpPr>
            <p:cNvPr id="6" name="Rectangle 5">
              <a:extLst>
                <a:ext uri="{FF2B5EF4-FFF2-40B4-BE49-F238E27FC236}">
                  <a16:creationId xmlns:a16="http://schemas.microsoft.com/office/drawing/2014/main" id="{959DD3A9-6A6E-450F-B8C8-C1A663FE68A9}"/>
                </a:ext>
              </a:extLst>
            </p:cNvPr>
            <p:cNvSpPr/>
            <p:nvPr/>
          </p:nvSpPr>
          <p:spPr>
            <a:xfrm>
              <a:off x="6942225" y="3713132"/>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7" name="Rectangle 6">
              <a:extLst>
                <a:ext uri="{FF2B5EF4-FFF2-40B4-BE49-F238E27FC236}">
                  <a16:creationId xmlns:a16="http://schemas.microsoft.com/office/drawing/2014/main" id="{037D71EA-4F84-4ED3-AA0E-507624455168}"/>
                </a:ext>
              </a:extLst>
            </p:cNvPr>
            <p:cNvSpPr/>
            <p:nvPr/>
          </p:nvSpPr>
          <p:spPr>
            <a:xfrm>
              <a:off x="9201437" y="3731520"/>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8" name="Rectangle 7">
              <a:extLst>
                <a:ext uri="{FF2B5EF4-FFF2-40B4-BE49-F238E27FC236}">
                  <a16:creationId xmlns:a16="http://schemas.microsoft.com/office/drawing/2014/main" id="{CB5DB70A-CDCD-489C-BE5A-E7C10259EE32}"/>
                </a:ext>
              </a:extLst>
            </p:cNvPr>
            <p:cNvSpPr/>
            <p:nvPr/>
          </p:nvSpPr>
          <p:spPr>
            <a:xfrm>
              <a:off x="7916782" y="3266599"/>
              <a:ext cx="1937083" cy="344706"/>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sp>
          <p:nvSpPr>
            <p:cNvPr id="9" name="Rectangle 8">
              <a:extLst>
                <a:ext uri="{FF2B5EF4-FFF2-40B4-BE49-F238E27FC236}">
                  <a16:creationId xmlns:a16="http://schemas.microsoft.com/office/drawing/2014/main" id="{87C68F38-3377-4A83-B432-A129A7E22C67}"/>
                </a:ext>
              </a:extLst>
            </p:cNvPr>
            <p:cNvSpPr/>
            <p:nvPr/>
          </p:nvSpPr>
          <p:spPr>
            <a:xfrm>
              <a:off x="6629638" y="2810165"/>
              <a:ext cx="1190888"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SR2</a:t>
              </a:r>
            </a:p>
          </p:txBody>
        </p:sp>
        <p:sp>
          <p:nvSpPr>
            <p:cNvPr id="10" name="Rectangle 9">
              <a:extLst>
                <a:ext uri="{FF2B5EF4-FFF2-40B4-BE49-F238E27FC236}">
                  <a16:creationId xmlns:a16="http://schemas.microsoft.com/office/drawing/2014/main" id="{338EA523-6177-400D-8A00-F699648DB916}"/>
                </a:ext>
              </a:extLst>
            </p:cNvPr>
            <p:cNvSpPr/>
            <p:nvPr/>
          </p:nvSpPr>
          <p:spPr>
            <a:xfrm>
              <a:off x="10156963" y="2798133"/>
              <a:ext cx="1301761"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SR2</a:t>
              </a:r>
            </a:p>
          </p:txBody>
        </p:sp>
        <p:sp>
          <p:nvSpPr>
            <p:cNvPr id="11" name="Rectangle 10">
              <a:extLst>
                <a:ext uri="{FF2B5EF4-FFF2-40B4-BE49-F238E27FC236}">
                  <a16:creationId xmlns:a16="http://schemas.microsoft.com/office/drawing/2014/main" id="{9F299487-24F0-4F48-B216-549AF17C9ACD}"/>
                </a:ext>
              </a:extLst>
            </p:cNvPr>
            <p:cNvSpPr/>
            <p:nvPr/>
          </p:nvSpPr>
          <p:spPr>
            <a:xfrm>
              <a:off x="10113496" y="3259094"/>
              <a:ext cx="1388695" cy="344706"/>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SR3</a:t>
              </a:r>
            </a:p>
          </p:txBody>
        </p:sp>
      </p:grpSp>
      <p:sp>
        <p:nvSpPr>
          <p:cNvPr id="18" name="Rectangle 17">
            <a:extLst>
              <a:ext uri="{FF2B5EF4-FFF2-40B4-BE49-F238E27FC236}">
                <a16:creationId xmlns:a16="http://schemas.microsoft.com/office/drawing/2014/main" id="{7940F622-E940-46C1-9B60-854B75FCA29C}"/>
              </a:ext>
            </a:extLst>
          </p:cNvPr>
          <p:cNvSpPr/>
          <p:nvPr/>
        </p:nvSpPr>
        <p:spPr>
          <a:xfrm>
            <a:off x="6926181" y="5549969"/>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SR1+SR2</a:t>
            </a:r>
          </a:p>
        </p:txBody>
      </p:sp>
      <p:sp>
        <p:nvSpPr>
          <p:cNvPr id="19" name="Rectangle 18">
            <a:extLst>
              <a:ext uri="{FF2B5EF4-FFF2-40B4-BE49-F238E27FC236}">
                <a16:creationId xmlns:a16="http://schemas.microsoft.com/office/drawing/2014/main" id="{CD9F7711-749C-4DE6-AB24-084DD6BFF4BA}"/>
              </a:ext>
            </a:extLst>
          </p:cNvPr>
          <p:cNvSpPr/>
          <p:nvPr/>
        </p:nvSpPr>
        <p:spPr>
          <a:xfrm>
            <a:off x="9185393" y="5568357"/>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a:p>
            <a:pPr algn="ctr"/>
            <a:r>
              <a:rPr lang="en-US" dirty="0">
                <a:solidFill>
                  <a:srgbClr val="FFFF00"/>
                </a:solidFill>
              </a:rPr>
              <a:t>SR3</a:t>
            </a:r>
            <a:endParaRPr lang="en-US" dirty="0">
              <a:solidFill>
                <a:srgbClr val="FF0000"/>
              </a:solidFill>
            </a:endParaRPr>
          </a:p>
        </p:txBody>
      </p:sp>
      <p:sp>
        <p:nvSpPr>
          <p:cNvPr id="22" name="Arrow: Down 21">
            <a:extLst>
              <a:ext uri="{FF2B5EF4-FFF2-40B4-BE49-F238E27FC236}">
                <a16:creationId xmlns:a16="http://schemas.microsoft.com/office/drawing/2014/main" id="{F3146A3B-35AE-473D-B3D7-FE0805DEE176}"/>
              </a:ext>
            </a:extLst>
          </p:cNvPr>
          <p:cNvSpPr/>
          <p:nvPr/>
        </p:nvSpPr>
        <p:spPr>
          <a:xfrm>
            <a:off x="8468944" y="5111357"/>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Content Placeholder 20">
            <a:extLst>
              <a:ext uri="{FF2B5EF4-FFF2-40B4-BE49-F238E27FC236}">
                <a16:creationId xmlns:a16="http://schemas.microsoft.com/office/drawing/2014/main" id="{3513127E-AE09-40A7-9BB3-8D3EE5D502CA}"/>
              </a:ext>
            </a:extLst>
          </p:cNvPr>
          <p:cNvGraphicFramePr>
            <a:graphicFrameLocks/>
          </p:cNvGraphicFramePr>
          <p:nvPr>
            <p:extLst/>
          </p:nvPr>
        </p:nvGraphicFramePr>
        <p:xfrm>
          <a:off x="801844" y="4496649"/>
          <a:ext cx="5109413" cy="2149645"/>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32179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8278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25" name="Group 24">
            <a:extLst>
              <a:ext uri="{FF2B5EF4-FFF2-40B4-BE49-F238E27FC236}">
                <a16:creationId xmlns:a16="http://schemas.microsoft.com/office/drawing/2014/main" id="{E344E893-6A5E-44C4-B8D7-3652D2768683}"/>
              </a:ext>
            </a:extLst>
          </p:cNvPr>
          <p:cNvGrpSpPr/>
          <p:nvPr/>
        </p:nvGrpSpPr>
        <p:grpSpPr>
          <a:xfrm>
            <a:off x="1259048" y="4618998"/>
            <a:ext cx="3898231" cy="934975"/>
            <a:chOff x="6942225" y="3266599"/>
            <a:chExt cx="3898231" cy="934975"/>
          </a:xfrm>
        </p:grpSpPr>
        <p:sp>
          <p:nvSpPr>
            <p:cNvPr id="26" name="Rectangle 25">
              <a:extLst>
                <a:ext uri="{FF2B5EF4-FFF2-40B4-BE49-F238E27FC236}">
                  <a16:creationId xmlns:a16="http://schemas.microsoft.com/office/drawing/2014/main" id="{94E56F35-3CBB-498C-A9A7-41C9583D925D}"/>
                </a:ext>
              </a:extLst>
            </p:cNvPr>
            <p:cNvSpPr/>
            <p:nvPr/>
          </p:nvSpPr>
          <p:spPr>
            <a:xfrm>
              <a:off x="6942225" y="3713132"/>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27" name="Rectangle 26">
              <a:extLst>
                <a:ext uri="{FF2B5EF4-FFF2-40B4-BE49-F238E27FC236}">
                  <a16:creationId xmlns:a16="http://schemas.microsoft.com/office/drawing/2014/main" id="{2616499D-7504-4C87-8383-8B00E11C22C7}"/>
                </a:ext>
              </a:extLst>
            </p:cNvPr>
            <p:cNvSpPr/>
            <p:nvPr/>
          </p:nvSpPr>
          <p:spPr>
            <a:xfrm>
              <a:off x="9201437" y="3731520"/>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28" name="Rectangle 27">
              <a:extLst>
                <a:ext uri="{FF2B5EF4-FFF2-40B4-BE49-F238E27FC236}">
                  <a16:creationId xmlns:a16="http://schemas.microsoft.com/office/drawing/2014/main" id="{62DD768E-EDE1-4836-9EA5-840AA11C8802}"/>
                </a:ext>
              </a:extLst>
            </p:cNvPr>
            <p:cNvSpPr/>
            <p:nvPr/>
          </p:nvSpPr>
          <p:spPr>
            <a:xfrm>
              <a:off x="7916782" y="3266599"/>
              <a:ext cx="1937083" cy="344706"/>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grpSp>
      <p:sp>
        <p:nvSpPr>
          <p:cNvPr id="32" name="Rectangle 31">
            <a:extLst>
              <a:ext uri="{FF2B5EF4-FFF2-40B4-BE49-F238E27FC236}">
                <a16:creationId xmlns:a16="http://schemas.microsoft.com/office/drawing/2014/main" id="{D9DBF1CC-424D-42F0-93F3-363DAA8E405F}"/>
              </a:ext>
            </a:extLst>
          </p:cNvPr>
          <p:cNvSpPr/>
          <p:nvPr/>
        </p:nvSpPr>
        <p:spPr>
          <a:xfrm>
            <a:off x="1243004" y="5987961"/>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a:t>
            </a:r>
          </a:p>
        </p:txBody>
      </p:sp>
      <p:sp>
        <p:nvSpPr>
          <p:cNvPr id="33" name="Rectangle 32">
            <a:extLst>
              <a:ext uri="{FF2B5EF4-FFF2-40B4-BE49-F238E27FC236}">
                <a16:creationId xmlns:a16="http://schemas.microsoft.com/office/drawing/2014/main" id="{5AA12D21-DE17-42A7-9C79-AFB6B2E35015}"/>
              </a:ext>
            </a:extLst>
          </p:cNvPr>
          <p:cNvSpPr/>
          <p:nvPr/>
        </p:nvSpPr>
        <p:spPr>
          <a:xfrm>
            <a:off x="3502216" y="6006349"/>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34" name="Arrow: Down 33">
            <a:extLst>
              <a:ext uri="{FF2B5EF4-FFF2-40B4-BE49-F238E27FC236}">
                <a16:creationId xmlns:a16="http://schemas.microsoft.com/office/drawing/2014/main" id="{7157F230-6BEC-47CE-B9C8-4DF890988043}"/>
              </a:ext>
            </a:extLst>
          </p:cNvPr>
          <p:cNvSpPr/>
          <p:nvPr/>
        </p:nvSpPr>
        <p:spPr>
          <a:xfrm>
            <a:off x="2785767" y="5585446"/>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4F46C55C-4D70-446F-9C3D-5D7D32039DBF}"/>
              </a:ext>
            </a:extLst>
          </p:cNvPr>
          <p:cNvSpPr txBox="1"/>
          <p:nvPr/>
        </p:nvSpPr>
        <p:spPr>
          <a:xfrm>
            <a:off x="859811" y="3899052"/>
            <a:ext cx="1471726" cy="461665"/>
          </a:xfrm>
          <a:prstGeom prst="rect">
            <a:avLst/>
          </a:prstGeom>
          <a:noFill/>
        </p:spPr>
        <p:txBody>
          <a:bodyPr wrap="square" rtlCol="0">
            <a:spAutoFit/>
          </a:bodyPr>
          <a:lstStyle/>
          <a:p>
            <a:r>
              <a:rPr lang="en-US" sz="2400" dirty="0"/>
              <a:t>Case 2</a:t>
            </a:r>
          </a:p>
        </p:txBody>
      </p:sp>
      <p:cxnSp>
        <p:nvCxnSpPr>
          <p:cNvPr id="38" name="Straight Arrow Connector 37">
            <a:extLst>
              <a:ext uri="{FF2B5EF4-FFF2-40B4-BE49-F238E27FC236}">
                <a16:creationId xmlns:a16="http://schemas.microsoft.com/office/drawing/2014/main" id="{D34F466C-85C7-4454-AA5F-1F9F0943B74F}"/>
              </a:ext>
            </a:extLst>
          </p:cNvPr>
          <p:cNvCxnSpPr/>
          <p:nvPr/>
        </p:nvCxnSpPr>
        <p:spPr>
          <a:xfrm>
            <a:off x="801844" y="4365360"/>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39" name="TextBox 38">
            <a:extLst>
              <a:ext uri="{FF2B5EF4-FFF2-40B4-BE49-F238E27FC236}">
                <a16:creationId xmlns:a16="http://schemas.microsoft.com/office/drawing/2014/main" id="{E8832FE6-936B-48C6-99A7-6F8A7079E4C2}"/>
              </a:ext>
            </a:extLst>
          </p:cNvPr>
          <p:cNvSpPr txBox="1"/>
          <p:nvPr/>
        </p:nvSpPr>
        <p:spPr>
          <a:xfrm>
            <a:off x="2953703" y="4057820"/>
            <a:ext cx="766735" cy="369332"/>
          </a:xfrm>
          <a:prstGeom prst="rect">
            <a:avLst/>
          </a:prstGeom>
          <a:noFill/>
        </p:spPr>
        <p:txBody>
          <a:bodyPr wrap="square" rtlCol="0">
            <a:spAutoFit/>
          </a:bodyPr>
          <a:lstStyle/>
          <a:p>
            <a:r>
              <a:rPr lang="en-US" dirty="0">
                <a:solidFill>
                  <a:srgbClr val="FF0000"/>
                </a:solidFill>
              </a:rPr>
              <a:t>Slot n</a:t>
            </a:r>
          </a:p>
        </p:txBody>
      </p:sp>
      <p:sp>
        <p:nvSpPr>
          <p:cNvPr id="40" name="TextBox 39">
            <a:extLst>
              <a:ext uri="{FF2B5EF4-FFF2-40B4-BE49-F238E27FC236}">
                <a16:creationId xmlns:a16="http://schemas.microsoft.com/office/drawing/2014/main" id="{532A7D2E-438F-4E64-B989-3FBCCBD228CD}"/>
              </a:ext>
            </a:extLst>
          </p:cNvPr>
          <p:cNvSpPr txBox="1"/>
          <p:nvPr/>
        </p:nvSpPr>
        <p:spPr>
          <a:xfrm>
            <a:off x="6510650" y="3028759"/>
            <a:ext cx="1471726" cy="461665"/>
          </a:xfrm>
          <a:prstGeom prst="rect">
            <a:avLst/>
          </a:prstGeom>
          <a:noFill/>
        </p:spPr>
        <p:txBody>
          <a:bodyPr wrap="square" rtlCol="0">
            <a:spAutoFit/>
          </a:bodyPr>
          <a:lstStyle/>
          <a:p>
            <a:r>
              <a:rPr lang="en-US" sz="2400" dirty="0"/>
              <a:t>Case 3</a:t>
            </a:r>
          </a:p>
        </p:txBody>
      </p:sp>
      <p:cxnSp>
        <p:nvCxnSpPr>
          <p:cNvPr id="41" name="Straight Arrow Connector 40">
            <a:extLst>
              <a:ext uri="{FF2B5EF4-FFF2-40B4-BE49-F238E27FC236}">
                <a16:creationId xmlns:a16="http://schemas.microsoft.com/office/drawing/2014/main" id="{FA56F22D-4B23-4945-9B79-4C00AE0218D9}"/>
              </a:ext>
            </a:extLst>
          </p:cNvPr>
          <p:cNvCxnSpPr/>
          <p:nvPr/>
        </p:nvCxnSpPr>
        <p:spPr>
          <a:xfrm>
            <a:off x="6452683" y="3495067"/>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42" name="TextBox 41">
            <a:extLst>
              <a:ext uri="{FF2B5EF4-FFF2-40B4-BE49-F238E27FC236}">
                <a16:creationId xmlns:a16="http://schemas.microsoft.com/office/drawing/2014/main" id="{2893FD8C-28C2-43F7-8148-72DA0CD08487}"/>
              </a:ext>
            </a:extLst>
          </p:cNvPr>
          <p:cNvSpPr txBox="1"/>
          <p:nvPr/>
        </p:nvSpPr>
        <p:spPr>
          <a:xfrm>
            <a:off x="8604542" y="3187527"/>
            <a:ext cx="766735" cy="369332"/>
          </a:xfrm>
          <a:prstGeom prst="rect">
            <a:avLst/>
          </a:prstGeom>
          <a:noFill/>
        </p:spPr>
        <p:txBody>
          <a:bodyPr wrap="square" rtlCol="0">
            <a:spAutoFit/>
          </a:bodyPr>
          <a:lstStyle/>
          <a:p>
            <a:r>
              <a:rPr lang="en-US" dirty="0">
                <a:solidFill>
                  <a:srgbClr val="FF0000"/>
                </a:solidFill>
              </a:rPr>
              <a:t>Slot n</a:t>
            </a:r>
          </a:p>
        </p:txBody>
      </p:sp>
      <p:graphicFrame>
        <p:nvGraphicFramePr>
          <p:cNvPr id="29" name="Content Placeholder 20">
            <a:extLst>
              <a:ext uri="{FF2B5EF4-FFF2-40B4-BE49-F238E27FC236}">
                <a16:creationId xmlns:a16="http://schemas.microsoft.com/office/drawing/2014/main" id="{EDA7E10B-F764-4924-BA2B-A38966ED0A43}"/>
              </a:ext>
            </a:extLst>
          </p:cNvPr>
          <p:cNvGraphicFramePr>
            <a:graphicFrameLocks/>
          </p:cNvGraphicFramePr>
          <p:nvPr>
            <p:extLst/>
          </p:nvPr>
        </p:nvGraphicFramePr>
        <p:xfrm>
          <a:off x="797830" y="1713338"/>
          <a:ext cx="5109413" cy="2149645"/>
        </p:xfrm>
        <a:graphic>
          <a:graphicData uri="http://schemas.openxmlformats.org/drawingml/2006/table">
            <a:tbl>
              <a:tblPr firstRow="1" bandRow="1">
                <a:tableStyleId>{5C22544A-7EE6-4342-B048-85BDC9FD1C3A}</a:tableStyleId>
              </a:tblPr>
              <a:tblGrid>
                <a:gridCol w="5109413">
                  <a:extLst>
                    <a:ext uri="{9D8B030D-6E8A-4147-A177-3AD203B41FA5}">
                      <a16:colId xmlns:a16="http://schemas.microsoft.com/office/drawing/2014/main" val="2620619474"/>
                    </a:ext>
                  </a:extLst>
                </a:gridCol>
              </a:tblGrid>
              <a:tr h="1321799">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635950"/>
                  </a:ext>
                </a:extLst>
              </a:tr>
              <a:tr h="8278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19327"/>
                  </a:ext>
                </a:extLst>
              </a:tr>
            </a:tbl>
          </a:graphicData>
        </a:graphic>
      </p:graphicFrame>
      <p:grpSp>
        <p:nvGrpSpPr>
          <p:cNvPr id="30" name="Group 29">
            <a:extLst>
              <a:ext uri="{FF2B5EF4-FFF2-40B4-BE49-F238E27FC236}">
                <a16:creationId xmlns:a16="http://schemas.microsoft.com/office/drawing/2014/main" id="{D81DB64C-5750-4EC3-AB2A-B5D25656E4E6}"/>
              </a:ext>
            </a:extLst>
          </p:cNvPr>
          <p:cNvGrpSpPr/>
          <p:nvPr/>
        </p:nvGrpSpPr>
        <p:grpSpPr>
          <a:xfrm>
            <a:off x="1255034" y="1859751"/>
            <a:ext cx="4391525" cy="910911"/>
            <a:chOff x="6942225" y="3290663"/>
            <a:chExt cx="4391525" cy="910911"/>
          </a:xfrm>
          <a:solidFill>
            <a:schemeClr val="accent2"/>
          </a:solidFill>
        </p:grpSpPr>
        <p:sp>
          <p:nvSpPr>
            <p:cNvPr id="31" name="Rectangle 30">
              <a:extLst>
                <a:ext uri="{FF2B5EF4-FFF2-40B4-BE49-F238E27FC236}">
                  <a16:creationId xmlns:a16="http://schemas.microsoft.com/office/drawing/2014/main" id="{0BC30ADB-36EE-45B2-B2A9-DF0624133B40}"/>
                </a:ext>
              </a:extLst>
            </p:cNvPr>
            <p:cNvSpPr/>
            <p:nvPr/>
          </p:nvSpPr>
          <p:spPr>
            <a:xfrm>
              <a:off x="6942225" y="3713132"/>
              <a:ext cx="1415852" cy="47005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CSI1</a:t>
              </a:r>
            </a:p>
          </p:txBody>
        </p:sp>
        <p:sp>
          <p:nvSpPr>
            <p:cNvPr id="36" name="Rectangle 35">
              <a:extLst>
                <a:ext uri="{FF2B5EF4-FFF2-40B4-BE49-F238E27FC236}">
                  <a16:creationId xmlns:a16="http://schemas.microsoft.com/office/drawing/2014/main" id="{6043933D-EAEF-40C6-AF3A-4F2831A28AB6}"/>
                </a:ext>
              </a:extLst>
            </p:cNvPr>
            <p:cNvSpPr/>
            <p:nvPr/>
          </p:nvSpPr>
          <p:spPr>
            <a:xfrm>
              <a:off x="9201437" y="3731520"/>
              <a:ext cx="1639019" cy="47005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37" name="Rectangle 36">
              <a:extLst>
                <a:ext uri="{FF2B5EF4-FFF2-40B4-BE49-F238E27FC236}">
                  <a16:creationId xmlns:a16="http://schemas.microsoft.com/office/drawing/2014/main" id="{787B99BC-D34B-440E-B83B-AC45ABBC1AD9}"/>
                </a:ext>
              </a:extLst>
            </p:cNvPr>
            <p:cNvSpPr/>
            <p:nvPr/>
          </p:nvSpPr>
          <p:spPr>
            <a:xfrm>
              <a:off x="10116765" y="3290663"/>
              <a:ext cx="1216985" cy="34470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grpSp>
      <p:sp>
        <p:nvSpPr>
          <p:cNvPr id="43" name="Rectangle 42">
            <a:extLst>
              <a:ext uri="{FF2B5EF4-FFF2-40B4-BE49-F238E27FC236}">
                <a16:creationId xmlns:a16="http://schemas.microsoft.com/office/drawing/2014/main" id="{CE21A52B-CE2B-4DC2-B89D-655AB1B40223}"/>
              </a:ext>
            </a:extLst>
          </p:cNvPr>
          <p:cNvSpPr/>
          <p:nvPr/>
        </p:nvSpPr>
        <p:spPr>
          <a:xfrm>
            <a:off x="1238990" y="3204650"/>
            <a:ext cx="1415852"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CSI1+</a:t>
            </a:r>
          </a:p>
          <a:p>
            <a:pPr algn="ctr"/>
            <a:r>
              <a:rPr lang="en-US" sz="1600" dirty="0">
                <a:solidFill>
                  <a:srgbClr val="FFFF00"/>
                </a:solidFill>
              </a:rPr>
              <a:t>SR1</a:t>
            </a:r>
          </a:p>
        </p:txBody>
      </p:sp>
      <p:sp>
        <p:nvSpPr>
          <p:cNvPr id="44" name="Rectangle 43">
            <a:extLst>
              <a:ext uri="{FF2B5EF4-FFF2-40B4-BE49-F238E27FC236}">
                <a16:creationId xmlns:a16="http://schemas.microsoft.com/office/drawing/2014/main" id="{686AE084-150D-4E1B-A8C1-4CCDC41A1C80}"/>
              </a:ext>
            </a:extLst>
          </p:cNvPr>
          <p:cNvSpPr/>
          <p:nvPr/>
        </p:nvSpPr>
        <p:spPr>
          <a:xfrm>
            <a:off x="3498202" y="3223038"/>
            <a:ext cx="1639019" cy="470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CSI2</a:t>
            </a:r>
          </a:p>
        </p:txBody>
      </p:sp>
      <p:sp>
        <p:nvSpPr>
          <p:cNvPr id="45" name="Arrow: Down 44">
            <a:extLst>
              <a:ext uri="{FF2B5EF4-FFF2-40B4-BE49-F238E27FC236}">
                <a16:creationId xmlns:a16="http://schemas.microsoft.com/office/drawing/2014/main" id="{F1DB1EB4-489C-421E-8233-B1FF00C225AC}"/>
              </a:ext>
            </a:extLst>
          </p:cNvPr>
          <p:cNvSpPr/>
          <p:nvPr/>
        </p:nvSpPr>
        <p:spPr>
          <a:xfrm>
            <a:off x="2781753" y="2802135"/>
            <a:ext cx="484632" cy="50512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A18789FF-CA9F-4A6F-8B92-07D6C4146A3F}"/>
              </a:ext>
            </a:extLst>
          </p:cNvPr>
          <p:cNvSpPr txBox="1"/>
          <p:nvPr/>
        </p:nvSpPr>
        <p:spPr>
          <a:xfrm>
            <a:off x="855797" y="1115741"/>
            <a:ext cx="1471726" cy="461665"/>
          </a:xfrm>
          <a:prstGeom prst="rect">
            <a:avLst/>
          </a:prstGeom>
          <a:noFill/>
        </p:spPr>
        <p:txBody>
          <a:bodyPr wrap="square" rtlCol="0">
            <a:spAutoFit/>
          </a:bodyPr>
          <a:lstStyle/>
          <a:p>
            <a:r>
              <a:rPr lang="en-US" sz="2400" dirty="0"/>
              <a:t>Case 1</a:t>
            </a:r>
          </a:p>
        </p:txBody>
      </p:sp>
      <p:cxnSp>
        <p:nvCxnSpPr>
          <p:cNvPr id="47" name="Straight Arrow Connector 46">
            <a:extLst>
              <a:ext uri="{FF2B5EF4-FFF2-40B4-BE49-F238E27FC236}">
                <a16:creationId xmlns:a16="http://schemas.microsoft.com/office/drawing/2014/main" id="{DFFC6EEC-4757-400C-897A-369E494D48CA}"/>
              </a:ext>
            </a:extLst>
          </p:cNvPr>
          <p:cNvCxnSpPr/>
          <p:nvPr/>
        </p:nvCxnSpPr>
        <p:spPr>
          <a:xfrm>
            <a:off x="797830" y="1582049"/>
            <a:ext cx="5109413" cy="0"/>
          </a:xfrm>
          <a:prstGeom prst="straightConnector1">
            <a:avLst/>
          </a:prstGeom>
          <a:ln>
            <a:headEnd type="arrow" w="med" len="med"/>
            <a:tailEnd type="arrow" w="med" len="med"/>
          </a:ln>
        </p:spPr>
        <p:style>
          <a:lnRef idx="3">
            <a:schemeClr val="accent2"/>
          </a:lnRef>
          <a:fillRef idx="0">
            <a:schemeClr val="accent2"/>
          </a:fillRef>
          <a:effectRef idx="2">
            <a:schemeClr val="accent2"/>
          </a:effectRef>
          <a:fontRef idx="minor">
            <a:schemeClr val="tx1"/>
          </a:fontRef>
        </p:style>
      </p:cxnSp>
      <p:sp>
        <p:nvSpPr>
          <p:cNvPr id="48" name="TextBox 47">
            <a:extLst>
              <a:ext uri="{FF2B5EF4-FFF2-40B4-BE49-F238E27FC236}">
                <a16:creationId xmlns:a16="http://schemas.microsoft.com/office/drawing/2014/main" id="{F5F1977B-98BF-4AC5-873A-1F7A69924EDF}"/>
              </a:ext>
            </a:extLst>
          </p:cNvPr>
          <p:cNvSpPr txBox="1"/>
          <p:nvPr/>
        </p:nvSpPr>
        <p:spPr>
          <a:xfrm>
            <a:off x="2949689" y="1274509"/>
            <a:ext cx="766735" cy="369332"/>
          </a:xfrm>
          <a:prstGeom prst="rect">
            <a:avLst/>
          </a:prstGeom>
          <a:noFill/>
        </p:spPr>
        <p:txBody>
          <a:bodyPr wrap="square" rtlCol="0">
            <a:spAutoFit/>
          </a:bodyPr>
          <a:lstStyle/>
          <a:p>
            <a:r>
              <a:rPr lang="en-US" dirty="0">
                <a:solidFill>
                  <a:srgbClr val="FF0000"/>
                </a:solidFill>
              </a:rPr>
              <a:t>Slot n</a:t>
            </a:r>
          </a:p>
        </p:txBody>
      </p:sp>
      <p:sp>
        <p:nvSpPr>
          <p:cNvPr id="49" name="Rectangle 48">
            <a:extLst>
              <a:ext uri="{FF2B5EF4-FFF2-40B4-BE49-F238E27FC236}">
                <a16:creationId xmlns:a16="http://schemas.microsoft.com/office/drawing/2014/main" id="{E07C4E4B-B797-43BF-9B97-8A16F18343B4}"/>
              </a:ext>
            </a:extLst>
          </p:cNvPr>
          <p:cNvSpPr/>
          <p:nvPr/>
        </p:nvSpPr>
        <p:spPr>
          <a:xfrm>
            <a:off x="948433" y="1855735"/>
            <a:ext cx="1216985" cy="34470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SR1</a:t>
            </a:r>
          </a:p>
        </p:txBody>
      </p:sp>
    </p:spTree>
    <p:extLst>
      <p:ext uri="{BB962C8B-B14F-4D97-AF65-F5344CB8AC3E}">
        <p14:creationId xmlns:p14="http://schemas.microsoft.com/office/powerpoint/2010/main" val="1643055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7BD67-FE08-4E5A-B4FD-741E2797681B}"/>
              </a:ext>
            </a:extLst>
          </p:cNvPr>
          <p:cNvSpPr>
            <a:spLocks noGrp="1"/>
          </p:cNvSpPr>
          <p:nvPr>
            <p:ph type="title"/>
          </p:nvPr>
        </p:nvSpPr>
        <p:spPr/>
        <p:txBody>
          <a:bodyPr>
            <a:normAutofit/>
          </a:bodyPr>
          <a:lstStyle/>
          <a:p>
            <a:r>
              <a:rPr lang="en-US" dirty="0"/>
              <a:t>Option 2 (preferred option in R1-1807774 based on online discussion)</a:t>
            </a:r>
          </a:p>
        </p:txBody>
      </p:sp>
      <p:sp>
        <p:nvSpPr>
          <p:cNvPr id="3" name="Content Placeholder 2">
            <a:extLst>
              <a:ext uri="{FF2B5EF4-FFF2-40B4-BE49-F238E27FC236}">
                <a16:creationId xmlns:a16="http://schemas.microsoft.com/office/drawing/2014/main" id="{996D1482-00FC-4A97-A71A-D1071E28488C}"/>
              </a:ext>
            </a:extLst>
          </p:cNvPr>
          <p:cNvSpPr>
            <a:spLocks noGrp="1"/>
          </p:cNvSpPr>
          <p:nvPr>
            <p:ph idx="1"/>
          </p:nvPr>
        </p:nvSpPr>
        <p:spPr/>
        <p:txBody>
          <a:bodyPr/>
          <a:lstStyle/>
          <a:p>
            <a:r>
              <a:rPr lang="en-US" dirty="0"/>
              <a:t>In a slot with overlapping PUCCH/PUSCH resources, at most two groups of overlapping PUCCH/PUSCH channels are defined in a slot.</a:t>
            </a:r>
          </a:p>
          <a:p>
            <a:pPr lvl="1"/>
            <a:r>
              <a:rPr lang="en-US" dirty="0"/>
              <a:t>While there is a group of overlapping PUCCH resources in a slot,</a:t>
            </a:r>
          </a:p>
          <a:p>
            <a:pPr lvl="2"/>
            <a:r>
              <a:rPr lang="en-US" dirty="0"/>
              <a:t>The UE determines a PUCCH resource and corresponding UCI for multiplexing of the PUCCH resources for the group with the earliest starting symbol in the slot.</a:t>
            </a:r>
          </a:p>
          <a:p>
            <a:pPr lvl="3"/>
            <a:r>
              <a:rPr lang="en-US" dirty="0"/>
              <a:t>The determined PUCCH resource and the corresponding UCI replace the PUCCH resources and corresponding UCI in the group.</a:t>
            </a:r>
          </a:p>
          <a:p>
            <a:pPr lvl="1"/>
            <a:r>
              <a:rPr lang="en-US" dirty="0"/>
              <a:t>When there is no overlapping PUCCH resources in the slot, the UE determines the timeline requirements for overlapping UL channels. If the requirement is met, the UE proceeds to the agreed Step 2. </a:t>
            </a:r>
            <a:endParaRPr lang="sv-SE" dirty="0"/>
          </a:p>
          <a:p>
            <a:endParaRPr lang="en-US" dirty="0"/>
          </a:p>
        </p:txBody>
      </p:sp>
    </p:spTree>
    <p:extLst>
      <p:ext uri="{BB962C8B-B14F-4D97-AF65-F5344CB8AC3E}">
        <p14:creationId xmlns:p14="http://schemas.microsoft.com/office/powerpoint/2010/main" val="2937093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535F2-63F0-4FA3-A953-31F386170630}"/>
              </a:ext>
            </a:extLst>
          </p:cNvPr>
          <p:cNvSpPr>
            <a:spLocks noGrp="1"/>
          </p:cNvSpPr>
          <p:nvPr>
            <p:ph type="title"/>
          </p:nvPr>
        </p:nvSpPr>
        <p:spPr/>
        <p:txBody>
          <a:bodyPr/>
          <a:lstStyle/>
          <a:p>
            <a:r>
              <a:rPr lang="en-US" dirty="0"/>
              <a:t>Previous agreement</a:t>
            </a:r>
          </a:p>
        </p:txBody>
      </p:sp>
      <p:sp>
        <p:nvSpPr>
          <p:cNvPr id="3" name="Content Placeholder 2">
            <a:extLst>
              <a:ext uri="{FF2B5EF4-FFF2-40B4-BE49-F238E27FC236}">
                <a16:creationId xmlns:a16="http://schemas.microsoft.com/office/drawing/2014/main" id="{BCB3A9D7-D1AC-4E3D-8727-E842D6C10980}"/>
              </a:ext>
            </a:extLst>
          </p:cNvPr>
          <p:cNvSpPr>
            <a:spLocks noGrp="1"/>
          </p:cNvSpPr>
          <p:nvPr>
            <p:ph idx="1"/>
          </p:nvPr>
        </p:nvSpPr>
        <p:spPr/>
        <p:txBody>
          <a:bodyPr>
            <a:normAutofit lnSpcReduction="10000"/>
          </a:bodyPr>
          <a:lstStyle/>
          <a:p>
            <a:r>
              <a:rPr lang="en-GB" dirty="0">
                <a:highlight>
                  <a:srgbClr val="00FF00"/>
                </a:highlight>
              </a:rPr>
              <a:t>Agreements:</a:t>
            </a:r>
            <a:endParaRPr lang="sv-SE" dirty="0">
              <a:highlight>
                <a:srgbClr val="00FF00"/>
              </a:highlight>
            </a:endParaRPr>
          </a:p>
          <a:p>
            <a:r>
              <a:rPr lang="en-GB" dirty="0"/>
              <a:t>Within a group of overlapping PUCCH/PUSCH channels satisfying the timeline requirements, adopt the following procedure </a:t>
            </a:r>
            <a:endParaRPr lang="sv-SE" dirty="0"/>
          </a:p>
          <a:p>
            <a:pPr lvl="1"/>
            <a:r>
              <a:rPr lang="en-GB" dirty="0"/>
              <a:t>Step 1: </a:t>
            </a:r>
            <a:r>
              <a:rPr lang="en-GB" dirty="0">
                <a:highlight>
                  <a:srgbClr val="FFFF00"/>
                </a:highlight>
              </a:rPr>
              <a:t>determine a set of non-overlapping (in time)PUCCH resource(s)</a:t>
            </a:r>
            <a:r>
              <a:rPr lang="en-GB" dirty="0"/>
              <a:t> for UCI multiplexing by considering only the PUCCH resources in the group (irrespective whether or not PUSCH(s) exists), where each PUCCH resource satisfies the timeline requirements</a:t>
            </a:r>
            <a:endParaRPr lang="sv-SE" dirty="0"/>
          </a:p>
          <a:p>
            <a:pPr lvl="1"/>
            <a:r>
              <a:rPr lang="en-GB" dirty="0"/>
              <a:t>Step 2: </a:t>
            </a:r>
            <a:endParaRPr lang="sv-SE" dirty="0"/>
          </a:p>
          <a:p>
            <a:pPr lvl="2"/>
            <a:r>
              <a:rPr lang="en-GB" dirty="0"/>
              <a:t>if the resulting PUCCH resource(s) in step 1 overlapping with PUSCH(s), multiplex UCIs on the overlapping PUSCH(s); </a:t>
            </a:r>
            <a:endParaRPr lang="sv-SE" dirty="0"/>
          </a:p>
          <a:p>
            <a:pPr lvl="3"/>
            <a:r>
              <a:rPr lang="en-GB" dirty="0"/>
              <a:t>FFS: When UCI includes SR</a:t>
            </a:r>
            <a:endParaRPr lang="sv-SE" dirty="0"/>
          </a:p>
          <a:p>
            <a:pPr lvl="2"/>
            <a:r>
              <a:rPr lang="en-GB" dirty="0"/>
              <a:t>Otherwise, multiplex UCI on the determined PUCCH resource(s)</a:t>
            </a:r>
            <a:endParaRPr lang="sv-SE" dirty="0"/>
          </a:p>
          <a:p>
            <a:endParaRPr lang="en-US" dirty="0"/>
          </a:p>
        </p:txBody>
      </p:sp>
    </p:spTree>
    <p:extLst>
      <p:ext uri="{BB962C8B-B14F-4D97-AF65-F5344CB8AC3E}">
        <p14:creationId xmlns:p14="http://schemas.microsoft.com/office/powerpoint/2010/main" val="3432472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535F2-63F0-4FA3-A953-31F386170630}"/>
              </a:ext>
            </a:extLst>
          </p:cNvPr>
          <p:cNvSpPr>
            <a:spLocks noGrp="1"/>
          </p:cNvSpPr>
          <p:nvPr>
            <p:ph type="title"/>
          </p:nvPr>
        </p:nvSpPr>
        <p:spPr/>
        <p:txBody>
          <a:bodyPr/>
          <a:lstStyle/>
          <a:p>
            <a:r>
              <a:rPr lang="en-US" dirty="0">
                <a:highlight>
                  <a:srgbClr val="00FFFF"/>
                </a:highlight>
              </a:rPr>
              <a:t>Proposal 1 (update the agreement)</a:t>
            </a:r>
          </a:p>
        </p:txBody>
      </p:sp>
      <p:sp>
        <p:nvSpPr>
          <p:cNvPr id="3" name="Content Placeholder 2">
            <a:extLst>
              <a:ext uri="{FF2B5EF4-FFF2-40B4-BE49-F238E27FC236}">
                <a16:creationId xmlns:a16="http://schemas.microsoft.com/office/drawing/2014/main" id="{BCB3A9D7-D1AC-4E3D-8727-E842D6C10980}"/>
              </a:ext>
            </a:extLst>
          </p:cNvPr>
          <p:cNvSpPr>
            <a:spLocks noGrp="1"/>
          </p:cNvSpPr>
          <p:nvPr>
            <p:ph idx="1"/>
          </p:nvPr>
        </p:nvSpPr>
        <p:spPr>
          <a:xfrm>
            <a:off x="838200" y="1825625"/>
            <a:ext cx="10515600" cy="4351338"/>
          </a:xfrm>
        </p:spPr>
        <p:txBody>
          <a:bodyPr>
            <a:normAutofit fontScale="70000" lnSpcReduction="20000"/>
          </a:bodyPr>
          <a:lstStyle/>
          <a:p>
            <a:pPr marL="0" indent="0">
              <a:buNone/>
            </a:pPr>
            <a:r>
              <a:rPr lang="en-GB" dirty="0"/>
              <a:t>Update the following agreement as follows:</a:t>
            </a:r>
          </a:p>
          <a:p>
            <a:r>
              <a:rPr lang="en-GB" dirty="0">
                <a:highlight>
                  <a:srgbClr val="00FF00"/>
                </a:highlight>
              </a:rPr>
              <a:t>Agreements:</a:t>
            </a:r>
            <a:endParaRPr lang="sv-SE" dirty="0">
              <a:highlight>
                <a:srgbClr val="00FF00"/>
              </a:highlight>
            </a:endParaRPr>
          </a:p>
          <a:p>
            <a:r>
              <a:rPr lang="en-GB" dirty="0">
                <a:solidFill>
                  <a:srgbClr val="FF0000"/>
                </a:solidFill>
              </a:rPr>
              <a:t>In a slot, with at least </a:t>
            </a:r>
            <a:r>
              <a:rPr lang="en-GB" strike="sngStrike" dirty="0">
                <a:solidFill>
                  <a:srgbClr val="FF0000"/>
                </a:solidFill>
              </a:rPr>
              <a:t>Within</a:t>
            </a:r>
            <a:r>
              <a:rPr lang="en-GB" dirty="0"/>
              <a:t> a group of overlapping PUCCH/PUSCH channels satisfying the timeline requirements </a:t>
            </a:r>
            <a:r>
              <a:rPr lang="en-GB" dirty="0">
                <a:solidFill>
                  <a:srgbClr val="FF0000"/>
                </a:solidFill>
              </a:rPr>
              <a:t>for overlapping channels</a:t>
            </a:r>
            <a:r>
              <a:rPr lang="en-GB" dirty="0"/>
              <a:t>, adopt the following procedure </a:t>
            </a:r>
            <a:endParaRPr lang="sv-SE" dirty="0"/>
          </a:p>
          <a:p>
            <a:pPr lvl="1"/>
            <a:r>
              <a:rPr lang="en-GB" dirty="0"/>
              <a:t>Step 1: </a:t>
            </a:r>
            <a:r>
              <a:rPr lang="en-GB" strike="sngStrike" dirty="0">
                <a:solidFill>
                  <a:srgbClr val="FF0000"/>
                </a:solidFill>
              </a:rPr>
              <a:t>determine a set of non-overlapping (in time)PUCCH resource(s) for UCI multiplexing by considering only the PUCCH resources in the group (irrespective whether or not PUSCH(s) exists), where each PUCCH resource satisfies the timeline requirements</a:t>
            </a:r>
          </a:p>
          <a:p>
            <a:pPr lvl="2"/>
            <a:r>
              <a:rPr lang="en-US" dirty="0">
                <a:solidFill>
                  <a:srgbClr val="FF0000"/>
                </a:solidFill>
                <a:highlight>
                  <a:srgbClr val="FFFF00"/>
                </a:highlight>
              </a:rPr>
              <a:t>While there is a group of overlapping PUCCH resources in a slot,</a:t>
            </a:r>
          </a:p>
          <a:p>
            <a:pPr lvl="3"/>
            <a:r>
              <a:rPr lang="en-US" dirty="0">
                <a:solidFill>
                  <a:srgbClr val="FF0000"/>
                </a:solidFill>
                <a:highlight>
                  <a:srgbClr val="FFFF00"/>
                </a:highlight>
              </a:rPr>
              <a:t>The UE determines a PUCCH resource and corresponding UCI for multiplexing of the PUCCH resources for the group with the earliest starting symbol in the slot.</a:t>
            </a:r>
          </a:p>
          <a:p>
            <a:pPr lvl="4"/>
            <a:r>
              <a:rPr lang="en-US" dirty="0">
                <a:solidFill>
                  <a:srgbClr val="FF0000"/>
                </a:solidFill>
                <a:highlight>
                  <a:srgbClr val="FFFF00"/>
                </a:highlight>
              </a:rPr>
              <a:t>The determined PUCCH resource and the corresponding UCI replace the PUCCH resources and corresponding UCI in the group.</a:t>
            </a:r>
          </a:p>
          <a:p>
            <a:pPr lvl="2"/>
            <a:r>
              <a:rPr lang="en-US" dirty="0">
                <a:solidFill>
                  <a:srgbClr val="FF0000"/>
                </a:solidFill>
                <a:highlight>
                  <a:srgbClr val="FFFF00"/>
                </a:highlight>
              </a:rPr>
              <a:t>When there is no overlapping PUCCH resources in the slot, the UE determines the timeline requirements for overlapping UL channels. If the requirement is met, the UE proceeds to Step 2. </a:t>
            </a:r>
            <a:endParaRPr lang="sv-SE" dirty="0">
              <a:solidFill>
                <a:srgbClr val="FF0000"/>
              </a:solidFill>
            </a:endParaRPr>
          </a:p>
          <a:p>
            <a:pPr lvl="1"/>
            <a:r>
              <a:rPr lang="en-GB" dirty="0"/>
              <a:t>Step 2: </a:t>
            </a:r>
            <a:endParaRPr lang="sv-SE" dirty="0"/>
          </a:p>
          <a:p>
            <a:pPr lvl="2"/>
            <a:r>
              <a:rPr lang="en-GB" dirty="0"/>
              <a:t>if the resulting PUCCH resource(s) in step 1 overlapping with PUSCH(s), multiplex UCIs on the overlapping PUSCH(s); </a:t>
            </a:r>
            <a:endParaRPr lang="sv-SE" dirty="0"/>
          </a:p>
          <a:p>
            <a:pPr lvl="3"/>
            <a:r>
              <a:rPr lang="en-GB" dirty="0"/>
              <a:t>FFS: When UCI includes SR</a:t>
            </a:r>
            <a:endParaRPr lang="sv-SE" dirty="0"/>
          </a:p>
          <a:p>
            <a:pPr lvl="2"/>
            <a:r>
              <a:rPr lang="en-GB" dirty="0"/>
              <a:t>Otherwise, multiplex UCI on the determined PUCCH resource(s)</a:t>
            </a:r>
            <a:endParaRPr lang="sv-SE" dirty="0"/>
          </a:p>
          <a:p>
            <a:pPr lvl="1"/>
            <a:r>
              <a:rPr lang="en-US" dirty="0">
                <a:solidFill>
                  <a:srgbClr val="FF0000"/>
                </a:solidFill>
              </a:rPr>
              <a:t>[At least for Dec. drop, maximum two groups of overlapping PUCCH/PUSCH in a slot].</a:t>
            </a:r>
          </a:p>
        </p:txBody>
      </p:sp>
    </p:spTree>
    <p:extLst>
      <p:ext uri="{BB962C8B-B14F-4D97-AF65-F5344CB8AC3E}">
        <p14:creationId xmlns:p14="http://schemas.microsoft.com/office/powerpoint/2010/main" val="3035665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013BB-A967-466A-8BE4-41F747C05C47}"/>
              </a:ext>
            </a:extLst>
          </p:cNvPr>
          <p:cNvSpPr>
            <a:spLocks noGrp="1"/>
          </p:cNvSpPr>
          <p:nvPr>
            <p:ph type="title"/>
          </p:nvPr>
        </p:nvSpPr>
        <p:spPr/>
        <p:txBody>
          <a:bodyPr/>
          <a:lstStyle/>
          <a:p>
            <a:r>
              <a:rPr lang="en-US" strike="sngStrike" dirty="0">
                <a:highlight>
                  <a:srgbClr val="00FFFF"/>
                </a:highlight>
              </a:rPr>
              <a:t>Proposal 2 (section 2.3 in R1-1807662)</a:t>
            </a:r>
          </a:p>
        </p:txBody>
      </p:sp>
      <p:sp>
        <p:nvSpPr>
          <p:cNvPr id="3" name="Content Placeholder 2">
            <a:extLst>
              <a:ext uri="{FF2B5EF4-FFF2-40B4-BE49-F238E27FC236}">
                <a16:creationId xmlns:a16="http://schemas.microsoft.com/office/drawing/2014/main" id="{04A756D5-460A-4D1B-BD6B-2248BC472E43}"/>
              </a:ext>
            </a:extLst>
          </p:cNvPr>
          <p:cNvSpPr>
            <a:spLocks noGrp="1"/>
          </p:cNvSpPr>
          <p:nvPr>
            <p:ph idx="1"/>
          </p:nvPr>
        </p:nvSpPr>
        <p:spPr/>
        <p:txBody>
          <a:bodyPr/>
          <a:lstStyle/>
          <a:p>
            <a:r>
              <a:rPr lang="en-US" strike="sngStrike" dirty="0"/>
              <a:t>When </a:t>
            </a:r>
            <a:r>
              <a:rPr lang="en-US" strike="sngStrike" dirty="0">
                <a:solidFill>
                  <a:srgbClr val="FF0000"/>
                </a:solidFill>
              </a:rPr>
              <a:t>two or more </a:t>
            </a:r>
            <a:r>
              <a:rPr lang="en-US" strike="sngStrike" dirty="0"/>
              <a:t>configured non-overlapping CSI PUCCH resources overlap with one or more configured SR PUCCH resources in a slot such that among these PUCCH resources, any of these PUCCH resources overlaps at least with another one,</a:t>
            </a:r>
            <a:endParaRPr lang="sv-SE" strike="sngStrike" dirty="0"/>
          </a:p>
          <a:p>
            <a:pPr lvl="1"/>
            <a:r>
              <a:rPr lang="en-US" strike="sngStrike" dirty="0"/>
              <a:t>SR is multiplexed and transmitted with CSI on the earliest in time CSI PUCCH resource</a:t>
            </a:r>
            <a:r>
              <a:rPr lang="en-US" dirty="0"/>
              <a:t>.</a:t>
            </a:r>
            <a:endParaRPr lang="sv-SE" dirty="0"/>
          </a:p>
          <a:p>
            <a:r>
              <a:rPr lang="en-US" dirty="0"/>
              <a:t>Note: Based on the feedback, given Proposal 1 and the pseudo code for multiplexing rules are agreed, this will not be necessary.</a:t>
            </a:r>
          </a:p>
        </p:txBody>
      </p:sp>
    </p:spTree>
    <p:extLst>
      <p:ext uri="{BB962C8B-B14F-4D97-AF65-F5344CB8AC3E}">
        <p14:creationId xmlns:p14="http://schemas.microsoft.com/office/powerpoint/2010/main" val="41470755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86B4D-346E-4713-8B5D-D6D6415474E2}"/>
              </a:ext>
            </a:extLst>
          </p:cNvPr>
          <p:cNvSpPr>
            <a:spLocks noGrp="1"/>
          </p:cNvSpPr>
          <p:nvPr>
            <p:ph type="title"/>
          </p:nvPr>
        </p:nvSpPr>
        <p:spPr/>
        <p:txBody>
          <a:bodyPr/>
          <a:lstStyle/>
          <a:p>
            <a:r>
              <a:rPr lang="en-US" dirty="0">
                <a:highlight>
                  <a:srgbClr val="00FFFF"/>
                </a:highlight>
              </a:rPr>
              <a:t>Proposal 3 (section 2.4 in R1-1807662)</a:t>
            </a:r>
          </a:p>
        </p:txBody>
      </p:sp>
      <p:sp>
        <p:nvSpPr>
          <p:cNvPr id="3" name="Content Placeholder 2">
            <a:extLst>
              <a:ext uri="{FF2B5EF4-FFF2-40B4-BE49-F238E27FC236}">
                <a16:creationId xmlns:a16="http://schemas.microsoft.com/office/drawing/2014/main" id="{971A9F24-0618-46B9-B7FD-33613575F5B3}"/>
              </a:ext>
            </a:extLst>
          </p:cNvPr>
          <p:cNvSpPr>
            <a:spLocks noGrp="1"/>
          </p:cNvSpPr>
          <p:nvPr>
            <p:ph idx="1"/>
          </p:nvPr>
        </p:nvSpPr>
        <p:spPr/>
        <p:txBody>
          <a:bodyPr>
            <a:normAutofit/>
          </a:bodyPr>
          <a:lstStyle/>
          <a:p>
            <a:r>
              <a:rPr lang="en-US" dirty="0"/>
              <a:t>When there are both HARQ-ACK for PDSCH scheduled by DCI and HARQ-ACK for SPS PDSCH within a slot to be transmitted on PUCCH, the UE determines one PUCCH resource for transmission of all HARQ-ACK bits based on the ARI and total number of HARQ-ACK bits in the slot.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170114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07C5A-D770-4E82-8C80-5235F8DB8E3A}"/>
              </a:ext>
            </a:extLst>
          </p:cNvPr>
          <p:cNvSpPr>
            <a:spLocks noGrp="1"/>
          </p:cNvSpPr>
          <p:nvPr>
            <p:ph type="title"/>
          </p:nvPr>
        </p:nvSpPr>
        <p:spPr/>
        <p:txBody>
          <a:bodyPr/>
          <a:lstStyle/>
          <a:p>
            <a:r>
              <a:rPr lang="en-US" dirty="0"/>
              <a:t>Background on Proposal 4(section 2.1 in R1-1807662)</a:t>
            </a:r>
          </a:p>
        </p:txBody>
      </p:sp>
      <p:sp>
        <p:nvSpPr>
          <p:cNvPr id="3" name="Content Placeholder 2">
            <a:extLst>
              <a:ext uri="{FF2B5EF4-FFF2-40B4-BE49-F238E27FC236}">
                <a16:creationId xmlns:a16="http://schemas.microsoft.com/office/drawing/2014/main" id="{5A6DB5EF-6185-48B6-BC3E-AE314172B364}"/>
              </a:ext>
            </a:extLst>
          </p:cNvPr>
          <p:cNvSpPr>
            <a:spLocks noGrp="1"/>
          </p:cNvSpPr>
          <p:nvPr>
            <p:ph idx="1"/>
          </p:nvPr>
        </p:nvSpPr>
        <p:spPr/>
        <p:txBody>
          <a:bodyPr>
            <a:normAutofit fontScale="85000" lnSpcReduction="20000"/>
          </a:bodyPr>
          <a:lstStyle/>
          <a:p>
            <a:r>
              <a:rPr lang="en-US" dirty="0"/>
              <a:t>When the HARQ-ACK/SR PUCCH resource determined by ARI and the configured CSI PUCCH resource overlap in a slot, if the UE is configured with only one PUCCH resource set for UCI transmission including HARQ-ACK and simultaneous transmission of HARQ-ACK/SR and CSI is enabled, select from one of the following alternatives:</a:t>
            </a:r>
            <a:endParaRPr lang="sv-SE" dirty="0"/>
          </a:p>
          <a:p>
            <a:pPr lvl="1"/>
            <a:r>
              <a:rPr lang="en-US" b="1" dirty="0"/>
              <a:t>Alt 1:</a:t>
            </a:r>
            <a:r>
              <a:rPr lang="en-US" dirty="0"/>
              <a:t> The UE is not expected to transmit the corresponding HARQ-ACK/SR and the CSI report in a PUCCH resource in that slot.</a:t>
            </a:r>
            <a:endParaRPr lang="sv-SE" dirty="0"/>
          </a:p>
          <a:p>
            <a:pPr lvl="2"/>
            <a:r>
              <a:rPr lang="en-US" b="1" dirty="0"/>
              <a:t>Supportive companies:</a:t>
            </a:r>
            <a:r>
              <a:rPr lang="en-US" dirty="0"/>
              <a:t> E//, </a:t>
            </a:r>
            <a:r>
              <a:rPr lang="en-US" dirty="0" err="1"/>
              <a:t>Spreadtrum</a:t>
            </a:r>
            <a:r>
              <a:rPr lang="en-US" dirty="0"/>
              <a:t> Comm., OPPO, Intel.</a:t>
            </a:r>
            <a:endParaRPr lang="sv-SE" dirty="0"/>
          </a:p>
          <a:p>
            <a:pPr lvl="1"/>
            <a:r>
              <a:rPr lang="en-US" b="1" dirty="0"/>
              <a:t>Alt 2:</a:t>
            </a:r>
            <a:r>
              <a:rPr lang="en-US" dirty="0"/>
              <a:t> HARQ-ACK/SR and CSI are transmitted together by PUCCH resource for CSI</a:t>
            </a:r>
            <a:endParaRPr lang="sv-SE" dirty="0"/>
          </a:p>
          <a:p>
            <a:pPr lvl="2"/>
            <a:r>
              <a:rPr lang="en-US" b="1" dirty="0"/>
              <a:t>Supportive companies:</a:t>
            </a:r>
            <a:r>
              <a:rPr lang="en-US" dirty="0"/>
              <a:t> ZTE, Panasonic, CATT, Lenovo, MOT, DCM, Vivo, Nokia</a:t>
            </a:r>
            <a:endParaRPr lang="sv-SE" dirty="0"/>
          </a:p>
          <a:p>
            <a:pPr lvl="2"/>
            <a:r>
              <a:rPr lang="en-US" dirty="0"/>
              <a:t>Note: The timeline requirements for transmission of HARQ-ACK on CSI PUCCH resource is met. </a:t>
            </a:r>
            <a:endParaRPr lang="sv-SE" dirty="0"/>
          </a:p>
          <a:p>
            <a:pPr lvl="1"/>
            <a:r>
              <a:rPr lang="en-US" b="1" dirty="0"/>
              <a:t>Alt 3:</a:t>
            </a:r>
            <a:r>
              <a:rPr lang="en-US" dirty="0"/>
              <a:t> HARQ-ACK/SR is transmitted on the HARQ-ACK/SR PUCCH resource and CSI reporting is dropped in that slot.</a:t>
            </a:r>
            <a:endParaRPr lang="sv-SE" dirty="0"/>
          </a:p>
          <a:p>
            <a:pPr lvl="2"/>
            <a:r>
              <a:rPr lang="en-US" b="1" dirty="0"/>
              <a:t>Supportive companies:</a:t>
            </a:r>
            <a:r>
              <a:rPr lang="en-US" dirty="0"/>
              <a:t> Panasonic, Vivo, LG</a:t>
            </a:r>
            <a:endParaRPr lang="sv-SE" dirty="0"/>
          </a:p>
          <a:p>
            <a:pPr lvl="1"/>
            <a:r>
              <a:rPr lang="en-US" b="1" dirty="0">
                <a:solidFill>
                  <a:srgbClr val="FF0000"/>
                </a:solidFill>
              </a:rPr>
              <a:t>Alt 4: </a:t>
            </a:r>
            <a:r>
              <a:rPr lang="en-US" dirty="0">
                <a:solidFill>
                  <a:srgbClr val="FF0000"/>
                </a:solidFill>
              </a:rPr>
              <a:t>The UE is not expected to be provided </a:t>
            </a:r>
            <a:r>
              <a:rPr lang="en-US" i="1" dirty="0" err="1">
                <a:solidFill>
                  <a:srgbClr val="FF0000"/>
                </a:solidFill>
              </a:rPr>
              <a:t>simultaneousHARQ</a:t>
            </a:r>
            <a:r>
              <a:rPr lang="en-US" i="1" dirty="0">
                <a:solidFill>
                  <a:srgbClr val="FF0000"/>
                </a:solidFill>
              </a:rPr>
              <a:t>-ACK-CSI = TRUE</a:t>
            </a:r>
            <a:r>
              <a:rPr lang="en-US" dirty="0">
                <a:solidFill>
                  <a:srgbClr val="FF0000"/>
                </a:solidFill>
              </a:rPr>
              <a:t>.</a:t>
            </a:r>
          </a:p>
          <a:p>
            <a:pPr lvl="2"/>
            <a:r>
              <a:rPr lang="en-US" b="1" dirty="0">
                <a:solidFill>
                  <a:srgbClr val="FF0000"/>
                </a:solidFill>
              </a:rPr>
              <a:t>Supportive companies: Samsung, E///</a:t>
            </a:r>
            <a:endParaRPr lang="sv-SE" dirty="0">
              <a:solidFill>
                <a:srgbClr val="FF0000"/>
              </a:solidFill>
            </a:endParaRPr>
          </a:p>
          <a:p>
            <a:endParaRPr lang="en-US" dirty="0"/>
          </a:p>
        </p:txBody>
      </p:sp>
    </p:spTree>
    <p:extLst>
      <p:ext uri="{BB962C8B-B14F-4D97-AF65-F5344CB8AC3E}">
        <p14:creationId xmlns:p14="http://schemas.microsoft.com/office/powerpoint/2010/main" val="1396725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07C5A-D770-4E82-8C80-5235F8DB8E3A}"/>
              </a:ext>
            </a:extLst>
          </p:cNvPr>
          <p:cNvSpPr>
            <a:spLocks noGrp="1"/>
          </p:cNvSpPr>
          <p:nvPr>
            <p:ph type="title"/>
          </p:nvPr>
        </p:nvSpPr>
        <p:spPr/>
        <p:txBody>
          <a:bodyPr/>
          <a:lstStyle/>
          <a:p>
            <a:r>
              <a:rPr lang="en-US" dirty="0">
                <a:highlight>
                  <a:srgbClr val="00FFFF"/>
                </a:highlight>
              </a:rPr>
              <a:t>Proposal 4(section 2.1 in R1-1807662)</a:t>
            </a:r>
          </a:p>
        </p:txBody>
      </p:sp>
      <p:sp>
        <p:nvSpPr>
          <p:cNvPr id="3" name="Content Placeholder 2">
            <a:extLst>
              <a:ext uri="{FF2B5EF4-FFF2-40B4-BE49-F238E27FC236}">
                <a16:creationId xmlns:a16="http://schemas.microsoft.com/office/drawing/2014/main" id="{5A6DB5EF-6185-48B6-BC3E-AE314172B364}"/>
              </a:ext>
            </a:extLst>
          </p:cNvPr>
          <p:cNvSpPr>
            <a:spLocks noGrp="1"/>
          </p:cNvSpPr>
          <p:nvPr>
            <p:ph idx="1"/>
          </p:nvPr>
        </p:nvSpPr>
        <p:spPr/>
        <p:txBody>
          <a:bodyPr>
            <a:normAutofit lnSpcReduction="10000"/>
          </a:bodyPr>
          <a:lstStyle/>
          <a:p>
            <a:r>
              <a:rPr lang="en-US" dirty="0"/>
              <a:t>Proposal a: </a:t>
            </a:r>
          </a:p>
          <a:p>
            <a:pPr lvl="1"/>
            <a:r>
              <a:rPr lang="en-US" dirty="0"/>
              <a:t>When a UE is configured for one PUCCH resource set for UCI transmission including HARQ-ACK, the UE is not expected to be provided with </a:t>
            </a:r>
            <a:r>
              <a:rPr lang="en-US" i="1" dirty="0" err="1"/>
              <a:t>simultanouesARQ</a:t>
            </a:r>
            <a:r>
              <a:rPr lang="en-US" i="1" dirty="0"/>
              <a:t>-ACK-CSI=TRUE.</a:t>
            </a:r>
            <a:endParaRPr lang="sv-SE" dirty="0"/>
          </a:p>
          <a:p>
            <a:pPr lvl="1"/>
            <a:r>
              <a:rPr lang="en-US" dirty="0"/>
              <a:t>Supportive companies: </a:t>
            </a:r>
            <a:r>
              <a:rPr lang="en-US" dirty="0" err="1"/>
              <a:t>Samsing</a:t>
            </a:r>
            <a:r>
              <a:rPr lang="en-US" dirty="0"/>
              <a:t>, E//, </a:t>
            </a:r>
            <a:r>
              <a:rPr lang="en-US" dirty="0" err="1"/>
              <a:t>Spreadtrum</a:t>
            </a:r>
            <a:r>
              <a:rPr lang="en-US" dirty="0"/>
              <a:t> Comm., OPPO, Intel, [Panasonic?], Vivo, LG, QC</a:t>
            </a:r>
          </a:p>
          <a:p>
            <a:r>
              <a:rPr lang="en-US" dirty="0"/>
              <a:t>Proposal b:</a:t>
            </a:r>
          </a:p>
          <a:p>
            <a:pPr lvl="1"/>
            <a:r>
              <a:rPr lang="en-US" dirty="0"/>
              <a:t>When a UE is configured with one PUCCH resource set for UCI transmission including HARQ-ACK and </a:t>
            </a:r>
            <a:r>
              <a:rPr lang="en-US" i="1" dirty="0" err="1"/>
              <a:t>simultanouesARQ</a:t>
            </a:r>
            <a:r>
              <a:rPr lang="en-US" i="1" dirty="0"/>
              <a:t>-ACK-CSI=TRUE, </a:t>
            </a:r>
            <a:r>
              <a:rPr lang="en-US" dirty="0"/>
              <a:t>the HARQ-ACK/SR bits for PDSCHs scheduled by PDCCH are transmitted together with CSI on the PUCCH resource for CSI.</a:t>
            </a:r>
          </a:p>
          <a:p>
            <a:pPr lvl="1"/>
            <a:r>
              <a:rPr lang="en-US" dirty="0"/>
              <a:t>Supportive companies: ZTE, Panasonic, CATT, Lenovo, MOT, DCM, Vivo, Nokia</a:t>
            </a:r>
          </a:p>
          <a:p>
            <a:pPr marL="0" indent="0">
              <a:buNone/>
            </a:pPr>
            <a:endParaRPr lang="sv-SE" dirty="0"/>
          </a:p>
          <a:p>
            <a:endParaRPr lang="en-US" dirty="0"/>
          </a:p>
        </p:txBody>
      </p:sp>
    </p:spTree>
    <p:extLst>
      <p:ext uri="{BB962C8B-B14F-4D97-AF65-F5344CB8AC3E}">
        <p14:creationId xmlns:p14="http://schemas.microsoft.com/office/powerpoint/2010/main" val="2129196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C77C9-08C2-44F2-AD2D-08DC5F2A281F}"/>
              </a:ext>
            </a:extLst>
          </p:cNvPr>
          <p:cNvSpPr>
            <a:spLocks noGrp="1"/>
          </p:cNvSpPr>
          <p:nvPr>
            <p:ph type="title"/>
          </p:nvPr>
        </p:nvSpPr>
        <p:spPr/>
        <p:txBody>
          <a:bodyPr/>
          <a:lstStyle/>
          <a:p>
            <a:r>
              <a:rPr lang="en-US" dirty="0">
                <a:highlight>
                  <a:srgbClr val="00FFFF"/>
                </a:highlight>
              </a:rPr>
              <a:t>Proposal 5:</a:t>
            </a:r>
          </a:p>
        </p:txBody>
      </p:sp>
      <p:sp>
        <p:nvSpPr>
          <p:cNvPr id="3" name="Content Placeholder 2">
            <a:extLst>
              <a:ext uri="{FF2B5EF4-FFF2-40B4-BE49-F238E27FC236}">
                <a16:creationId xmlns:a16="http://schemas.microsoft.com/office/drawing/2014/main" id="{DBD2ADE2-2ED0-44ED-976F-5228F499C72E}"/>
              </a:ext>
            </a:extLst>
          </p:cNvPr>
          <p:cNvSpPr>
            <a:spLocks noGrp="1"/>
          </p:cNvSpPr>
          <p:nvPr>
            <p:ph idx="1"/>
          </p:nvPr>
        </p:nvSpPr>
        <p:spPr/>
        <p:txBody>
          <a:bodyPr>
            <a:normAutofit fontScale="92500" lnSpcReduction="10000"/>
          </a:bodyPr>
          <a:lstStyle/>
          <a:p>
            <a:r>
              <a:rPr lang="en-US" dirty="0"/>
              <a:t>When a PUCCH resource with format 2 or 3 or 4 for carrying a UCI including HARQ-ACK bits corresponding to granted PDSCH, overlaps with K SR PUCCH resources, the SR and the other UCI bits are multiplexed using the same PUCCH format 2 or 3 or 4 resource.</a:t>
            </a:r>
          </a:p>
          <a:p>
            <a:endParaRPr lang="en-US" dirty="0"/>
          </a:p>
          <a:p>
            <a:endParaRPr lang="en-US" dirty="0"/>
          </a:p>
          <a:p>
            <a:r>
              <a:rPr lang="en-US" dirty="0">
                <a:highlight>
                  <a:srgbClr val="FFFF00"/>
                </a:highlight>
              </a:rPr>
              <a:t>When a PUCCH resource carrying only SR overlaps with PUSCH, the PUCCH is dropped.</a:t>
            </a:r>
          </a:p>
          <a:p>
            <a:r>
              <a:rPr lang="en-US" dirty="0">
                <a:highlight>
                  <a:srgbClr val="FFFF00"/>
                </a:highlight>
              </a:rPr>
              <a:t>When a PUCCH resource carrying SR and other UCI overlaps with PUSCH, if the UCI on PUCCH is going to be multiplexed on PUSCH, the SR bits are dropped from the UCI before multiplexing on PUSCH.</a:t>
            </a:r>
          </a:p>
          <a:p>
            <a:endParaRPr lang="en-US" dirty="0"/>
          </a:p>
        </p:txBody>
      </p:sp>
    </p:spTree>
    <p:extLst>
      <p:ext uri="{BB962C8B-B14F-4D97-AF65-F5344CB8AC3E}">
        <p14:creationId xmlns:p14="http://schemas.microsoft.com/office/powerpoint/2010/main" val="35786692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894</TotalTime>
  <Words>1680</Words>
  <Application>Microsoft Office PowerPoint</Application>
  <PresentationFormat>Widescreen</PresentationFormat>
  <Paragraphs>153</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ＭＳ ゴシック</vt:lpstr>
      <vt:lpstr>ＭＳ 明朝</vt:lpstr>
      <vt:lpstr>Arial</vt:lpstr>
      <vt:lpstr>Calibri</vt:lpstr>
      <vt:lpstr>Calibri Light</vt:lpstr>
      <vt:lpstr>Times New Roman</vt:lpstr>
      <vt:lpstr>Office Theme</vt:lpstr>
      <vt:lpstr>Proposals on remaining issues on overlapping PUCCHs</vt:lpstr>
      <vt:lpstr>Option 2 (preferred option in R1-1807774 based on online discussion)</vt:lpstr>
      <vt:lpstr>Previous agreement</vt:lpstr>
      <vt:lpstr>Proposal 1 (update the agreement)</vt:lpstr>
      <vt:lpstr>Proposal 2 (section 2.3 in R1-1807662)</vt:lpstr>
      <vt:lpstr>Proposal 3 (section 2.4 in R1-1807662)</vt:lpstr>
      <vt:lpstr>Background on Proposal 4(section 2.1 in R1-1807662)</vt:lpstr>
      <vt:lpstr>Proposal 4(section 2.1 in R1-1807662)</vt:lpstr>
      <vt:lpstr>Proposal 5:</vt:lpstr>
      <vt:lpstr>Proposals on SR ID </vt:lpstr>
      <vt:lpstr>Appendix</vt:lpstr>
      <vt:lpstr>Background</vt:lpstr>
      <vt:lpstr>Summary Proposal</vt:lpstr>
      <vt:lpstr>Discussion</vt:lpstr>
      <vt:lpstr>Discussion - Alt 1</vt:lpstr>
      <vt:lpstr>Discussion - Alt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Sorour Falahati</dc:creator>
  <cp:lastModifiedBy>Sorour Falahati</cp:lastModifiedBy>
  <cp:revision>191</cp:revision>
  <dcterms:created xsi:type="dcterms:W3CDTF">2018-05-21T11:04:00Z</dcterms:created>
  <dcterms:modified xsi:type="dcterms:W3CDTF">2018-05-24T06:29:17Z</dcterms:modified>
</cp:coreProperties>
</file>