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8" r:id="rId4"/>
    <p:sldId id="274" r:id="rId5"/>
    <p:sldId id="275" r:id="rId6"/>
    <p:sldId id="281" r:id="rId7"/>
    <p:sldId id="282" r:id="rId8"/>
    <p:sldId id="276" r:id="rId9"/>
    <p:sldId id="280" r:id="rId10"/>
    <p:sldId id="2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88" d="100"/>
          <a:sy n="88" d="100"/>
        </p:scale>
        <p:origin x="45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lang="en-US" altLang="ja-JP" dirty="0"/>
              <a:t>Offline summary on Wednesday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45702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3</a:t>
            </a:r>
            <a:endParaRPr lang="en-GB" altLang="ja-JP" sz="2400" b="1" dirty="0">
              <a:ea typeface="ＭＳ ゴシック" panose="020B0609070205080204" pitchFamily="49" charset="-128"/>
            </a:endParaRP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Busan, Korea, 21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st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– 25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May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7.1.3.1.2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3" y="548680"/>
            <a:ext cx="16962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 dirty="0" smtClean="0">
                <a:ea typeface="ＭＳ ゴシック" panose="020B0609070205080204" pitchFamily="49" charset="-128"/>
              </a:rPr>
              <a:t>R1-1807772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600A3A-6DF2-4ECB-8CDB-B9E2029F7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F13C0F-F268-4250-965D-A020ACADF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02416" cy="4351338"/>
          </a:xfrm>
        </p:spPr>
        <p:txBody>
          <a:bodyPr/>
          <a:lstStyle/>
          <a:p>
            <a:r>
              <a:rPr kumimoji="1" lang="en-US" altLang="ja-JP" dirty="0"/>
              <a:t>Having joint session between BWP and PDCCH on the following issues:</a:t>
            </a:r>
          </a:p>
          <a:p>
            <a:pPr lvl="1"/>
            <a:r>
              <a:rPr kumimoji="1" lang="en-US" altLang="ja-JP" dirty="0"/>
              <a:t>Whether RAN1 can agree that each active DL BWP always contain SSB?</a:t>
            </a:r>
          </a:p>
        </p:txBody>
      </p:sp>
    </p:spTree>
    <p:extLst>
      <p:ext uri="{BB962C8B-B14F-4D97-AF65-F5344CB8AC3E}">
        <p14:creationId xmlns:p14="http://schemas.microsoft.com/office/powerpoint/2010/main" val="2702069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F40611-DE30-4ABB-B1EC-728EDA43F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32E4825-6725-46AF-A5B9-6B6DFCFC4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ja-JP" dirty="0"/>
              <a:t>Modify the yellow part as following</a:t>
            </a:r>
          </a:p>
          <a:p>
            <a:r>
              <a:rPr lang="en-GB" altLang="ja-JP" dirty="0"/>
              <a:t>For a given SS set or across SS sets, the UE is not expected to be configured with PDCCH monitoring occasion/periodicity causing partial time-domain overlapping for the same CORESET.</a:t>
            </a:r>
          </a:p>
          <a:p>
            <a:pPr lvl="1"/>
            <a:r>
              <a:rPr kumimoji="1" lang="en-GB" altLang="ja-JP" dirty="0"/>
              <a:t>Partial-overlapping </a:t>
            </a:r>
            <a:r>
              <a:rPr lang="en-GB" altLang="ja-JP" dirty="0"/>
              <a:t>in time-domain for the same CORESET means the case of that the separation between two monitoring occasions is smaller than the CORESET duration but greater than 0.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1195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0C57E3-F3DA-4F9D-AC9D-F5D6899DD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713913-9F01-4919-A6A0-3178D282C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/>
              <a:t>For UE BD capability reporting y = integer(4, …, 16), at least for self-scheduling,</a:t>
            </a:r>
          </a:p>
          <a:p>
            <a:r>
              <a:rPr lang="en-US" altLang="ja-JP" sz="2400" dirty="0"/>
              <a:t>For UE not supporting CA with different numerologies, the reported value equally applies to all numerologies</a:t>
            </a:r>
          </a:p>
          <a:p>
            <a:r>
              <a:rPr lang="en-US" altLang="ja-JP" sz="2400" dirty="0"/>
              <a:t>For UE supporting CA with different numerologies, </a:t>
            </a:r>
          </a:p>
          <a:p>
            <a:pPr lvl="1"/>
            <a:r>
              <a:rPr lang="en-US" altLang="ja-JP" sz="2000" dirty="0"/>
              <a:t>When the UE is configured with CA with the same numerology, the reported value applies</a:t>
            </a:r>
          </a:p>
          <a:p>
            <a:pPr lvl="1"/>
            <a:r>
              <a:rPr lang="en-US" altLang="ja-JP" sz="2000" dirty="0"/>
              <a:t>When the UE is configured with CA with different numerologies, </a:t>
            </a:r>
            <a:r>
              <a:rPr lang="en-US" altLang="ja-JP" sz="2000" dirty="0">
                <a:solidFill>
                  <a:srgbClr val="FF0000"/>
                </a:solidFill>
              </a:rPr>
              <a:t>the reported value applies to each set of DL-CCs with the same numerology, i.e.:</a:t>
            </a:r>
          </a:p>
          <a:p>
            <a:pPr lvl="2"/>
            <a:r>
              <a:rPr lang="en-US" altLang="ja-JP" sz="1800" strike="sngStrike" dirty="0">
                <a:solidFill>
                  <a:srgbClr val="FF0000"/>
                </a:solidFill>
              </a:rPr>
              <a:t>The number of BDs for a given numerology </a:t>
            </a:r>
            <a:r>
              <a:rPr lang="en-US" altLang="ja-JP" sz="1800" strike="sngStrike" dirty="0" err="1">
                <a:solidFill>
                  <a:srgbClr val="FF0000"/>
                </a:solidFill>
              </a:rPr>
              <a:t>i</a:t>
            </a:r>
            <a:r>
              <a:rPr lang="en-US" altLang="ja-JP" sz="1800" strike="sngStrike" dirty="0">
                <a:solidFill>
                  <a:srgbClr val="FF0000"/>
                </a:solidFill>
              </a:rPr>
              <a:t> is (Mi * y) per slot of the numerology </a:t>
            </a:r>
            <a:r>
              <a:rPr lang="en-US" altLang="ja-JP" sz="1800" strike="sngStrike" dirty="0" err="1">
                <a:solidFill>
                  <a:srgbClr val="FF0000"/>
                </a:solidFill>
              </a:rPr>
              <a:t>i</a:t>
            </a:r>
            <a:endParaRPr lang="en-US" altLang="ja-JP" sz="1800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sz="1800" strike="sngStrike" dirty="0">
                <a:solidFill>
                  <a:srgbClr val="FF0000"/>
                </a:solidFill>
              </a:rPr>
              <a:t>The number of CCEs for a given numerology </a:t>
            </a:r>
            <a:r>
              <a:rPr lang="en-US" altLang="ja-JP" sz="1800" strike="sngStrike" dirty="0" err="1">
                <a:solidFill>
                  <a:srgbClr val="FF0000"/>
                </a:solidFill>
              </a:rPr>
              <a:t>i</a:t>
            </a:r>
            <a:r>
              <a:rPr lang="en-US" altLang="ja-JP" sz="1800" strike="sngStrike" dirty="0">
                <a:solidFill>
                  <a:srgbClr val="FF0000"/>
                </a:solidFill>
              </a:rPr>
              <a:t> is (Ni * y) per slot of the numerology </a:t>
            </a:r>
            <a:r>
              <a:rPr lang="en-US" altLang="ja-JP" sz="1800" strike="sngStrike" dirty="0" err="1">
                <a:solidFill>
                  <a:srgbClr val="FF0000"/>
                </a:solidFill>
              </a:rPr>
              <a:t>i</a:t>
            </a:r>
            <a:endParaRPr lang="en-US" altLang="ja-JP" sz="1800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sz="1800" dirty="0">
                <a:solidFill>
                  <a:srgbClr val="FF0000"/>
                </a:solidFill>
              </a:rPr>
              <a:t>If a UE is configured with DL-CCs of X0, X1, X2, X3, where Xi denotes the number of DL-CCs with the numerology </a:t>
            </a:r>
            <a:r>
              <a:rPr lang="en-US" altLang="ja-JP" sz="1800" dirty="0" err="1">
                <a:solidFill>
                  <a:srgbClr val="FF0000"/>
                </a:solidFill>
              </a:rPr>
              <a:t>i</a:t>
            </a:r>
            <a:r>
              <a:rPr lang="en-US" altLang="ja-JP" sz="1800" dirty="0">
                <a:solidFill>
                  <a:srgbClr val="FF0000"/>
                </a:solidFill>
              </a:rPr>
              <a:t>, the total number of (BDs or CCEs) for the DL-CCs with the numerology </a:t>
            </a:r>
            <a:r>
              <a:rPr lang="en-US" altLang="ja-JP" sz="1800" dirty="0" err="1">
                <a:solidFill>
                  <a:srgbClr val="FF0000"/>
                </a:solidFill>
              </a:rPr>
              <a:t>i</a:t>
            </a:r>
            <a:r>
              <a:rPr lang="en-US" altLang="ja-JP" sz="1800" dirty="0">
                <a:solidFill>
                  <a:srgbClr val="FF0000"/>
                </a:solidFill>
              </a:rPr>
              <a:t> is given by Floor{Xi / (X0 + X1 + X2 + X3) * (Mi or Ni) * y} per slot of the numerology </a:t>
            </a:r>
            <a:r>
              <a:rPr lang="en-US" altLang="ja-JP" sz="1800" dirty="0" err="1">
                <a:solidFill>
                  <a:srgbClr val="FF0000"/>
                </a:solidFill>
              </a:rPr>
              <a:t>i</a:t>
            </a:r>
            <a:endParaRPr lang="en-US" altLang="ja-JP" sz="1800" dirty="0">
              <a:solidFill>
                <a:srgbClr val="FF0000"/>
              </a:solidFill>
            </a:endParaRPr>
          </a:p>
          <a:p>
            <a:pPr lvl="3"/>
            <a:r>
              <a:rPr lang="en-US" altLang="ja-JP" sz="1600" dirty="0">
                <a:solidFill>
                  <a:srgbClr val="FF0000"/>
                </a:solidFill>
              </a:rPr>
              <a:t>Where Mi and Ni represent the number of BDs and CCEs per slot specified for non-CA case, respectively</a:t>
            </a:r>
          </a:p>
        </p:txBody>
      </p:sp>
    </p:spTree>
    <p:extLst>
      <p:ext uri="{BB962C8B-B14F-4D97-AF65-F5344CB8AC3E}">
        <p14:creationId xmlns:p14="http://schemas.microsoft.com/office/powerpoint/2010/main" val="3172336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FE7FE1-A7B3-4C99-A0B8-6124F7834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A2070-410E-442C-8D2D-14087646B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PDCCH with CRC scrambled </a:t>
            </a:r>
            <a:r>
              <a:rPr lang="en-US" altLang="ja-JP" sz="2400" dirty="0"/>
              <a:t>by </a:t>
            </a:r>
            <a:r>
              <a:rPr kumimoji="1" lang="en-US" altLang="ja-JP" sz="2400" dirty="0"/>
              <a:t>C-RNTI and CS-RNTI are not monitored on Type3-CSS on </a:t>
            </a:r>
            <a:r>
              <a:rPr kumimoji="1" lang="en-US" altLang="ja-JP" sz="2400" dirty="0" err="1"/>
              <a:t>SCell</a:t>
            </a:r>
            <a:endParaRPr kumimoji="1" lang="en-US" altLang="ja-JP" sz="2400" dirty="0"/>
          </a:p>
          <a:p>
            <a:r>
              <a:rPr kumimoji="1" lang="en-US" altLang="ja-JP" sz="2400" dirty="0"/>
              <a:t>When a UE is configured with cross-carrier scheduling and CS-RNTI, the UE monitors DCI format(s) 0_1 and/or 1_1 with CIF with CRC scrambled by C-RNTI and CS-RNTI</a:t>
            </a:r>
          </a:p>
          <a:p>
            <a:pPr lvl="1"/>
            <a:r>
              <a:rPr lang="en-US" altLang="ja-JP" sz="2000" dirty="0"/>
              <a:t>For CS-RNTI, the CIF field is used to indicate cross-carrier activation of SPS/configured grant Type2</a:t>
            </a:r>
          </a:p>
          <a:p>
            <a:r>
              <a:rPr kumimoji="1" lang="en-US" altLang="ja-JP" sz="2400" dirty="0"/>
              <a:t>When a UE is configured with dynamic BWP switching and CS-RNTI, the UE monitors DCI format(s) 0_1 and/or 1_1 with bandwidth part indicator with CRC scrambled by C-RNTI and CS-RNTI</a:t>
            </a:r>
          </a:p>
          <a:p>
            <a:pPr lvl="1"/>
            <a:r>
              <a:rPr lang="en-US" altLang="ja-JP" sz="2000" dirty="0"/>
              <a:t>For CS-RNTI, the bandwidth part indicator field is used to indicate BWP switching and activation of SPS/configured grant Type2 simultaneously</a:t>
            </a:r>
          </a:p>
        </p:txBody>
      </p:sp>
    </p:spTree>
    <p:extLst>
      <p:ext uri="{BB962C8B-B14F-4D97-AF65-F5344CB8AC3E}">
        <p14:creationId xmlns:p14="http://schemas.microsoft.com/office/powerpoint/2010/main" val="934511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F5502F-269C-489A-B78C-8F3E8E61C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B63DCC-9309-4366-A2C7-0AD4A9AA1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95263"/>
          </a:xfrm>
        </p:spPr>
        <p:txBody>
          <a:bodyPr/>
          <a:lstStyle/>
          <a:p>
            <a:r>
              <a:rPr kumimoji="1" lang="en-US" altLang="ja-JP" dirty="0"/>
              <a:t>Clarify agreements at RAN1#92bis meeting as below: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BFC980D-833E-4289-B557-7815989A4159}"/>
              </a:ext>
            </a:extLst>
          </p:cNvPr>
          <p:cNvSpPr/>
          <p:nvPr/>
        </p:nvSpPr>
        <p:spPr>
          <a:xfrm>
            <a:off x="479376" y="2636912"/>
            <a:ext cx="113772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en-GB" altLang="ja-JP" sz="2400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</a:t>
            </a:r>
            <a:r>
              <a:rPr lang="en-GB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ja-JP" altLang="ja-JP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NW and UE maintain the same understanding on SSB/CORESET#0/SS#0 in </a:t>
            </a:r>
            <a:r>
              <a:rPr lang="en-US" altLang="ja-JP" sz="240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connected_mode</a:t>
            </a: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ja-JP" sz="2400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</a:t>
            </a: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non-broadcast PDCCH</a:t>
            </a:r>
            <a:r>
              <a:rPr lang="en-US" altLang="ja-JP" sz="2400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and for broadcast PDCCH</a:t>
            </a:r>
            <a:endParaRPr lang="ja-JP" altLang="ja-JP" sz="2400" dirty="0">
              <a:solidFill>
                <a:srgbClr val="FF0000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Solutions FFS</a:t>
            </a:r>
            <a:r>
              <a:rPr lang="en-US" altLang="ja-JP" sz="2400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joint session between DL control and BM</a:t>
            </a:r>
            <a:endParaRPr lang="ja-JP" altLang="ja-JP" sz="2400" dirty="0">
              <a:solidFill>
                <a:srgbClr val="FF0000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the broadcast PDCCH, it is up to UE which common search space to monitor based on which SSB in both</a:t>
            </a:r>
            <a:r>
              <a:rPr lang="en-US" altLang="ja-JP" sz="2400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ja-JP" sz="2400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connected, </a:t>
            </a: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in-active, and idle modes</a:t>
            </a:r>
            <a:endParaRPr lang="ja-JP" altLang="ja-JP" sz="2400" dirty="0">
              <a:solidFill>
                <a:srgbClr val="FF0000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4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Unicast PDSCH can be scheduled by a DCI associated with the CORESET #0</a:t>
            </a:r>
            <a:endParaRPr lang="ja-JP" altLang="ja-JP" sz="24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533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C87189-AF24-4EED-A63C-AEED2F0DC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C2005F-A34B-4E49-B20D-9865684F3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altLang="ja-JP" dirty="0"/>
              <a:t>Working assumption: Clarify Case 1 and Case 2 as following:</a:t>
            </a:r>
          </a:p>
          <a:p>
            <a:pPr lvl="1"/>
            <a:r>
              <a:rPr lang="en-US" altLang="ja-JP" dirty="0"/>
              <a:t>Case 1: PDCCH monitoring </a:t>
            </a:r>
            <a:r>
              <a:rPr lang="en-US" altLang="ja-JP" u="sng" dirty="0">
                <a:solidFill>
                  <a:srgbClr val="FF0000"/>
                </a:solidFill>
              </a:rPr>
              <a:t>of all SS sets that are monitored in a slot occurs at most at one span of up to 3 consecutive OFDM symbols </a:t>
            </a:r>
            <a:r>
              <a:rPr lang="en-US" altLang="ja-JP" strike="sngStrike" dirty="0">
                <a:solidFill>
                  <a:srgbClr val="FF0000"/>
                </a:solidFill>
              </a:rPr>
              <a:t>periodicity of 14 or more symbols</a:t>
            </a:r>
            <a:endParaRPr lang="ja-JP" altLang="ja-JP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dirty="0"/>
              <a:t>Case 1-1: PDCCH monitoring on up to three OFDM symbols at the beginning of a slot</a:t>
            </a:r>
            <a:endParaRPr lang="ja-JP" altLang="ja-JP" dirty="0"/>
          </a:p>
          <a:p>
            <a:pPr lvl="2"/>
            <a:r>
              <a:rPr lang="en-US" altLang="ja-JP" dirty="0"/>
              <a:t>Case 1-2: PDCCH monitoring on any span of up to 3 consecutive OFDM symbols of a slot</a:t>
            </a:r>
            <a:endParaRPr lang="ja-JP" altLang="ja-JP" dirty="0"/>
          </a:p>
          <a:p>
            <a:pPr lvl="3"/>
            <a:r>
              <a:rPr lang="en-US" altLang="ja-JP" dirty="0"/>
              <a:t>For a given UE, all search space configurations are within the same span of 3 consecutive OFDM symbols in the slot</a:t>
            </a:r>
            <a:endParaRPr lang="ja-JP" altLang="ja-JP" dirty="0"/>
          </a:p>
          <a:p>
            <a:pPr lvl="1"/>
            <a:r>
              <a:rPr lang="en-US" altLang="ja-JP" dirty="0"/>
              <a:t>Case 2: PDCCH monitoring </a:t>
            </a:r>
            <a:r>
              <a:rPr lang="en-US" altLang="ja-JP" u="sng" dirty="0">
                <a:solidFill>
                  <a:srgbClr val="FF0000"/>
                </a:solidFill>
                <a:ea typeface="Times New Roman" panose="02020603050405020304" pitchFamily="18" charset="0"/>
              </a:rPr>
              <a:t>of all SS sets that are monitored in a slot occurs at more than one span of up to 3 consecutive OFDM </a:t>
            </a:r>
            <a:r>
              <a:rPr lang="en-US" altLang="ja-JP" u="sng" dirty="0" err="1">
                <a:solidFill>
                  <a:srgbClr val="FF0000"/>
                </a:solidFill>
                <a:ea typeface="Times New Roman" panose="02020603050405020304" pitchFamily="18" charset="0"/>
              </a:rPr>
              <a:t>symbols</a:t>
            </a:r>
            <a:r>
              <a:rPr lang="en-US" altLang="ja-JP" strike="sngStrike" dirty="0" err="1">
                <a:solidFill>
                  <a:srgbClr val="FF0000"/>
                </a:solidFill>
              </a:rPr>
              <a:t>periodicity</a:t>
            </a:r>
            <a:r>
              <a:rPr lang="en-US" altLang="ja-JP" strike="sngStrike" dirty="0">
                <a:solidFill>
                  <a:srgbClr val="FF0000"/>
                </a:solidFill>
              </a:rPr>
              <a:t> of less than 14 symbols</a:t>
            </a:r>
            <a:endParaRPr lang="ja-JP" altLang="ja-JP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ja-JP" dirty="0"/>
              <a:t>Note: this includes the PDCCH monitoring of up to three OFDM symbols at the beginning of a slot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43009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80830A-1C1C-4B1E-9341-B5A7179BB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4B4403-DD02-46BE-BD1B-5A4E3400D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/>
              <a:t>Clarify the RAN1#92bis w</a:t>
            </a:r>
            <a:r>
              <a:rPr lang="en-US" altLang="ja-JP" dirty="0" err="1"/>
              <a:t>orking</a:t>
            </a:r>
            <a:r>
              <a:rPr lang="en-US" altLang="ja-JP" dirty="0"/>
              <a:t> assumption as following:</a:t>
            </a:r>
            <a:endParaRPr lang="ja-JP" altLang="ja-JP" dirty="0"/>
          </a:p>
          <a:p>
            <a:pPr lvl="1"/>
            <a:r>
              <a:rPr lang="en-US" altLang="ja-JP" dirty="0"/>
              <a:t>For a common search space configured with </a:t>
            </a:r>
            <a:r>
              <a:rPr lang="en-US" altLang="ja-JP" i="1" dirty="0"/>
              <a:t>RMSI-PDCCH-Config</a:t>
            </a:r>
            <a:r>
              <a:rPr lang="en-US" altLang="ja-JP" dirty="0"/>
              <a:t>, </a:t>
            </a:r>
            <a:r>
              <a:rPr lang="en-US" altLang="ja-JP" i="1" dirty="0" err="1"/>
              <a:t>osi-searchSpace</a:t>
            </a:r>
            <a:r>
              <a:rPr lang="en-US" altLang="ja-JP" dirty="0"/>
              <a:t>, </a:t>
            </a:r>
            <a:r>
              <a:rPr lang="en-US" altLang="ja-JP" i="1" dirty="0"/>
              <a:t>paging-</a:t>
            </a:r>
            <a:r>
              <a:rPr lang="en-US" altLang="ja-JP" i="1" dirty="0" err="1"/>
              <a:t>searchSpace</a:t>
            </a:r>
            <a:r>
              <a:rPr lang="en-US" altLang="ja-JP" dirty="0"/>
              <a:t>, and</a:t>
            </a:r>
            <a:r>
              <a:rPr lang="en-US" altLang="ja-JP" u="sng" dirty="0">
                <a:solidFill>
                  <a:srgbClr val="FF0000"/>
                </a:solidFill>
              </a:rPr>
              <a:t>/or</a:t>
            </a:r>
            <a:r>
              <a:rPr lang="en-US" altLang="ja-JP" dirty="0"/>
              <a:t> </a:t>
            </a:r>
            <a:r>
              <a:rPr lang="en-US" altLang="ja-JP" i="1" dirty="0"/>
              <a:t>ra-</a:t>
            </a:r>
            <a:r>
              <a:rPr lang="en-US" altLang="ja-JP" i="1" dirty="0" err="1"/>
              <a:t>searchSpace</a:t>
            </a:r>
            <a:r>
              <a:rPr lang="en-US" altLang="ja-JP" dirty="0"/>
              <a:t>, DCI format 0_0/1_0 with C-RNTI is monitored in non-DRX occasions</a:t>
            </a:r>
            <a:r>
              <a:rPr lang="en-US" altLang="ja-JP" u="sng" dirty="0">
                <a:solidFill>
                  <a:srgbClr val="FF0000"/>
                </a:solidFill>
              </a:rPr>
              <a:t> and in the corresponding monitoring window with the configured PDCCH monitoring periodicity/offset/occasions </a:t>
            </a:r>
            <a:r>
              <a:rPr lang="en-US" altLang="ja-JP" u="sng" dirty="0" err="1">
                <a:solidFill>
                  <a:srgbClr val="FF0000"/>
                </a:solidFill>
              </a:rPr>
              <a:t>when</a:t>
            </a:r>
            <a:r>
              <a:rPr lang="en-US" altLang="ja-JP" strike="sngStrike" dirty="0" err="1">
                <a:solidFill>
                  <a:srgbClr val="FF0000"/>
                </a:solidFill>
              </a:rPr>
              <a:t>after</a:t>
            </a:r>
            <a:r>
              <a:rPr lang="en-US" altLang="ja-JP" dirty="0"/>
              <a:t> C-RNTI is available.</a:t>
            </a:r>
            <a:endParaRPr lang="ja-JP" altLang="ja-JP" dirty="0"/>
          </a:p>
          <a:p>
            <a:pPr lvl="1"/>
            <a:r>
              <a:rPr lang="en-US" altLang="ja-JP" dirty="0"/>
              <a:t>For a common search space configured with </a:t>
            </a:r>
            <a:r>
              <a:rPr lang="en-US" altLang="ja-JP" i="1" dirty="0"/>
              <a:t>RMSI-PDCCH-Config</a:t>
            </a:r>
            <a:r>
              <a:rPr lang="en-US" altLang="ja-JP" dirty="0"/>
              <a:t>, </a:t>
            </a:r>
            <a:r>
              <a:rPr lang="en-US" altLang="ja-JP" i="1" dirty="0" err="1"/>
              <a:t>osi-searchSpace</a:t>
            </a:r>
            <a:r>
              <a:rPr lang="en-US" altLang="ja-JP" dirty="0"/>
              <a:t>, </a:t>
            </a:r>
            <a:r>
              <a:rPr lang="en-US" altLang="ja-JP" i="1" dirty="0"/>
              <a:t>paging-</a:t>
            </a:r>
            <a:r>
              <a:rPr lang="en-US" altLang="ja-JP" i="1" dirty="0" err="1"/>
              <a:t>searchSpace</a:t>
            </a:r>
            <a:r>
              <a:rPr lang="en-US" altLang="ja-JP" dirty="0"/>
              <a:t>, and </a:t>
            </a:r>
            <a:r>
              <a:rPr lang="en-US" altLang="ja-JP" i="1" dirty="0"/>
              <a:t>ra-</a:t>
            </a:r>
            <a:r>
              <a:rPr lang="en-US" altLang="ja-JP" i="1" dirty="0" err="1"/>
              <a:t>searchSpace</a:t>
            </a:r>
            <a:r>
              <a:rPr lang="en-US" altLang="ja-JP" dirty="0"/>
              <a:t>, DCI format 0_0/1_0 with CS-RNTI is monitored in non-DRX occasions</a:t>
            </a:r>
            <a:r>
              <a:rPr lang="en-US" altLang="ja-JP" u="sng" dirty="0">
                <a:solidFill>
                  <a:srgbClr val="FF0000"/>
                </a:solidFill>
              </a:rPr>
              <a:t> with the configured PDCCH monitoring periodicity/offset/occasions </a:t>
            </a:r>
            <a:r>
              <a:rPr lang="en-US" altLang="ja-JP" u="sng" dirty="0" err="1">
                <a:solidFill>
                  <a:srgbClr val="FF0000"/>
                </a:solidFill>
              </a:rPr>
              <a:t>when</a:t>
            </a:r>
            <a:r>
              <a:rPr lang="en-US" altLang="ja-JP" strike="sngStrike" dirty="0" err="1">
                <a:solidFill>
                  <a:srgbClr val="FF0000"/>
                </a:solidFill>
              </a:rPr>
              <a:t>after</a:t>
            </a:r>
            <a:r>
              <a:rPr lang="en-US" altLang="ja-JP" dirty="0"/>
              <a:t> CS-RNTI is available.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272237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D9071C-ECD1-4954-8356-79476C64D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F784444-A26B-4E45-95E2-822A6B347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Having joint session among MIMO and DL control to address questions from RAN2 in the LS:</a:t>
            </a:r>
            <a:endParaRPr kumimoji="1" lang="ja-JP" altLang="en-US" dirty="0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7903ACD4-27DA-41B6-BBB0-A4047EE56C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543681"/>
              </p:ext>
            </p:extLst>
          </p:nvPr>
        </p:nvGraphicFramePr>
        <p:xfrm>
          <a:off x="2279576" y="3933056"/>
          <a:ext cx="1440774" cy="759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パッケージャー シェル オブジェクト" showAsIcon="1" r:id="rId3" imgW="765360" imgH="403560" progId="Package">
                  <p:embed/>
                </p:oleObj>
              </mc:Choice>
              <mc:Fallback>
                <p:oleObj name="パッケージャー シェル オブジェクト" showAsIcon="1" r:id="rId3" imgW="765360" imgH="403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9576" y="3933056"/>
                        <a:ext cx="1440774" cy="759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548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505C2FB-E955-4E41-A761-245023E9875C}"/>
              </a:ext>
            </a:extLst>
          </p:cNvPr>
          <p:cNvSpPr/>
          <p:nvPr/>
        </p:nvSpPr>
        <p:spPr>
          <a:xfrm>
            <a:off x="623392" y="404664"/>
            <a:ext cx="10658400" cy="630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R1-1806550 Intel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Confirm the WAs at RAN1#91 meeting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15000"/>
              </a:lnSpc>
              <a:buFont typeface="Wingdings" panose="05000000000000000000" pitchFamily="2" charset="2"/>
              <a:buChar char="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Delete “if configured”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15000"/>
              </a:lnSpc>
              <a:buFont typeface="Wingdings" panose="05000000000000000000" pitchFamily="2" charset="2"/>
              <a:buChar char="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PRACH is configured for each BWP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R1-1806666 ETRI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Collision b/w Type0A-CSS and SSB is handled by the same way as collision b/w Type0-CSS and SSB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R1-1806289 CATT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Remove CORESET restriction in PDCCH-</a:t>
            </a:r>
            <a:r>
              <a:rPr lang="en-US" altLang="ja-JP" sz="1600" dirty="0" err="1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ConfigCommon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R1-1806142 Nokia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Recommend RAN2 to support a configuration of searchSpaceSIB1 by pdcch-ConfigSIB1 or </a:t>
            </a:r>
            <a:r>
              <a:rPr lang="en-US" altLang="ja-JP" sz="1600" dirty="0" err="1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SearchSpace</a:t>
            </a: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by choice in PDCCH-</a:t>
            </a:r>
            <a:r>
              <a:rPr lang="en-US" altLang="ja-JP" sz="1600" dirty="0" err="1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ConfigCommon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R1-1806729 Samsung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Adding periodicities {5ms, 10ms, 20ms, 40ms, 80ms, 160ms} and slot-level monitoring occasions for the RRC IE </a:t>
            </a:r>
            <a:r>
              <a:rPr lang="en-US" altLang="ja-JP" sz="1600" dirty="0" err="1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SearchSpace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R1-1807353 QCM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Remove additional CORESET in the PDCCH-</a:t>
            </a:r>
            <a:r>
              <a:rPr lang="en-US" altLang="ja-JP" sz="1600" dirty="0" err="1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ConfigCommon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R1-1806055 vivo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Type0/0A/1/2-CSS is configured by PDCCH-</a:t>
            </a:r>
            <a:r>
              <a:rPr lang="en-US" altLang="ja-JP" sz="1600" dirty="0" err="1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ConfigCommon</a:t>
            </a: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 for each DL BWP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R1-1806127 ZTE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buFont typeface="Wingdings" panose="05000000000000000000" pitchFamily="2" charset="2"/>
              <a:buChar char="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CORESET for Type0A/2-CSS is same as that for Type0-CSS only when these CSSs are in the same BWP</a:t>
            </a:r>
            <a:endParaRPr lang="ja-JP" altLang="ja-JP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R1-1807160 ETRI</a:t>
            </a:r>
          </a:p>
          <a:p>
            <a:pPr marL="800100" lvl="1" indent="-342900">
              <a:lnSpc>
                <a:spcPct val="115000"/>
              </a:lnSpc>
              <a:buFont typeface="Wingdings" panose="05000000000000000000" pitchFamily="2" charset="2"/>
              <a:buChar char=""/>
            </a:pPr>
            <a:r>
              <a:rPr lang="en-US" altLang="ja-JP" sz="1600" dirty="0">
                <a:latin typeface="Calibri" panose="020F050202020403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Support NW-based and UE-based switching of CORESET#0 for unicast PDSCH</a:t>
            </a:r>
            <a:endParaRPr lang="ja-JP" altLang="en-US" sz="1600" dirty="0">
              <a:latin typeface="Calibri" panose="020F050202020403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302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1311</TotalTime>
  <Words>945</Words>
  <Application>Microsoft Office PowerPoint</Application>
  <PresentationFormat>Widescreen</PresentationFormat>
  <Paragraphs>70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Batang</vt:lpstr>
      <vt:lpstr>ＭＳ ゴシック</vt:lpstr>
      <vt:lpstr>ＭＳ 明朝</vt:lpstr>
      <vt:lpstr>Arial</vt:lpstr>
      <vt:lpstr>Calibri</vt:lpstr>
      <vt:lpstr>Calibri Light</vt:lpstr>
      <vt:lpstr>Times</vt:lpstr>
      <vt:lpstr>Times New Roman</vt:lpstr>
      <vt:lpstr>Wingdings</vt:lpstr>
      <vt:lpstr>游ゴシック</vt:lpstr>
      <vt:lpstr>游ゴシック Light</vt:lpstr>
      <vt:lpstr>Office Theme</vt:lpstr>
      <vt:lpstr>パッケージャー シェル オブジェクト</vt:lpstr>
      <vt:lpstr>Offline summary on Wednesday</vt:lpstr>
      <vt:lpstr>Proposals</vt:lpstr>
      <vt:lpstr>Proposals</vt:lpstr>
      <vt:lpstr>Proposals</vt:lpstr>
      <vt:lpstr>Proposals</vt:lpstr>
      <vt:lpstr>Proposals</vt:lpstr>
      <vt:lpstr>Proposals</vt:lpstr>
      <vt:lpstr>Proposals</vt:lpstr>
      <vt:lpstr>PowerPoint Presentation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MCC: review</cp:lastModifiedBy>
  <cp:revision>64</cp:revision>
  <dcterms:created xsi:type="dcterms:W3CDTF">2018-02-28T17:03:59Z</dcterms:created>
  <dcterms:modified xsi:type="dcterms:W3CDTF">2018-05-23T08:45:16Z</dcterms:modified>
</cp:coreProperties>
</file>