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4" autoAdjust="0"/>
    <p:restoredTop sz="96582" autoAdjust="0"/>
  </p:normalViewPr>
  <p:slideViewPr>
    <p:cSldViewPr snapToGrid="0" showGuides="1">
      <p:cViewPr varScale="1">
        <p:scale>
          <a:sx n="112" d="100"/>
          <a:sy n="112" d="100"/>
        </p:scale>
        <p:origin x="120" y="13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3FF2C-C026-44A1-B880-05396C7EA2D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36A5-8061-4441-AEC1-24BFFFBBCE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3632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3FF2C-C026-44A1-B880-05396C7EA2D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36A5-8061-4441-AEC1-24BFFFBBCE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6541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3FF2C-C026-44A1-B880-05396C7EA2D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36A5-8061-4441-AEC1-24BFFFBBCE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711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3FF2C-C026-44A1-B880-05396C7EA2D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36A5-8061-4441-AEC1-24BFFFBBCE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8242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3FF2C-C026-44A1-B880-05396C7EA2D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36A5-8061-4441-AEC1-24BFFFBBCE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6701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3FF2C-C026-44A1-B880-05396C7EA2D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36A5-8061-4441-AEC1-24BFFFBBCE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3316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3FF2C-C026-44A1-B880-05396C7EA2D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36A5-8061-4441-AEC1-24BFFFBBCE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3749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3FF2C-C026-44A1-B880-05396C7EA2D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36A5-8061-4441-AEC1-24BFFFBBCE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6851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3FF2C-C026-44A1-B880-05396C7EA2D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36A5-8061-4441-AEC1-24BFFFBBCE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1916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3FF2C-C026-44A1-B880-05396C7EA2D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36A5-8061-4441-AEC1-24BFFFBBCE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2238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3FF2C-C026-44A1-B880-05396C7EA2D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36A5-8061-4441-AEC1-24BFFFBBCE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9131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3FF2C-C026-44A1-B880-05396C7EA2D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C836A5-8061-4441-AEC1-24BFFFBBCE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1886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4"/>
          <p:cNvSpPr>
            <a:spLocks noChangeArrowheads="1"/>
          </p:cNvSpPr>
          <p:nvPr/>
        </p:nvSpPr>
        <p:spPr bwMode="auto">
          <a:xfrm>
            <a:off x="-1" y="152310"/>
            <a:ext cx="496510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3GPP TSG RAN1 #93	</a:t>
            </a: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Busan, Republic of Korea, 21</a:t>
            </a:r>
            <a:r>
              <a:rPr lang="en-US" altLang="ko-KR" sz="1800" b="1" baseline="300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st</a:t>
            </a:r>
            <a:r>
              <a:rPr lang="en-US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– 25</a:t>
            </a:r>
            <a:r>
              <a:rPr lang="en-US" altLang="ko-KR" sz="1800" b="1" baseline="300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th</a:t>
            </a:r>
            <a:r>
              <a:rPr lang="en-US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May 2018</a:t>
            </a:r>
            <a:endParaRPr lang="sv-SE" altLang="ko-KR" sz="1800" b="1" dirty="0" smtClean="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Agenda Item: 6.2.8.2</a:t>
            </a: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tr-TR" altLang="ko-KR" sz="1800" dirty="0" smtClean="0">
              <a:solidFill>
                <a:prstClr val="black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7" name="직사각형 5"/>
          <p:cNvSpPr>
            <a:spLocks noChangeArrowheads="1"/>
          </p:cNvSpPr>
          <p:nvPr/>
        </p:nvSpPr>
        <p:spPr bwMode="auto">
          <a:xfrm>
            <a:off x="10721412" y="116793"/>
            <a:ext cx="1374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GB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R1-1807529</a:t>
            </a: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1706310" y="2148705"/>
            <a:ext cx="87793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3600" dirty="0"/>
              <a:t>Proposal on UCI transmission for collision with UL SPS repetition</a:t>
            </a:r>
            <a:endParaRPr lang="ko-KR" altLang="en-US" sz="3600"/>
          </a:p>
        </p:txBody>
      </p:sp>
      <p:sp>
        <p:nvSpPr>
          <p:cNvPr id="69" name="직사각형 68"/>
          <p:cNvSpPr/>
          <p:nvPr/>
        </p:nvSpPr>
        <p:spPr>
          <a:xfrm>
            <a:off x="1704884" y="4711021"/>
            <a:ext cx="8779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800" dirty="0" smtClean="0"/>
              <a:t>LG Electronics</a:t>
            </a:r>
            <a:endParaRPr lang="ko-KR" altLang="en-US" sz="2800"/>
          </a:p>
        </p:txBody>
      </p:sp>
    </p:spTree>
    <p:extLst>
      <p:ext uri="{BB962C8B-B14F-4D97-AF65-F5344CB8AC3E}">
        <p14:creationId xmlns:p14="http://schemas.microsoft.com/office/powerpoint/2010/main" val="3711391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직사각형 60"/>
          <p:cNvSpPr/>
          <p:nvPr/>
        </p:nvSpPr>
        <p:spPr>
          <a:xfrm>
            <a:off x="7823021" y="2022557"/>
            <a:ext cx="819697" cy="34127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>
                <a:solidFill>
                  <a:srgbClr val="0000FF"/>
                </a:solidFill>
              </a:rPr>
              <a:t>HARQ</a:t>
            </a:r>
            <a:endParaRPr lang="ko-KR" altLang="en-US" sz="1400" b="1">
              <a:solidFill>
                <a:srgbClr val="0000FF"/>
              </a:solidFill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5902881" y="1289502"/>
            <a:ext cx="919878" cy="59218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400" b="1" dirty="0"/>
          </a:p>
        </p:txBody>
      </p:sp>
      <p:sp>
        <p:nvSpPr>
          <p:cNvPr id="43" name="직사각형 42"/>
          <p:cNvSpPr/>
          <p:nvPr/>
        </p:nvSpPr>
        <p:spPr>
          <a:xfrm>
            <a:off x="6822759" y="1289502"/>
            <a:ext cx="919878" cy="5921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/>
              <a:t>SPS PUSCH</a:t>
            </a:r>
            <a:endParaRPr lang="ko-KR" altLang="en-US" sz="1400" b="1"/>
          </a:p>
        </p:txBody>
      </p:sp>
      <p:sp>
        <p:nvSpPr>
          <p:cNvPr id="50" name="직사각형 49"/>
          <p:cNvSpPr/>
          <p:nvPr/>
        </p:nvSpPr>
        <p:spPr>
          <a:xfrm>
            <a:off x="7746579" y="1289502"/>
            <a:ext cx="919878" cy="5921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/>
              <a:t>SPS PUSCH</a:t>
            </a:r>
            <a:endParaRPr lang="ko-KR" altLang="en-US" sz="1400" b="1"/>
          </a:p>
        </p:txBody>
      </p:sp>
      <p:sp>
        <p:nvSpPr>
          <p:cNvPr id="51" name="직사각형 50"/>
          <p:cNvSpPr/>
          <p:nvPr/>
        </p:nvSpPr>
        <p:spPr>
          <a:xfrm>
            <a:off x="8666457" y="1289502"/>
            <a:ext cx="919878" cy="5921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/>
              <a:t>SPS PUSCH</a:t>
            </a:r>
            <a:endParaRPr lang="ko-KR" altLang="en-US" sz="1400" b="1"/>
          </a:p>
        </p:txBody>
      </p:sp>
      <p:sp>
        <p:nvSpPr>
          <p:cNvPr id="54" name="직사각형 53"/>
          <p:cNvSpPr/>
          <p:nvPr/>
        </p:nvSpPr>
        <p:spPr>
          <a:xfrm>
            <a:off x="9590280" y="1289502"/>
            <a:ext cx="919878" cy="5921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400" b="1" dirty="0"/>
              <a:t>SPS PUSCH</a:t>
            </a:r>
            <a:endParaRPr lang="ko-KR" altLang="en-US" sz="1400" b="1" dirty="0"/>
          </a:p>
        </p:txBody>
      </p:sp>
      <p:sp>
        <p:nvSpPr>
          <p:cNvPr id="55" name="직사각형 54"/>
          <p:cNvSpPr/>
          <p:nvPr/>
        </p:nvSpPr>
        <p:spPr>
          <a:xfrm>
            <a:off x="10510158" y="1289502"/>
            <a:ext cx="919878" cy="59218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400" b="1" dirty="0"/>
          </a:p>
        </p:txBody>
      </p:sp>
      <p:sp>
        <p:nvSpPr>
          <p:cNvPr id="57" name="직사각형 56"/>
          <p:cNvSpPr/>
          <p:nvPr/>
        </p:nvSpPr>
        <p:spPr>
          <a:xfrm>
            <a:off x="8212806" y="657566"/>
            <a:ext cx="819697" cy="34127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>
                <a:solidFill>
                  <a:srgbClr val="FF0000"/>
                </a:solidFill>
              </a:rPr>
              <a:t>Drop</a:t>
            </a:r>
            <a:endParaRPr lang="ko-KR" altLang="en-US" sz="1400" b="1">
              <a:solidFill>
                <a:srgbClr val="FF0000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5902881" y="2504706"/>
            <a:ext cx="919878" cy="59218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400" b="1" dirty="0"/>
          </a:p>
        </p:txBody>
      </p:sp>
      <p:sp>
        <p:nvSpPr>
          <p:cNvPr id="24" name="직사각형 23"/>
          <p:cNvSpPr/>
          <p:nvPr/>
        </p:nvSpPr>
        <p:spPr>
          <a:xfrm>
            <a:off x="6822759" y="2504706"/>
            <a:ext cx="919878" cy="59218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400" b="1" dirty="0"/>
          </a:p>
        </p:txBody>
      </p:sp>
      <p:sp>
        <p:nvSpPr>
          <p:cNvPr id="25" name="직사각형 24"/>
          <p:cNvSpPr/>
          <p:nvPr/>
        </p:nvSpPr>
        <p:spPr>
          <a:xfrm>
            <a:off x="7746579" y="2504706"/>
            <a:ext cx="919878" cy="5921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/>
              <a:t>Non-SPS PUSCH</a:t>
            </a:r>
            <a:endParaRPr lang="ko-KR" altLang="en-US" sz="1400" b="1"/>
          </a:p>
        </p:txBody>
      </p:sp>
      <p:sp>
        <p:nvSpPr>
          <p:cNvPr id="26" name="직사각형 25"/>
          <p:cNvSpPr/>
          <p:nvPr/>
        </p:nvSpPr>
        <p:spPr>
          <a:xfrm>
            <a:off x="8666457" y="2504706"/>
            <a:ext cx="919878" cy="59218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400" b="1" dirty="0"/>
          </a:p>
        </p:txBody>
      </p:sp>
      <p:sp>
        <p:nvSpPr>
          <p:cNvPr id="27" name="직사각형 26"/>
          <p:cNvSpPr/>
          <p:nvPr/>
        </p:nvSpPr>
        <p:spPr>
          <a:xfrm>
            <a:off x="9590280" y="2504706"/>
            <a:ext cx="919878" cy="59218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400" b="1" dirty="0"/>
          </a:p>
        </p:txBody>
      </p:sp>
      <p:sp>
        <p:nvSpPr>
          <p:cNvPr id="28" name="직사각형 27"/>
          <p:cNvSpPr/>
          <p:nvPr/>
        </p:nvSpPr>
        <p:spPr>
          <a:xfrm>
            <a:off x="10510158" y="2504706"/>
            <a:ext cx="919878" cy="59218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400" b="1" dirty="0"/>
          </a:p>
        </p:txBody>
      </p:sp>
      <p:cxnSp>
        <p:nvCxnSpPr>
          <p:cNvPr id="6" name="직선 화살표 연결선 5"/>
          <p:cNvCxnSpPr/>
          <p:nvPr/>
        </p:nvCxnSpPr>
        <p:spPr>
          <a:xfrm flipV="1">
            <a:off x="8116570" y="981969"/>
            <a:ext cx="545942" cy="100817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화살표 연결선 15"/>
          <p:cNvCxnSpPr/>
          <p:nvPr/>
        </p:nvCxnSpPr>
        <p:spPr>
          <a:xfrm flipV="1">
            <a:off x="9044338" y="981969"/>
            <a:ext cx="545942" cy="100817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화살표 연결선 17"/>
          <p:cNvCxnSpPr/>
          <p:nvPr/>
        </p:nvCxnSpPr>
        <p:spPr>
          <a:xfrm flipV="1">
            <a:off x="9972106" y="981969"/>
            <a:ext cx="545942" cy="100817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직사각형 18"/>
          <p:cNvSpPr/>
          <p:nvPr/>
        </p:nvSpPr>
        <p:spPr>
          <a:xfrm>
            <a:off x="9126396" y="664631"/>
            <a:ext cx="819697" cy="34127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>
                <a:solidFill>
                  <a:srgbClr val="FF0000"/>
                </a:solidFill>
              </a:rPr>
              <a:t>Drop</a:t>
            </a:r>
            <a:endParaRPr lang="ko-KR" altLang="en-US" sz="1400" b="1">
              <a:solidFill>
                <a:srgbClr val="FF0000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10039986" y="671696"/>
            <a:ext cx="819697" cy="34127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>
                <a:solidFill>
                  <a:srgbClr val="FF0000"/>
                </a:solidFill>
              </a:rPr>
              <a:t>Drop</a:t>
            </a:r>
            <a:endParaRPr lang="ko-KR" altLang="en-US" sz="1400" b="1">
              <a:solidFill>
                <a:srgbClr val="FF0000"/>
              </a:solidFill>
            </a:endParaRPr>
          </a:p>
        </p:txBody>
      </p:sp>
      <p:cxnSp>
        <p:nvCxnSpPr>
          <p:cNvPr id="21" name="직선 화살표 연결선 20"/>
          <p:cNvCxnSpPr/>
          <p:nvPr/>
        </p:nvCxnSpPr>
        <p:spPr>
          <a:xfrm>
            <a:off x="5902881" y="566627"/>
            <a:ext cx="5525170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직사각형 21"/>
          <p:cNvSpPr/>
          <p:nvPr/>
        </p:nvSpPr>
        <p:spPr>
          <a:xfrm>
            <a:off x="6701513" y="193064"/>
            <a:ext cx="1795400" cy="33178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Subframe#n</a:t>
            </a:r>
            <a:endParaRPr lang="ko-KR" altLang="en-US"/>
          </a:p>
        </p:txBody>
      </p:sp>
      <p:cxnSp>
        <p:nvCxnSpPr>
          <p:cNvPr id="29" name="직선 화살표 연결선 28"/>
          <p:cNvCxnSpPr/>
          <p:nvPr/>
        </p:nvCxnSpPr>
        <p:spPr>
          <a:xfrm>
            <a:off x="5902881" y="460752"/>
            <a:ext cx="0" cy="2537485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30"/>
          <p:cNvCxnSpPr/>
          <p:nvPr/>
        </p:nvCxnSpPr>
        <p:spPr>
          <a:xfrm>
            <a:off x="11428051" y="460752"/>
            <a:ext cx="0" cy="2563237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31"/>
          <p:cNvSpPr/>
          <p:nvPr/>
        </p:nvSpPr>
        <p:spPr>
          <a:xfrm>
            <a:off x="371792" y="1289502"/>
            <a:ext cx="919878" cy="59218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400" b="1" dirty="0"/>
          </a:p>
        </p:txBody>
      </p:sp>
      <p:sp>
        <p:nvSpPr>
          <p:cNvPr id="33" name="직사각형 32"/>
          <p:cNvSpPr/>
          <p:nvPr/>
        </p:nvSpPr>
        <p:spPr>
          <a:xfrm>
            <a:off x="1291670" y="1289502"/>
            <a:ext cx="919878" cy="59218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400" b="1" dirty="0"/>
          </a:p>
        </p:txBody>
      </p:sp>
      <p:sp>
        <p:nvSpPr>
          <p:cNvPr id="34" name="직사각형 33"/>
          <p:cNvSpPr/>
          <p:nvPr/>
        </p:nvSpPr>
        <p:spPr>
          <a:xfrm>
            <a:off x="2215490" y="1289502"/>
            <a:ext cx="919878" cy="59218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400" b="1" dirty="0"/>
          </a:p>
        </p:txBody>
      </p:sp>
      <p:sp>
        <p:nvSpPr>
          <p:cNvPr id="35" name="직사각형 34"/>
          <p:cNvSpPr/>
          <p:nvPr/>
        </p:nvSpPr>
        <p:spPr>
          <a:xfrm>
            <a:off x="3135368" y="1289502"/>
            <a:ext cx="919878" cy="59218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400" b="1" dirty="0"/>
          </a:p>
        </p:txBody>
      </p:sp>
      <p:sp>
        <p:nvSpPr>
          <p:cNvPr id="36" name="직사각형 35"/>
          <p:cNvSpPr/>
          <p:nvPr/>
        </p:nvSpPr>
        <p:spPr>
          <a:xfrm>
            <a:off x="4059191" y="1289502"/>
            <a:ext cx="919878" cy="59218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400" b="1" dirty="0"/>
          </a:p>
        </p:txBody>
      </p:sp>
      <p:sp>
        <p:nvSpPr>
          <p:cNvPr id="37" name="직사각형 36"/>
          <p:cNvSpPr/>
          <p:nvPr/>
        </p:nvSpPr>
        <p:spPr>
          <a:xfrm>
            <a:off x="4979069" y="1289502"/>
            <a:ext cx="919878" cy="59218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400" b="1" dirty="0"/>
          </a:p>
        </p:txBody>
      </p:sp>
      <p:sp>
        <p:nvSpPr>
          <p:cNvPr id="39" name="직사각형 38"/>
          <p:cNvSpPr/>
          <p:nvPr/>
        </p:nvSpPr>
        <p:spPr>
          <a:xfrm>
            <a:off x="371792" y="2504706"/>
            <a:ext cx="919878" cy="59218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400" b="1" dirty="0"/>
          </a:p>
        </p:txBody>
      </p:sp>
      <p:sp>
        <p:nvSpPr>
          <p:cNvPr id="40" name="직사각형 39"/>
          <p:cNvSpPr/>
          <p:nvPr/>
        </p:nvSpPr>
        <p:spPr>
          <a:xfrm>
            <a:off x="1291670" y="2504706"/>
            <a:ext cx="919878" cy="59218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400" b="1" dirty="0"/>
          </a:p>
        </p:txBody>
      </p:sp>
      <p:sp>
        <p:nvSpPr>
          <p:cNvPr id="41" name="직사각형 40"/>
          <p:cNvSpPr/>
          <p:nvPr/>
        </p:nvSpPr>
        <p:spPr>
          <a:xfrm>
            <a:off x="2215490" y="2504706"/>
            <a:ext cx="919878" cy="59218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400" b="1" dirty="0"/>
          </a:p>
        </p:txBody>
      </p:sp>
      <p:sp>
        <p:nvSpPr>
          <p:cNvPr id="42" name="직사각형 41"/>
          <p:cNvSpPr/>
          <p:nvPr/>
        </p:nvSpPr>
        <p:spPr>
          <a:xfrm>
            <a:off x="3135368" y="2504706"/>
            <a:ext cx="919878" cy="59218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400" b="1" dirty="0"/>
          </a:p>
        </p:txBody>
      </p:sp>
      <p:sp>
        <p:nvSpPr>
          <p:cNvPr id="44" name="직사각형 43"/>
          <p:cNvSpPr/>
          <p:nvPr/>
        </p:nvSpPr>
        <p:spPr>
          <a:xfrm>
            <a:off x="4059191" y="2504706"/>
            <a:ext cx="919878" cy="59218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/>
              <a:t>UL grant</a:t>
            </a:r>
            <a:endParaRPr lang="ko-KR" altLang="en-US" sz="1400" b="1" dirty="0"/>
          </a:p>
        </p:txBody>
      </p:sp>
      <p:sp>
        <p:nvSpPr>
          <p:cNvPr id="45" name="직사각형 44"/>
          <p:cNvSpPr/>
          <p:nvPr/>
        </p:nvSpPr>
        <p:spPr>
          <a:xfrm>
            <a:off x="4979069" y="2504706"/>
            <a:ext cx="919878" cy="59218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400" b="1" dirty="0"/>
          </a:p>
        </p:txBody>
      </p:sp>
      <p:cxnSp>
        <p:nvCxnSpPr>
          <p:cNvPr id="53" name="직선 화살표 연결선 52"/>
          <p:cNvCxnSpPr/>
          <p:nvPr/>
        </p:nvCxnSpPr>
        <p:spPr>
          <a:xfrm>
            <a:off x="371792" y="566627"/>
            <a:ext cx="5525170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직사각형 55"/>
          <p:cNvSpPr/>
          <p:nvPr/>
        </p:nvSpPr>
        <p:spPr>
          <a:xfrm>
            <a:off x="1170424" y="193064"/>
            <a:ext cx="1795400" cy="33178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Subframe#n-1</a:t>
            </a:r>
            <a:endParaRPr lang="ko-KR" altLang="en-US"/>
          </a:p>
        </p:txBody>
      </p:sp>
      <p:cxnSp>
        <p:nvCxnSpPr>
          <p:cNvPr id="58" name="직선 화살표 연결선 57"/>
          <p:cNvCxnSpPr/>
          <p:nvPr/>
        </p:nvCxnSpPr>
        <p:spPr>
          <a:xfrm>
            <a:off x="371792" y="460752"/>
            <a:ext cx="0" cy="2537485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꺾인 연결선 6"/>
          <p:cNvCxnSpPr>
            <a:stCxn id="44" idx="2"/>
            <a:endCxn id="25" idx="2"/>
          </p:cNvCxnSpPr>
          <p:nvPr/>
        </p:nvCxnSpPr>
        <p:spPr>
          <a:xfrm rot="16200000" flipH="1">
            <a:off x="6362824" y="1253192"/>
            <a:ext cx="12700" cy="3687388"/>
          </a:xfrm>
          <a:prstGeom prst="bentConnector3">
            <a:avLst>
              <a:gd name="adj1" fmla="val 180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직사각형 9"/>
          <p:cNvSpPr/>
          <p:nvPr/>
        </p:nvSpPr>
        <p:spPr>
          <a:xfrm>
            <a:off x="371792" y="3564252"/>
            <a:ext cx="1126524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0"/>
              </a:spcAft>
            </a:pPr>
            <a:r>
              <a:rPr lang="en-GB" altLang="ko-KR" dirty="0" smtClean="0">
                <a:highlight>
                  <a:srgbClr val="00FF00"/>
                </a:highlight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Change the previous agreement as follows:</a:t>
            </a:r>
            <a:endParaRPr lang="ko-KR" altLang="ko-KR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altLang="ko-KR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In case of collision between non-SPS PUSCH and a SPS PUSCH (that is part of a SPS repetition window) of the same TTI length in the same </a:t>
            </a:r>
            <a:r>
              <a:rPr lang="en-GB" altLang="ko-KR" dirty="0" err="1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subframe</a:t>
            </a:r>
            <a:r>
              <a:rPr lang="en-GB" altLang="ko-KR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/slot/subslot on a given carrier</a:t>
            </a:r>
            <a:r>
              <a:rPr lang="en-GB" altLang="ko-KR" dirty="0" smtClean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, </a:t>
            </a:r>
            <a:r>
              <a:rPr lang="en-US" altLang="ko-KR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the UE shall transmit non-SPS PUSCH transmission and drop/stop the remaining SPS PUSCH transmissions of the UL SPS repetition window.</a:t>
            </a:r>
            <a:endParaRPr lang="ko-KR" altLang="ko-KR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Times" panose="02020603050405020304" pitchFamily="18" charset="0"/>
              <a:buChar char="-"/>
            </a:pPr>
            <a:r>
              <a:rPr lang="en-GB" altLang="ko-KR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HARQ-ACK of the colliding SPS PUSCH is transmitted via non-SPS PUSCH. </a:t>
            </a:r>
            <a:endParaRPr lang="ko-KR" altLang="ko-KR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Times" panose="02020603050405020304" pitchFamily="18" charset="0"/>
              <a:buChar char="-"/>
            </a:pPr>
            <a:r>
              <a:rPr lang="en-GB" altLang="ko-KR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CSI of SPS PUSCH, if any, is dropped. </a:t>
            </a:r>
            <a:endParaRPr lang="ko-KR" altLang="ko-KR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Times" panose="02020603050405020304" pitchFamily="18" charset="0"/>
              <a:buChar char="-"/>
            </a:pPr>
            <a:r>
              <a:rPr lang="en-GB" altLang="ko-KR" strike="dblStrike" dirty="0">
                <a:solidFill>
                  <a:srgbClr val="FF0000"/>
                </a:solidFill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UCI of the remaining SPS PUSCH within the repetition window is dropped</a:t>
            </a:r>
            <a:r>
              <a:rPr lang="en-GB" altLang="ko-KR" strike="dblStrike" dirty="0" smtClean="0">
                <a:solidFill>
                  <a:srgbClr val="FF0000"/>
                </a:solidFill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spcAft>
                <a:spcPts val="0"/>
              </a:spcAft>
              <a:buFont typeface="Times" panose="02020603050405020304" pitchFamily="18" charset="0"/>
              <a:buChar char="-"/>
            </a:pPr>
            <a:r>
              <a:rPr lang="en-GB" altLang="ko-KR" dirty="0" smtClean="0">
                <a:solidFill>
                  <a:srgbClr val="FF0000"/>
                </a:solidFill>
                <a:effectLst/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HARQ-ACK of the remaining SPS PUSCH within the repetition window is transmitted via non-SPS PUSCH if present, otherwise the HARQ-ACK is transmitted via (S)PUCCH </a:t>
            </a:r>
            <a:endParaRPr lang="ko-KR" altLang="ko-KR">
              <a:solidFill>
                <a:srgbClr val="FF0000"/>
              </a:solidFill>
              <a:effectLst/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</p:txBody>
      </p:sp>
      <p:cxnSp>
        <p:nvCxnSpPr>
          <p:cNvPr id="60" name="직선 화살표 연결선 59"/>
          <p:cNvCxnSpPr/>
          <p:nvPr/>
        </p:nvCxnSpPr>
        <p:spPr>
          <a:xfrm flipH="1">
            <a:off x="8525480" y="1876885"/>
            <a:ext cx="2570" cy="637416"/>
          </a:xfrm>
          <a:prstGeom prst="straightConnector1">
            <a:avLst/>
          </a:prstGeom>
          <a:ln w="5715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01273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162</Words>
  <Application>Microsoft Office PowerPoint</Application>
  <PresentationFormat>와이드스크린</PresentationFormat>
  <Paragraphs>24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맑은 고딕</vt:lpstr>
      <vt:lpstr>바탕</vt:lpstr>
      <vt:lpstr>Arial</vt:lpstr>
      <vt:lpstr>Calibri</vt:lpstr>
      <vt:lpstr>Times</vt:lpstr>
      <vt:lpstr>Times New Roman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LGE</dc:creator>
  <cp:lastModifiedBy>LGE</cp:lastModifiedBy>
  <cp:revision>23</cp:revision>
  <dcterms:created xsi:type="dcterms:W3CDTF">2018-05-21T14:24:39Z</dcterms:created>
  <dcterms:modified xsi:type="dcterms:W3CDTF">2018-05-23T23:45:13Z</dcterms:modified>
</cp:coreProperties>
</file>