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4" autoAdjust="0"/>
    <p:restoredTop sz="94660"/>
  </p:normalViewPr>
  <p:slideViewPr>
    <p:cSldViewPr snapToGrid="0">
      <p:cViewPr varScale="1">
        <p:scale>
          <a:sx n="73" d="100"/>
          <a:sy n="73" d="100"/>
        </p:scale>
        <p:origin x="90" y="3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C3A9E-97A7-4E46-9B79-21D02CDADD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24F9AB1-6B01-4560-AF1A-A38186A4F6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6DA1D6F-5A49-44CF-B00B-D0083D9DB519}"/>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5" name="Footer Placeholder 4">
            <a:extLst>
              <a:ext uri="{FF2B5EF4-FFF2-40B4-BE49-F238E27FC236}">
                <a16:creationId xmlns:a16="http://schemas.microsoft.com/office/drawing/2014/main" id="{7CFDA85D-E136-4C01-9D2D-80007082B5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E19A81-2D1E-46D3-95F8-4A67BD1DF616}"/>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1945634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E5774-847B-4CCE-A0AB-56545F04C0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8D2F44-CCFA-445E-A2A2-65DAE8AC844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E505C1-D7C2-4E62-977E-4CAFFE251666}"/>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5" name="Footer Placeholder 4">
            <a:extLst>
              <a:ext uri="{FF2B5EF4-FFF2-40B4-BE49-F238E27FC236}">
                <a16:creationId xmlns:a16="http://schemas.microsoft.com/office/drawing/2014/main" id="{629478B5-D22A-4943-8A19-2FCDEDF23F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C949F0-47CD-46F0-BC31-C0363263D1E9}"/>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302925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837E05D-4673-4676-8C94-F9C5DCE243A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6D8464-4CC2-4DAA-9CB6-F2C45AE9C1A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6D6517-E0F8-4A4B-9473-5BA474415B66}"/>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5" name="Footer Placeholder 4">
            <a:extLst>
              <a:ext uri="{FF2B5EF4-FFF2-40B4-BE49-F238E27FC236}">
                <a16:creationId xmlns:a16="http://schemas.microsoft.com/office/drawing/2014/main" id="{4D71BF17-95CE-46CC-9CE6-7C33B2EB1C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563EAF-C44A-4236-A679-8FB784DB6F43}"/>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836757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DAB8C-2C88-4BC7-8060-090A45AD8D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7AAD29-0972-4C84-A064-C1557535225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5608BF-8E30-4E8B-8AA5-FD33E61E82E5}"/>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5" name="Footer Placeholder 4">
            <a:extLst>
              <a:ext uri="{FF2B5EF4-FFF2-40B4-BE49-F238E27FC236}">
                <a16:creationId xmlns:a16="http://schemas.microsoft.com/office/drawing/2014/main" id="{E9FF8D16-B234-4656-A189-6D51387172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029FFA-4749-4AFF-9429-6F5F66826A67}"/>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2706923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80FA9-57FC-41A3-BCA6-1A1D92A2BD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B674247-8ABF-458B-99B8-C3DC3F5C466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9CBA8B4-6912-48C0-8757-1DE220AF2C4B}"/>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5" name="Footer Placeholder 4">
            <a:extLst>
              <a:ext uri="{FF2B5EF4-FFF2-40B4-BE49-F238E27FC236}">
                <a16:creationId xmlns:a16="http://schemas.microsoft.com/office/drawing/2014/main" id="{E1A41344-C8E2-4F03-9370-6570C1375A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5E549C-EB94-473A-B0DA-62E1469757AD}"/>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3292303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CFD7E-5A59-4D3C-BB6E-6BD2755741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A1791D-672B-4DA4-B5B4-F66E0DFA33B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A003E2-C11E-4BA3-8E3F-23BEF5D300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24DD5A1-5E4C-4041-A067-057664CF7D82}"/>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6" name="Footer Placeholder 5">
            <a:extLst>
              <a:ext uri="{FF2B5EF4-FFF2-40B4-BE49-F238E27FC236}">
                <a16:creationId xmlns:a16="http://schemas.microsoft.com/office/drawing/2014/main" id="{A698A138-446F-4E4D-B29D-C7FCB45EA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415BB-1069-4F00-882D-B55CF909F8B6}"/>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1757564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3EC0B-A58D-4175-8634-89EBC40D17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3847B42-B281-47B5-8DC3-59AB70CE66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E371643-4807-46A8-9A76-73F1F07531F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2A4629C-C884-49E8-A36E-56CC8A7C74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C99CDB-254F-4D71-B1DE-C0C86D89890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F85EC6-2FE1-47D7-9014-59DC30B0FCC8}"/>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8" name="Footer Placeholder 7">
            <a:extLst>
              <a:ext uri="{FF2B5EF4-FFF2-40B4-BE49-F238E27FC236}">
                <a16:creationId xmlns:a16="http://schemas.microsoft.com/office/drawing/2014/main" id="{F77F6D0F-4B7F-4FCF-AEA2-BE912F9F69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5B7A7E-4960-4297-8FFB-0E7149758502}"/>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1195720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8FB7A-BAED-4789-BC21-DF9FDC25854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D23A5D-45F5-4107-9892-FF60ED0D5372}"/>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4" name="Footer Placeholder 3">
            <a:extLst>
              <a:ext uri="{FF2B5EF4-FFF2-40B4-BE49-F238E27FC236}">
                <a16:creationId xmlns:a16="http://schemas.microsoft.com/office/drawing/2014/main" id="{05DD36E9-A7B4-470B-8B2D-157BE26FCEC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FCD0F4B-746A-42ED-910A-EE75F7105E9A}"/>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5430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E28048-296A-4A7A-9109-5FD700088576}"/>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3" name="Footer Placeholder 2">
            <a:extLst>
              <a:ext uri="{FF2B5EF4-FFF2-40B4-BE49-F238E27FC236}">
                <a16:creationId xmlns:a16="http://schemas.microsoft.com/office/drawing/2014/main" id="{68D5E575-779B-4E50-BCD7-47FF8E724C2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F604A9-7D72-477D-BA51-1F0FA1A243E8}"/>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3336712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B0B54-87EB-43BD-B93E-B15E864922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2F34CE-5292-42B7-9200-3F67F04BDB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54A817-A835-4E68-953A-D2EC444279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426E82-E01F-401F-BA29-D455D25F1A4F}"/>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6" name="Footer Placeholder 5">
            <a:extLst>
              <a:ext uri="{FF2B5EF4-FFF2-40B4-BE49-F238E27FC236}">
                <a16:creationId xmlns:a16="http://schemas.microsoft.com/office/drawing/2014/main" id="{543150A7-711A-485D-BA49-4C41A4607B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558745-6627-4B07-807B-505567BBD07C}"/>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3158513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1CB72-1FBA-4853-BD56-41A3169001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0710D23-8D77-4F9B-9785-8876B224ED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412D278-C5D4-4612-A988-CBDF54D9AC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4073BB3-7E4E-4FC8-9C35-BFEB60209B0B}"/>
              </a:ext>
            </a:extLst>
          </p:cNvPr>
          <p:cNvSpPr>
            <a:spLocks noGrp="1"/>
          </p:cNvSpPr>
          <p:nvPr>
            <p:ph type="dt" sz="half" idx="10"/>
          </p:nvPr>
        </p:nvSpPr>
        <p:spPr/>
        <p:txBody>
          <a:bodyPr/>
          <a:lstStyle/>
          <a:p>
            <a:fld id="{9E88AE49-A826-449B-877C-B03065509B01}" type="datetimeFigureOut">
              <a:rPr lang="en-US" smtClean="0"/>
              <a:t>5/23/2018</a:t>
            </a:fld>
            <a:endParaRPr lang="en-US"/>
          </a:p>
        </p:txBody>
      </p:sp>
      <p:sp>
        <p:nvSpPr>
          <p:cNvPr id="6" name="Footer Placeholder 5">
            <a:extLst>
              <a:ext uri="{FF2B5EF4-FFF2-40B4-BE49-F238E27FC236}">
                <a16:creationId xmlns:a16="http://schemas.microsoft.com/office/drawing/2014/main" id="{D5DE9BF1-9115-454F-BCAC-9DB8179AE8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91C22D-8B77-4229-8537-CAA7F8DA02B2}"/>
              </a:ext>
            </a:extLst>
          </p:cNvPr>
          <p:cNvSpPr>
            <a:spLocks noGrp="1"/>
          </p:cNvSpPr>
          <p:nvPr>
            <p:ph type="sldNum" sz="quarter" idx="12"/>
          </p:nvPr>
        </p:nvSpPr>
        <p:spPr/>
        <p:txBody>
          <a:bodyPr/>
          <a:lstStyle/>
          <a:p>
            <a:fld id="{917B1F17-5CC4-4E9C-A9D4-AF9E6A86B0BB}" type="slidenum">
              <a:rPr lang="en-US" smtClean="0"/>
              <a:t>‹#›</a:t>
            </a:fld>
            <a:endParaRPr lang="en-US"/>
          </a:p>
        </p:txBody>
      </p:sp>
    </p:spTree>
    <p:extLst>
      <p:ext uri="{BB962C8B-B14F-4D97-AF65-F5344CB8AC3E}">
        <p14:creationId xmlns:p14="http://schemas.microsoft.com/office/powerpoint/2010/main" val="2866081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7BA66E-6BCF-4FD7-9F68-EF87DB8CD4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CB4219-CA9F-470C-804B-91952E52B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46C48D-132F-45BE-9432-E49844A805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88AE49-A826-449B-877C-B03065509B01}" type="datetimeFigureOut">
              <a:rPr lang="en-US" smtClean="0"/>
              <a:t>5/23/2018</a:t>
            </a:fld>
            <a:endParaRPr lang="en-US"/>
          </a:p>
        </p:txBody>
      </p:sp>
      <p:sp>
        <p:nvSpPr>
          <p:cNvPr id="5" name="Footer Placeholder 4">
            <a:extLst>
              <a:ext uri="{FF2B5EF4-FFF2-40B4-BE49-F238E27FC236}">
                <a16:creationId xmlns:a16="http://schemas.microsoft.com/office/drawing/2014/main" id="{E091DE69-03BB-4E22-8C58-A660A7E95C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147ED17-96C6-44B3-8E68-A28BA12F9E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7B1F17-5CC4-4E9C-A9D4-AF9E6A86B0BB}" type="slidenum">
              <a:rPr lang="en-US" smtClean="0"/>
              <a:t>‹#›</a:t>
            </a:fld>
            <a:endParaRPr lang="en-US"/>
          </a:p>
        </p:txBody>
      </p:sp>
    </p:spTree>
    <p:extLst>
      <p:ext uri="{BB962C8B-B14F-4D97-AF65-F5344CB8AC3E}">
        <p14:creationId xmlns:p14="http://schemas.microsoft.com/office/powerpoint/2010/main" val="5982475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DF0C3-3823-40BA-A321-913B0AD68437}"/>
              </a:ext>
            </a:extLst>
          </p:cNvPr>
          <p:cNvSpPr>
            <a:spLocks noGrp="1"/>
          </p:cNvSpPr>
          <p:nvPr>
            <p:ph type="ctrTitle"/>
          </p:nvPr>
        </p:nvSpPr>
        <p:spPr/>
        <p:txBody>
          <a:bodyPr>
            <a:normAutofit/>
          </a:bodyPr>
          <a:lstStyle/>
          <a:p>
            <a:r>
              <a:rPr lang="en-US" dirty="0"/>
              <a:t>WF on Detailed RSS Design for </a:t>
            </a:r>
            <a:r>
              <a:rPr lang="en-US" dirty="0" err="1"/>
              <a:t>efeMTC</a:t>
            </a:r>
            <a:endParaRPr lang="en-US" dirty="0"/>
          </a:p>
        </p:txBody>
      </p:sp>
      <p:sp>
        <p:nvSpPr>
          <p:cNvPr id="3" name="Subtitle 2">
            <a:extLst>
              <a:ext uri="{FF2B5EF4-FFF2-40B4-BE49-F238E27FC236}">
                <a16:creationId xmlns:a16="http://schemas.microsoft.com/office/drawing/2014/main" id="{75DFA45C-F019-4805-A446-E8B8AF028638}"/>
              </a:ext>
            </a:extLst>
          </p:cNvPr>
          <p:cNvSpPr>
            <a:spLocks noGrp="1"/>
          </p:cNvSpPr>
          <p:nvPr>
            <p:ph type="subTitle" idx="1"/>
          </p:nvPr>
        </p:nvSpPr>
        <p:spPr/>
        <p:txBody>
          <a:bodyPr/>
          <a:lstStyle/>
          <a:p>
            <a:r>
              <a:rPr lang="en-US" dirty="0"/>
              <a:t>Ericsson, Qualcomm, Sierra Wireless, Nokia, NSB, Sony, …</a:t>
            </a:r>
          </a:p>
        </p:txBody>
      </p:sp>
      <p:sp>
        <p:nvSpPr>
          <p:cNvPr id="4" name="Rectangle 3">
            <a:extLst>
              <a:ext uri="{FF2B5EF4-FFF2-40B4-BE49-F238E27FC236}">
                <a16:creationId xmlns:a16="http://schemas.microsoft.com/office/drawing/2014/main" id="{D1B7EC89-2240-41C1-AA9C-40B0BAC17019}"/>
              </a:ext>
            </a:extLst>
          </p:cNvPr>
          <p:cNvSpPr/>
          <p:nvPr/>
        </p:nvSpPr>
        <p:spPr>
          <a:xfrm>
            <a:off x="388772" y="270787"/>
            <a:ext cx="11442443" cy="923330"/>
          </a:xfrm>
          <a:prstGeom prst="rect">
            <a:avLst/>
          </a:prstGeom>
        </p:spPr>
        <p:txBody>
          <a:bodyPr wrap="square">
            <a:spAutoFit/>
          </a:bodyPr>
          <a:lstStyle/>
          <a:p>
            <a:r>
              <a:rPr lang="en-GB" altLang="ko-KR" dirty="0">
                <a:latin typeface="Calibri" pitchFamily="34" charset="0"/>
                <a:cs typeface="Times New Roman" pitchFamily="18" charset="0"/>
              </a:rPr>
              <a:t>3GPP TSG RAN WG1 </a:t>
            </a:r>
            <a:r>
              <a:rPr lang="en-US" altLang="ko-KR" dirty="0">
                <a:latin typeface="Calibri" pitchFamily="34" charset="0"/>
                <a:cs typeface="Times New Roman" pitchFamily="18" charset="0"/>
              </a:rPr>
              <a:t>Meeting #93								R1-</a:t>
            </a:r>
            <a:r>
              <a:rPr lang="en-US" dirty="0"/>
              <a:t>1807517</a:t>
            </a:r>
            <a:endParaRPr lang="en-US" altLang="ko-KR" dirty="0">
              <a:latin typeface="Calibri" pitchFamily="34" charset="0"/>
              <a:cs typeface="Times New Roman" pitchFamily="18" charset="0"/>
            </a:endParaRPr>
          </a:p>
          <a:p>
            <a:r>
              <a:rPr lang="en-US" altLang="zh-CN" dirty="0">
                <a:latin typeface="Calibri" pitchFamily="34" charset="0"/>
                <a:cs typeface="Times New Roman" pitchFamily="18" charset="0"/>
              </a:rPr>
              <a:t>Busan, Korea, May 21</a:t>
            </a:r>
            <a:r>
              <a:rPr lang="en-US" altLang="zh-CN" baseline="30000" dirty="0">
                <a:latin typeface="Calibri" pitchFamily="34" charset="0"/>
                <a:cs typeface="Times New Roman" pitchFamily="18" charset="0"/>
              </a:rPr>
              <a:t>st</a:t>
            </a:r>
            <a:r>
              <a:rPr lang="en-US" altLang="zh-CN" dirty="0">
                <a:latin typeface="Calibri" pitchFamily="34" charset="0"/>
                <a:cs typeface="Times New Roman" pitchFamily="18" charset="0"/>
              </a:rPr>
              <a:t> -25</a:t>
            </a:r>
            <a:r>
              <a:rPr lang="en-US" altLang="zh-CN" baseline="30000" dirty="0">
                <a:latin typeface="Calibri" pitchFamily="34" charset="0"/>
                <a:cs typeface="Times New Roman" pitchFamily="18" charset="0"/>
              </a:rPr>
              <a:t>th</a:t>
            </a:r>
            <a:r>
              <a:rPr lang="en-US" altLang="zh-CN" dirty="0">
                <a:latin typeface="Calibri" pitchFamily="34" charset="0"/>
                <a:cs typeface="Times New Roman" pitchFamily="18" charset="0"/>
              </a:rPr>
              <a:t> 2018</a:t>
            </a:r>
          </a:p>
          <a:p>
            <a:r>
              <a:rPr lang="en-US" altLang="ko-KR" dirty="0">
                <a:latin typeface="Calibri" pitchFamily="34" charset="0"/>
                <a:cs typeface="Times New Roman" pitchFamily="18" charset="0"/>
              </a:rPr>
              <a:t>Agenda item 6.2.6.1</a:t>
            </a:r>
          </a:p>
        </p:txBody>
      </p:sp>
    </p:spTree>
    <p:extLst>
      <p:ext uri="{BB962C8B-B14F-4D97-AF65-F5344CB8AC3E}">
        <p14:creationId xmlns:p14="http://schemas.microsoft.com/office/powerpoint/2010/main" val="429123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AFF19-A0E6-42E0-9E39-A5B69587D1E4}"/>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C572FD0D-6C09-4238-BCA1-F654DDDB22E9}"/>
              </a:ext>
            </a:extLst>
          </p:cNvPr>
          <p:cNvSpPr>
            <a:spLocks noGrp="1"/>
          </p:cNvSpPr>
          <p:nvPr>
            <p:ph idx="1"/>
          </p:nvPr>
        </p:nvSpPr>
        <p:spPr/>
        <p:txBody>
          <a:bodyPr>
            <a:normAutofit fontScale="92500" lnSpcReduction="20000"/>
          </a:bodyPr>
          <a:lstStyle/>
          <a:p>
            <a:pPr marL="0" indent="0">
              <a:buNone/>
            </a:pPr>
            <a:r>
              <a:rPr lang="en-GB" dirty="0">
                <a:highlight>
                  <a:srgbClr val="00FF00"/>
                </a:highlight>
              </a:rPr>
              <a:t>Agreements</a:t>
            </a:r>
            <a:endParaRPr lang="en-US" dirty="0">
              <a:highlight>
                <a:srgbClr val="00FF00"/>
              </a:highlight>
            </a:endParaRPr>
          </a:p>
          <a:p>
            <a:r>
              <a:rPr lang="en-GB" dirty="0"/>
              <a:t>The RSS provides information about at least cell id. (RAN1 #92bis)</a:t>
            </a:r>
          </a:p>
          <a:p>
            <a:r>
              <a:rPr lang="en-GB" dirty="0"/>
              <a:t>The bandwidth of the RSS is 2 PRBs. (RAN1 #93)</a:t>
            </a:r>
            <a:endParaRPr lang="en-US" dirty="0"/>
          </a:p>
          <a:p>
            <a:r>
              <a:rPr lang="en-GB" dirty="0"/>
              <a:t>The base sequence duration of RSS is 11 symbols, starting with the 4</a:t>
            </a:r>
            <a:r>
              <a:rPr lang="en-GB" baseline="30000" dirty="0"/>
              <a:t>th</a:t>
            </a:r>
            <a:r>
              <a:rPr lang="en-GB" dirty="0"/>
              <a:t> symbol in the subframe. (RAN1 #93)</a:t>
            </a:r>
          </a:p>
          <a:p>
            <a:r>
              <a:rPr lang="en-GB" dirty="0"/>
              <a:t>The RSS base sequence is based on QPSK mapped, 528-element Gold sequence. (RAN1 #93)</a:t>
            </a:r>
            <a:endParaRPr lang="en-US" dirty="0"/>
          </a:p>
          <a:p>
            <a:endParaRPr lang="en-US" dirty="0"/>
          </a:p>
          <a:p>
            <a:pPr marL="0" indent="0">
              <a:buNone/>
            </a:pPr>
            <a:r>
              <a:rPr lang="en-US" dirty="0">
                <a:highlight>
                  <a:srgbClr val="00FFFF"/>
                </a:highlight>
              </a:rPr>
              <a:t>Observation</a:t>
            </a:r>
          </a:p>
          <a:p>
            <a:r>
              <a:rPr lang="en-US" dirty="0"/>
              <a:t>528-element Gold codes provides 528 states, of which 504 are needed for providing the cell id. If more information is to be provided, more states are needed. The cell id based mapping remains to be agreed.</a:t>
            </a:r>
          </a:p>
          <a:p>
            <a:endParaRPr lang="en-US" dirty="0">
              <a:highlight>
                <a:srgbClr val="00FFFF"/>
              </a:highlight>
            </a:endParaRPr>
          </a:p>
        </p:txBody>
      </p:sp>
    </p:spTree>
    <p:extLst>
      <p:ext uri="{BB962C8B-B14F-4D97-AF65-F5344CB8AC3E}">
        <p14:creationId xmlns:p14="http://schemas.microsoft.com/office/powerpoint/2010/main" val="766500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78C32-A081-4A22-8C7F-2271EA445AA7}"/>
              </a:ext>
            </a:extLst>
          </p:cNvPr>
          <p:cNvSpPr>
            <a:spLocks noGrp="1"/>
          </p:cNvSpPr>
          <p:nvPr>
            <p:ph type="title"/>
          </p:nvPr>
        </p:nvSpPr>
        <p:spPr/>
        <p:txBody>
          <a:bodyPr/>
          <a:lstStyle/>
          <a:p>
            <a:r>
              <a:rPr lang="en-US" dirty="0"/>
              <a:t>Proposals</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BD2AA3A6-8877-4433-9E57-3418B49CA559}"/>
                  </a:ext>
                </a:extLst>
              </p:cNvPr>
              <p:cNvSpPr>
                <a:spLocks noGrp="1"/>
              </p:cNvSpPr>
              <p:nvPr>
                <p:ph idx="1"/>
              </p:nvPr>
            </p:nvSpPr>
            <p:spPr/>
            <p:txBody>
              <a:bodyPr>
                <a:normAutofit lnSpcReduction="10000"/>
              </a:bodyPr>
              <a:lstStyle/>
              <a:p>
                <a:r>
                  <a:rPr lang="en-US" dirty="0"/>
                  <a:t>RSS also includes information according to MIB field </a:t>
                </a:r>
                <a:r>
                  <a:rPr lang="en-US" i="1" dirty="0"/>
                  <a:t>systemInfoUnchanged-BR-R15 </a:t>
                </a:r>
                <a:r>
                  <a:rPr lang="en-US" dirty="0"/>
                  <a:t>as set in the starting frame of the RSS transmission.</a:t>
                </a:r>
                <a:endParaRPr lang="en-GB" dirty="0"/>
              </a:p>
              <a:p>
                <a:r>
                  <a:rPr lang="en-GB" dirty="0"/>
                  <a:t>The frequency-domain base sequence </a:t>
                </a:r>
                <a14:m>
                  <m:oMath xmlns:m="http://schemas.openxmlformats.org/officeDocument/2006/math">
                    <m:r>
                      <a:rPr lang="en-GB" b="0" i="1">
                        <a:latin typeface="Cambria Math" panose="02040503050406030204" pitchFamily="18" charset="0"/>
                      </a:rPr>
                      <m:t>𝑆</m:t>
                    </m:r>
                  </m:oMath>
                </a14:m>
                <a:r>
                  <a:rPr lang="en-GB" dirty="0"/>
                  <a:t> is </a:t>
                </a:r>
                <a:r>
                  <a:rPr lang="en-US" dirty="0"/>
                  <a:t>a QPSK sequence of length 264, generated from a Gold sequence </a:t>
                </a:r>
                <a14:m>
                  <m:oMath xmlns:m="http://schemas.openxmlformats.org/officeDocument/2006/math">
                    <m:r>
                      <a:rPr lang="en-US" b="0" i="1">
                        <a:latin typeface="Cambria Math" panose="02040503050406030204" pitchFamily="18" charset="0"/>
                      </a:rPr>
                      <m:t>𝑐</m:t>
                    </m:r>
                    <m:d>
                      <m:dPr>
                        <m:ctrlPr>
                          <a:rPr lang="en-US" i="1">
                            <a:latin typeface="Cambria Math" panose="02040503050406030204" pitchFamily="18" charset="0"/>
                          </a:rPr>
                        </m:ctrlPr>
                      </m:dPr>
                      <m:e>
                        <m:r>
                          <a:rPr lang="en-US" b="0" i="1">
                            <a:latin typeface="Cambria Math" panose="02040503050406030204" pitchFamily="18" charset="0"/>
                          </a:rPr>
                          <m:t>𝑛</m:t>
                        </m:r>
                      </m:e>
                    </m:d>
                  </m:oMath>
                </a14:m>
                <a:r>
                  <a:rPr lang="en-US" dirty="0"/>
                  <a:t> of length 528 initialized by </a:t>
                </a:r>
                <a14:m>
                  <m:oMath xmlns:m="http://schemas.openxmlformats.org/officeDocument/2006/math">
                    <m:sSub>
                      <m:sSubPr>
                        <m:ctrlPr>
                          <a:rPr lang="en-US" i="1">
                            <a:latin typeface="Cambria Math" panose="02040503050406030204" pitchFamily="18" charset="0"/>
                          </a:rPr>
                        </m:ctrlPr>
                      </m:sSubPr>
                      <m:e>
                        <m:r>
                          <a:rPr lang="en-US" b="0" i="1">
                            <a:latin typeface="Cambria Math" panose="02040503050406030204" pitchFamily="18" charset="0"/>
                          </a:rPr>
                          <m:t>𝑐</m:t>
                        </m:r>
                      </m:e>
                      <m:sub>
                        <m:r>
                          <a:rPr lang="en-US" b="0" i="1">
                            <a:latin typeface="Cambria Math" panose="02040503050406030204" pitchFamily="18" charset="0"/>
                          </a:rPr>
                          <m:t>𝑖𝑛𝑖𝑡</m:t>
                        </m:r>
                      </m:sub>
                    </m:sSub>
                    <m:r>
                      <a:rPr lang="en-US" b="0" i="1">
                        <a:latin typeface="Cambria Math" panose="02040503050406030204" pitchFamily="18" charset="0"/>
                      </a:rPr>
                      <m:t>=</m:t>
                    </m:r>
                    <m:sSubSup>
                      <m:sSubSupPr>
                        <m:ctrlPr>
                          <a:rPr lang="en-US" i="1">
                            <a:latin typeface="Cambria Math" panose="02040503050406030204" pitchFamily="18" charset="0"/>
                          </a:rPr>
                        </m:ctrlPr>
                      </m:sSubSupPr>
                      <m:e>
                        <m:r>
                          <a:rPr lang="en-US" b="0" i="1">
                            <a:latin typeface="Cambria Math" panose="02040503050406030204" pitchFamily="18" charset="0"/>
                          </a:rPr>
                          <m:t>𝑁</m:t>
                        </m:r>
                      </m:e>
                      <m:sub>
                        <m:r>
                          <a:rPr lang="en-US" b="0" i="1">
                            <a:latin typeface="Cambria Math" panose="02040503050406030204" pitchFamily="18" charset="0"/>
                          </a:rPr>
                          <m:t>𝐼𝐷</m:t>
                        </m:r>
                      </m:sub>
                      <m:sup>
                        <m:r>
                          <a:rPr lang="en-US" b="0" i="1">
                            <a:latin typeface="Cambria Math" panose="02040503050406030204" pitchFamily="18" charset="0"/>
                          </a:rPr>
                          <m:t>𝑐𝑒𝑙𝑙</m:t>
                        </m:r>
                      </m:sup>
                    </m:sSubSup>
                    <m:r>
                      <a:rPr lang="sv-SE" b="0" i="1" smtClean="0">
                        <a:latin typeface="Cambria Math" panose="02040503050406030204" pitchFamily="18" charset="0"/>
                      </a:rPr>
                      <m:t>+</m:t>
                    </m:r>
                    <m:sSup>
                      <m:sSupPr>
                        <m:ctrlPr>
                          <a:rPr lang="sv-SE" b="0" i="1" smtClean="0">
                            <a:latin typeface="Cambria Math" panose="02040503050406030204" pitchFamily="18" charset="0"/>
                          </a:rPr>
                        </m:ctrlPr>
                      </m:sSupPr>
                      <m:e>
                        <m:r>
                          <a:rPr lang="sv-SE" b="0" i="1" smtClean="0">
                            <a:latin typeface="Cambria Math" panose="02040503050406030204" pitchFamily="18" charset="0"/>
                          </a:rPr>
                          <m:t>2</m:t>
                        </m:r>
                      </m:e>
                      <m:sup>
                        <m:r>
                          <a:rPr lang="sv-SE" b="0" i="1" smtClean="0">
                            <a:latin typeface="Cambria Math" panose="02040503050406030204" pitchFamily="18" charset="0"/>
                          </a:rPr>
                          <m:t>9</m:t>
                        </m:r>
                      </m:sup>
                    </m:sSup>
                    <m:r>
                      <a:rPr lang="sv-SE" b="0" i="1" smtClean="0">
                        <a:latin typeface="Cambria Math" panose="02040503050406030204" pitchFamily="18" charset="0"/>
                      </a:rPr>
                      <m:t>𝑢</m:t>
                    </m:r>
                  </m:oMath>
                </a14:m>
                <a:r>
                  <a:rPr lang="en-US" dirty="0"/>
                  <a:t> (where </a:t>
                </a:r>
                <a14:m>
                  <m:oMath xmlns:m="http://schemas.openxmlformats.org/officeDocument/2006/math">
                    <m:r>
                      <a:rPr lang="en-US" b="0" i="1">
                        <a:latin typeface="Cambria Math" panose="02040503050406030204" pitchFamily="18" charset="0"/>
                      </a:rPr>
                      <m:t>𝑐</m:t>
                    </m:r>
                    <m:r>
                      <a:rPr lang="en-US" b="0" i="1">
                        <a:latin typeface="Cambria Math" panose="02040503050406030204" pitchFamily="18" charset="0"/>
                      </a:rPr>
                      <m:t>(</m:t>
                    </m:r>
                    <m:r>
                      <a:rPr lang="en-US" b="0" i="1">
                        <a:latin typeface="Cambria Math" panose="02040503050406030204" pitchFamily="18" charset="0"/>
                      </a:rPr>
                      <m:t>𝑛</m:t>
                    </m:r>
                    <m:r>
                      <a:rPr lang="en-US" b="0" i="1">
                        <a:latin typeface="Cambria Math" panose="02040503050406030204" pitchFamily="18" charset="0"/>
                      </a:rPr>
                      <m:t>)</m:t>
                    </m:r>
                  </m:oMath>
                </a14:m>
                <a:r>
                  <a:rPr lang="en-US" dirty="0"/>
                  <a:t> and </a:t>
                </a:r>
                <a14:m>
                  <m:oMath xmlns:m="http://schemas.openxmlformats.org/officeDocument/2006/math">
                    <m:sSub>
                      <m:sSubPr>
                        <m:ctrlPr>
                          <a:rPr lang="en-US" i="1">
                            <a:latin typeface="Cambria Math" panose="02040503050406030204" pitchFamily="18" charset="0"/>
                          </a:rPr>
                        </m:ctrlPr>
                      </m:sSubPr>
                      <m:e>
                        <m:r>
                          <a:rPr lang="en-US" b="0" i="1">
                            <a:latin typeface="Cambria Math" panose="02040503050406030204" pitchFamily="18" charset="0"/>
                          </a:rPr>
                          <m:t>𝑐</m:t>
                        </m:r>
                      </m:e>
                      <m:sub>
                        <m:r>
                          <a:rPr lang="en-US" b="0" i="1">
                            <a:latin typeface="Cambria Math" panose="02040503050406030204" pitchFamily="18" charset="0"/>
                          </a:rPr>
                          <m:t>𝑖𝑛𝑖𝑡</m:t>
                        </m:r>
                      </m:sub>
                    </m:sSub>
                  </m:oMath>
                </a14:m>
                <a:r>
                  <a:rPr lang="en-US" dirty="0"/>
                  <a:t> are defined in Section 7.2 of TS 36.211, and the update flag </a:t>
                </a:r>
                <a14:m>
                  <m:oMath xmlns:m="http://schemas.openxmlformats.org/officeDocument/2006/math">
                    <m:r>
                      <a:rPr lang="sv-SE" b="0" i="1" smtClean="0">
                        <a:latin typeface="Cambria Math" panose="02040503050406030204" pitchFamily="18" charset="0"/>
                      </a:rPr>
                      <m:t>𝑢</m:t>
                    </m:r>
                    <m:r>
                      <a:rPr lang="en-US" b="0" i="0" smtClean="0">
                        <a:latin typeface="Cambria Math" panose="02040503050406030204" pitchFamily="18" charset="0"/>
                      </a:rPr>
                      <m:t> </m:t>
                    </m:r>
                  </m:oMath>
                </a14:m>
                <a:r>
                  <a:rPr lang="en-US" dirty="0"/>
                  <a:t>follows </a:t>
                </a:r>
                <a:r>
                  <a:rPr lang="en-US" i="1" dirty="0"/>
                  <a:t>systemInfoUnchanged-BR-R15)</a:t>
                </a:r>
                <a:r>
                  <a:rPr lang="en-US" dirty="0"/>
                  <a:t>:</a:t>
                </a:r>
              </a:p>
              <a:p>
                <a:pPr marL="0" indent="0">
                  <a:buNone/>
                </a:pPr>
                <a14:m>
                  <m:oMathPara xmlns:m="http://schemas.openxmlformats.org/officeDocument/2006/math">
                    <m:oMathParaPr>
                      <m:jc m:val="centerGroup"/>
                    </m:oMathParaPr>
                    <m:oMath xmlns:m="http://schemas.openxmlformats.org/officeDocument/2006/math">
                      <m:r>
                        <a:rPr lang="en-US" sz="2400" b="0" i="1">
                          <a:latin typeface="Cambria Math" panose="02040503050406030204" pitchFamily="18" charset="0"/>
                        </a:rPr>
                        <m:t>𝑆</m:t>
                      </m:r>
                      <m:d>
                        <m:dPr>
                          <m:ctrlPr>
                            <a:rPr lang="en-US" sz="2400" i="1">
                              <a:latin typeface="Cambria Math" panose="02040503050406030204" pitchFamily="18" charset="0"/>
                            </a:rPr>
                          </m:ctrlPr>
                        </m:dPr>
                        <m:e>
                          <m:r>
                            <a:rPr lang="en-US" sz="2400" b="0" i="1">
                              <a:latin typeface="Cambria Math" panose="02040503050406030204" pitchFamily="18" charset="0"/>
                            </a:rPr>
                            <m:t>𝑖</m:t>
                          </m:r>
                        </m:e>
                      </m:d>
                      <m:r>
                        <a:rPr lang="en-US" sz="2400" b="0" i="1">
                          <a:latin typeface="Cambria Math" panose="02040503050406030204" pitchFamily="18" charset="0"/>
                        </a:rPr>
                        <m:t>=</m:t>
                      </m:r>
                      <m:f>
                        <m:fPr>
                          <m:ctrlPr>
                            <a:rPr lang="en-US" sz="2400" i="1">
                              <a:latin typeface="Cambria Math" panose="02040503050406030204" pitchFamily="18" charset="0"/>
                            </a:rPr>
                          </m:ctrlPr>
                        </m:fPr>
                        <m:num>
                          <m:r>
                            <a:rPr lang="en-US" sz="2400" b="0" i="1">
                              <a:latin typeface="Cambria Math" panose="02040503050406030204" pitchFamily="18" charset="0"/>
                            </a:rPr>
                            <m:t>1−</m:t>
                          </m:r>
                          <m:r>
                            <a:rPr lang="sv-SE" sz="2400" b="0" i="1" smtClean="0">
                              <a:latin typeface="Cambria Math" panose="02040503050406030204" pitchFamily="18" charset="0"/>
                            </a:rPr>
                            <m:t>2</m:t>
                          </m:r>
                          <m:r>
                            <a:rPr lang="en-US" sz="2400" b="0" i="1">
                              <a:latin typeface="Cambria Math" panose="02040503050406030204" pitchFamily="18" charset="0"/>
                            </a:rPr>
                            <m:t>𝑐</m:t>
                          </m:r>
                          <m:d>
                            <m:dPr>
                              <m:ctrlPr>
                                <a:rPr lang="en-US" sz="2400" i="1">
                                  <a:latin typeface="Cambria Math" panose="02040503050406030204" pitchFamily="18" charset="0"/>
                                </a:rPr>
                              </m:ctrlPr>
                            </m:dPr>
                            <m:e>
                              <m:r>
                                <a:rPr lang="en-US" sz="2400" b="0" i="1">
                                  <a:latin typeface="Cambria Math" panose="02040503050406030204" pitchFamily="18" charset="0"/>
                                </a:rPr>
                                <m:t>2</m:t>
                              </m:r>
                              <m:r>
                                <a:rPr lang="en-US" sz="2400" b="0" i="1">
                                  <a:latin typeface="Cambria Math" panose="02040503050406030204" pitchFamily="18" charset="0"/>
                                </a:rPr>
                                <m:t>𝑖</m:t>
                              </m:r>
                            </m:e>
                          </m:d>
                        </m:num>
                        <m:den>
                          <m:rad>
                            <m:radPr>
                              <m:degHide m:val="on"/>
                              <m:ctrlPr>
                                <a:rPr lang="en-US" sz="2400" i="1">
                                  <a:latin typeface="Cambria Math" panose="02040503050406030204" pitchFamily="18" charset="0"/>
                                </a:rPr>
                              </m:ctrlPr>
                            </m:radPr>
                            <m:deg/>
                            <m:e>
                              <m:r>
                                <a:rPr lang="en-US" sz="2400" b="0" i="1">
                                  <a:latin typeface="Cambria Math" panose="02040503050406030204" pitchFamily="18" charset="0"/>
                                </a:rPr>
                                <m:t>2</m:t>
                              </m:r>
                            </m:e>
                          </m:rad>
                        </m:den>
                      </m:f>
                      <m:r>
                        <a:rPr lang="en-US" sz="2400" b="0" i="1">
                          <a:latin typeface="Cambria Math" panose="02040503050406030204" pitchFamily="18" charset="0"/>
                        </a:rPr>
                        <m:t>+</m:t>
                      </m:r>
                      <m:r>
                        <a:rPr lang="en-US" sz="2400" b="0" i="1">
                          <a:latin typeface="Cambria Math" panose="02040503050406030204" pitchFamily="18" charset="0"/>
                        </a:rPr>
                        <m:t>𝑗</m:t>
                      </m:r>
                      <m:f>
                        <m:fPr>
                          <m:ctrlPr>
                            <a:rPr lang="en-US" sz="2400" i="1">
                              <a:latin typeface="Cambria Math" panose="02040503050406030204" pitchFamily="18" charset="0"/>
                            </a:rPr>
                          </m:ctrlPr>
                        </m:fPr>
                        <m:num>
                          <m:r>
                            <a:rPr lang="en-US" sz="2400" b="0" i="1">
                              <a:latin typeface="Cambria Math" panose="02040503050406030204" pitchFamily="18" charset="0"/>
                            </a:rPr>
                            <m:t>1−2</m:t>
                          </m:r>
                          <m:r>
                            <a:rPr lang="en-US" sz="2400" b="0" i="1">
                              <a:latin typeface="Cambria Math" panose="02040503050406030204" pitchFamily="18" charset="0"/>
                            </a:rPr>
                            <m:t>𝑐</m:t>
                          </m:r>
                          <m:d>
                            <m:dPr>
                              <m:ctrlPr>
                                <a:rPr lang="en-US" sz="2400" i="1">
                                  <a:latin typeface="Cambria Math" panose="02040503050406030204" pitchFamily="18" charset="0"/>
                                </a:rPr>
                              </m:ctrlPr>
                            </m:dPr>
                            <m:e>
                              <m:r>
                                <a:rPr lang="en-US" sz="2400" b="0" i="1">
                                  <a:latin typeface="Cambria Math" panose="02040503050406030204" pitchFamily="18" charset="0"/>
                                </a:rPr>
                                <m:t>2</m:t>
                              </m:r>
                              <m:r>
                                <a:rPr lang="en-US" sz="2400" b="0" i="1">
                                  <a:latin typeface="Cambria Math" panose="02040503050406030204" pitchFamily="18" charset="0"/>
                                </a:rPr>
                                <m:t>𝑖</m:t>
                              </m:r>
                              <m:r>
                                <a:rPr lang="en-US" sz="2400" b="0" i="1">
                                  <a:latin typeface="Cambria Math" panose="02040503050406030204" pitchFamily="18" charset="0"/>
                                </a:rPr>
                                <m:t>+1</m:t>
                              </m:r>
                            </m:e>
                          </m:d>
                        </m:num>
                        <m:den>
                          <m:rad>
                            <m:radPr>
                              <m:degHide m:val="on"/>
                              <m:ctrlPr>
                                <a:rPr lang="en-US" sz="2400" i="1">
                                  <a:latin typeface="Cambria Math" panose="02040503050406030204" pitchFamily="18" charset="0"/>
                                </a:rPr>
                              </m:ctrlPr>
                            </m:radPr>
                            <m:deg/>
                            <m:e>
                              <m:r>
                                <a:rPr lang="en-US" sz="2400" b="0" i="1">
                                  <a:latin typeface="Cambria Math" panose="02040503050406030204" pitchFamily="18" charset="0"/>
                                </a:rPr>
                                <m:t>2</m:t>
                              </m:r>
                            </m:e>
                          </m:rad>
                        </m:den>
                      </m:f>
                      <m:r>
                        <a:rPr lang="en-US" sz="2400" b="0" i="1">
                          <a:latin typeface="Cambria Math" panose="02040503050406030204" pitchFamily="18" charset="0"/>
                        </a:rPr>
                        <m:t>,  </m:t>
                      </m:r>
                      <m:r>
                        <a:rPr lang="en-US" sz="2400" b="0" i="1">
                          <a:latin typeface="Cambria Math" panose="02040503050406030204" pitchFamily="18" charset="0"/>
                        </a:rPr>
                        <m:t>𝑖</m:t>
                      </m:r>
                      <m:r>
                        <a:rPr lang="en-US" sz="2400" b="0" i="1">
                          <a:latin typeface="Cambria Math" panose="02040503050406030204" pitchFamily="18" charset="0"/>
                        </a:rPr>
                        <m:t>=0, 1,…, 263</m:t>
                      </m:r>
                    </m:oMath>
                  </m:oMathPara>
                </a14:m>
                <a:endParaRPr lang="en-US" dirty="0"/>
              </a:p>
              <a:p>
                <a:r>
                  <a:rPr lang="en-US" dirty="0"/>
                  <a:t>The sequence </a:t>
                </a:r>
                <a14:m>
                  <m:oMath xmlns:m="http://schemas.openxmlformats.org/officeDocument/2006/math">
                    <m:r>
                      <a:rPr lang="en-US" b="0" i="1">
                        <a:latin typeface="Cambria Math" panose="02040503050406030204" pitchFamily="18" charset="0"/>
                      </a:rPr>
                      <m:t>𝑆</m:t>
                    </m:r>
                  </m:oMath>
                </a14:m>
                <a:r>
                  <a:rPr lang="en-US" dirty="0"/>
                  <a:t> is mapped frequency-first, time-second.</a:t>
                </a:r>
              </a:p>
              <a:p>
                <a:endParaRPr lang="en-US" dirty="0"/>
              </a:p>
              <a:p>
                <a:pPr lvl="1"/>
                <a:endParaRPr lang="en-US" dirty="0"/>
              </a:p>
            </p:txBody>
          </p:sp>
        </mc:Choice>
        <mc:Fallback>
          <p:sp>
            <p:nvSpPr>
              <p:cNvPr id="3" name="Content Placeholder 2">
                <a:extLst>
                  <a:ext uri="{FF2B5EF4-FFF2-40B4-BE49-F238E27FC236}">
                    <a16:creationId xmlns:a16="http://schemas.microsoft.com/office/drawing/2014/main" id="{BD2AA3A6-8877-4433-9E57-3418B49CA559}"/>
                  </a:ext>
                </a:extLst>
              </p:cNvPr>
              <p:cNvSpPr>
                <a:spLocks noGrp="1" noRot="1" noChangeAspect="1" noMove="1" noResize="1" noEditPoints="1" noAdjustHandles="1" noChangeArrowheads="1" noChangeShapeType="1" noTextEdit="1"/>
              </p:cNvSpPr>
              <p:nvPr>
                <p:ph idx="1"/>
              </p:nvPr>
            </p:nvSpPr>
            <p:spPr>
              <a:blipFill>
                <a:blip r:embed="rId2"/>
                <a:stretch>
                  <a:fillRect l="-1043" t="-3081" r="-1623"/>
                </a:stretch>
              </a:blipFill>
            </p:spPr>
            <p:txBody>
              <a:bodyPr/>
              <a:lstStyle/>
              <a:p>
                <a:r>
                  <a:rPr lang="en-US">
                    <a:noFill/>
                  </a:rPr>
                  <a:t> </a:t>
                </a:r>
              </a:p>
            </p:txBody>
          </p:sp>
        </mc:Fallback>
      </mc:AlternateContent>
    </p:spTree>
    <p:extLst>
      <p:ext uri="{BB962C8B-B14F-4D97-AF65-F5344CB8AC3E}">
        <p14:creationId xmlns:p14="http://schemas.microsoft.com/office/powerpoint/2010/main" val="11127436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139AA-771E-4E05-9CBA-7EDD0B683A04}"/>
              </a:ext>
            </a:extLst>
          </p:cNvPr>
          <p:cNvSpPr>
            <a:spLocks noGrp="1"/>
          </p:cNvSpPr>
          <p:nvPr>
            <p:ph type="title"/>
          </p:nvPr>
        </p:nvSpPr>
        <p:spPr/>
        <p:txBody>
          <a:bodyPr/>
          <a:lstStyle/>
          <a:p>
            <a:r>
              <a:rPr lang="en-US" dirty="0"/>
              <a:t>Proposal/Working assumption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771AE40-912B-451B-84AC-B22BABDAD14D}"/>
                  </a:ext>
                </a:extLst>
              </p:cNvPr>
              <p:cNvSpPr>
                <a:spLocks noGrp="1"/>
              </p:cNvSpPr>
              <p:nvPr>
                <p:ph idx="1"/>
              </p:nvPr>
            </p:nvSpPr>
            <p:spPr/>
            <p:txBody>
              <a:bodyPr>
                <a:normAutofit fontScale="92500" lnSpcReduction="20000"/>
              </a:bodyPr>
              <a:lstStyle/>
              <a:p>
                <a:r>
                  <a:rPr lang="en-US" dirty="0"/>
                  <a:t>The cover codes to use for different durations are (</a:t>
                </a:r>
                <a14:m>
                  <m:oMath xmlns:m="http://schemas.openxmlformats.org/officeDocument/2006/math">
                    <m:r>
                      <a:rPr lang="sv-SE" dirty="0">
                        <a:latin typeface="Cambria Math" panose="02040503050406030204" pitchFamily="18" charset="0"/>
                      </a:rPr>
                      <m:t>0</m:t>
                    </m:r>
                    <m:r>
                      <a:rPr lang="sv-SE" i="1">
                        <a:latin typeface="Cambria Math" panose="02040503050406030204" pitchFamily="18" charset="0"/>
                      </a:rPr>
                      <m:t>=</m:t>
                    </m:r>
                    <m:r>
                      <a:rPr lang="sv-SE" b="0" i="1" smtClean="0">
                        <a:latin typeface="Cambria Math" panose="02040503050406030204" pitchFamily="18" charset="0"/>
                      </a:rPr>
                      <m:t>𝑆</m:t>
                    </m:r>
                  </m:oMath>
                </a14:m>
                <a:r>
                  <a:rPr lang="en-US" dirty="0"/>
                  <a:t>, </a:t>
                </a:r>
                <a14:m>
                  <m:oMath xmlns:m="http://schemas.openxmlformats.org/officeDocument/2006/math">
                    <m:r>
                      <a:rPr lang="sv-SE" dirty="0" smtClean="0">
                        <a:latin typeface="Cambria Math" panose="02040503050406030204" pitchFamily="18" charset="0"/>
                      </a:rPr>
                      <m:t>1</m:t>
                    </m:r>
                    <m:r>
                      <a:rPr lang="sv-SE" i="1">
                        <a:latin typeface="Cambria Math" panose="02040503050406030204" pitchFamily="18" charset="0"/>
                      </a:rPr>
                      <m:t>=</m:t>
                    </m:r>
                    <m:sSup>
                      <m:sSupPr>
                        <m:ctrlPr>
                          <a:rPr lang="sv-SE" b="0" i="1" smtClean="0">
                            <a:latin typeface="Cambria Math" panose="02040503050406030204" pitchFamily="18" charset="0"/>
                          </a:rPr>
                        </m:ctrlPr>
                      </m:sSupPr>
                      <m:e>
                        <m:r>
                          <a:rPr lang="sv-SE" b="0" i="1" smtClean="0">
                            <a:latin typeface="Cambria Math" panose="02040503050406030204" pitchFamily="18" charset="0"/>
                          </a:rPr>
                          <m:t>𝑆</m:t>
                        </m:r>
                      </m:e>
                      <m:sup>
                        <m:r>
                          <a:rPr lang="sv-SE" b="0" i="1" smtClean="0">
                            <a:latin typeface="Cambria Math" panose="02040503050406030204" pitchFamily="18" charset="0"/>
                          </a:rPr>
                          <m:t>∗</m:t>
                        </m:r>
                      </m:sup>
                    </m:sSup>
                  </m:oMath>
                </a14:m>
                <a:r>
                  <a:rPr lang="en-US" dirty="0"/>
                  <a:t>):</a:t>
                </a:r>
              </a:p>
              <a:p>
                <a:pPr marL="0" indent="0">
                  <a:buNone/>
                </a:pPr>
                <a:r>
                  <a:rPr lang="en-US" dirty="0"/>
                  <a:t>8 ms</a:t>
                </a:r>
              </a:p>
              <a:p>
                <a:pPr marL="0" indent="0">
                  <a:buNone/>
                </a:pPr>
                <a:r>
                  <a:rPr lang="en-US" b="1" dirty="0"/>
                  <a:t>	</a:t>
                </a:r>
                <a:r>
                  <a:rPr lang="en-US" dirty="0"/>
                  <a:t>{0, 0, 1, 0, 1, 1, 0, 0}</a:t>
                </a:r>
              </a:p>
              <a:p>
                <a:pPr marL="0" indent="0">
                  <a:buNone/>
                </a:pPr>
                <a:r>
                  <a:rPr lang="en-US" dirty="0"/>
                  <a:t>16 ms</a:t>
                </a:r>
              </a:p>
              <a:p>
                <a:pPr marL="0" indent="0">
                  <a:buNone/>
                </a:pPr>
                <a:r>
                  <a:rPr lang="en-US" b="1" dirty="0"/>
                  <a:t>	</a:t>
                </a:r>
                <a:r>
                  <a:rPr lang="en-US" dirty="0"/>
                  <a:t>{0, 0, 1, 1, 0, 1, 0, 0, 0, 1, 1, 0, 0, 1, 0, 1}</a:t>
                </a:r>
              </a:p>
              <a:p>
                <a:pPr marL="0" indent="0">
                  <a:buNone/>
                </a:pPr>
                <a:r>
                  <a:rPr lang="en-US" dirty="0"/>
                  <a:t>32 ms</a:t>
                </a:r>
              </a:p>
              <a:p>
                <a:pPr marL="0" indent="0">
                  <a:buNone/>
                </a:pPr>
                <a:r>
                  <a:rPr lang="en-US" dirty="0"/>
                  <a:t>	{1, 1, 0, 0, 1, 0, 0, 1, 0, 1, 1, 1, 0, 0, 0, 1, 1, 1, 0, 1, 0, 1, 0, 0, 1, 0, 0, 0, 	1, 1, 0, 1}</a:t>
                </a:r>
              </a:p>
              <a:p>
                <a:pPr marL="0" indent="0">
                  <a:buNone/>
                </a:pPr>
                <a:r>
                  <a:rPr lang="en-US" dirty="0"/>
                  <a:t>40 ms</a:t>
                </a:r>
              </a:p>
              <a:p>
                <a:pPr marL="0" indent="0">
                  <a:buNone/>
                </a:pPr>
                <a:r>
                  <a:rPr lang="en-US" dirty="0"/>
                  <a:t>	{0, 1, 1, 0, 1, 1, 0, 0, 0, 1, 0, 1, 0, 0, 1, 1, 1, 0, 1, 1, 1, 0, 0, 0, 0, 1, 1, 1, 	0, 1, 0, 0, 1, 1, 0, 1, 0, 1, 1, 0}</a:t>
                </a:r>
              </a:p>
            </p:txBody>
          </p:sp>
        </mc:Choice>
        <mc:Fallback xmlns="">
          <p:sp>
            <p:nvSpPr>
              <p:cNvPr id="3" name="Content Placeholder 2">
                <a:extLst>
                  <a:ext uri="{FF2B5EF4-FFF2-40B4-BE49-F238E27FC236}">
                    <a16:creationId xmlns:a16="http://schemas.microsoft.com/office/drawing/2014/main" id="{1771AE40-912B-451B-84AC-B22BABDAD14D}"/>
                  </a:ext>
                </a:extLst>
              </p:cNvPr>
              <p:cNvSpPr>
                <a:spLocks noGrp="1" noRot="1" noChangeAspect="1" noMove="1" noResize="1" noEditPoints="1" noAdjustHandles="1" noChangeArrowheads="1" noChangeShapeType="1" noTextEdit="1"/>
              </p:cNvSpPr>
              <p:nvPr>
                <p:ph idx="1"/>
              </p:nvPr>
            </p:nvSpPr>
            <p:spPr>
              <a:blipFill>
                <a:blip r:embed="rId2"/>
                <a:stretch>
                  <a:fillRect l="-1043" t="-3501"/>
                </a:stretch>
              </a:blipFill>
            </p:spPr>
            <p:txBody>
              <a:bodyPr/>
              <a:lstStyle/>
              <a:p>
                <a:r>
                  <a:rPr lang="en-US">
                    <a:noFill/>
                  </a:rPr>
                  <a:t> </a:t>
                </a:r>
              </a:p>
            </p:txBody>
          </p:sp>
        </mc:Fallback>
      </mc:AlternateContent>
    </p:spTree>
    <p:extLst>
      <p:ext uri="{BB962C8B-B14F-4D97-AF65-F5344CB8AC3E}">
        <p14:creationId xmlns:p14="http://schemas.microsoft.com/office/powerpoint/2010/main" val="30971148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5656</TotalTime>
  <Words>269</Words>
  <Application>Microsoft Office PowerPoint</Application>
  <PresentationFormat>Widescreen</PresentationFormat>
  <Paragraphs>29</Paragraphs>
  <Slides>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等线</vt:lpstr>
      <vt:lpstr>맑은 고딕</vt:lpstr>
      <vt:lpstr>Arial</vt:lpstr>
      <vt:lpstr>Calibri</vt:lpstr>
      <vt:lpstr>Calibri Light</vt:lpstr>
      <vt:lpstr>Cambria Math</vt:lpstr>
      <vt:lpstr>Times New Roman</vt:lpstr>
      <vt:lpstr>Office Theme</vt:lpstr>
      <vt:lpstr>WF on Detailed RSS Design for efeMTC</vt:lpstr>
      <vt:lpstr>Background</vt:lpstr>
      <vt:lpstr>Proposals</vt:lpstr>
      <vt:lpstr>Proposal/Working assumption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Enhanced SI Acquisition for efeMTC</dc:title>
  <dc:creator>Magnus Åström</dc:creator>
  <cp:lastModifiedBy>Magnus Åström</cp:lastModifiedBy>
  <cp:revision>89</cp:revision>
  <dcterms:created xsi:type="dcterms:W3CDTF">2017-10-09T07:24:15Z</dcterms:created>
  <dcterms:modified xsi:type="dcterms:W3CDTF">2018-05-23T08:50:47Z</dcterms:modified>
</cp:coreProperties>
</file>