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62" r:id="rId2"/>
    <p:sldId id="261" r:id="rId3"/>
    <p:sldId id="263" r:id="rId4"/>
    <p:sldId id="264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70" d="100"/>
          <a:sy n="70" d="100"/>
        </p:scale>
        <p:origin x="73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129BD3-ADB8-4849-8A12-11FA2BAC51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EB9DE4A-AE89-4D64-AA5B-FC4C65445E3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EC9A29-9600-4EE0-BD08-6474832214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9CBBD-C9E6-4A05-BB53-42D5DD433D10}" type="datetimeFigureOut">
              <a:rPr lang="en-US" smtClean="0"/>
              <a:t>4/16/2018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BC4030-30F9-472E-BC8F-F8B78C5AA2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38ECC2-5A92-42A3-B75F-46F55089D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44133-A289-42B5-A6F2-AD804E19C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8313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E79F66-2664-4A50-BB5E-380C1AF3DB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CB5B375-F8C4-4D9B-9AD0-3CB13CCE7B7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B04486-FDD7-4B3C-8704-0A20986992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9CBBD-C9E6-4A05-BB53-42D5DD433D10}" type="datetimeFigureOut">
              <a:rPr lang="en-US" smtClean="0"/>
              <a:t>4/16/2018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51C7D6-BE07-48E2-9E63-89AE45180E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63D4A1-2713-40F2-BE74-E6E808F5EA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44133-A289-42B5-A6F2-AD804E19C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6624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65B4F45-51C4-447E-9E62-F950869B3C9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1671094-72BA-4AF1-8438-2A3F698911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AD9134-1194-4866-9067-8E72815597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9CBBD-C9E6-4A05-BB53-42D5DD433D10}" type="datetimeFigureOut">
              <a:rPr lang="en-US" smtClean="0"/>
              <a:t>4/16/2018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462798-8024-4C94-83D1-A33EA72EE5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925899-A1D4-48BA-A056-3595FB87CF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44133-A289-42B5-A6F2-AD804E19C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9569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EECC17-FB3B-48C4-AA5A-C9B1D84F4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9D234C-B110-4E50-825B-610DE75588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A63A7F-5C4F-40A8-8D78-70AEBD17A0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9CBBD-C9E6-4A05-BB53-42D5DD433D10}" type="datetimeFigureOut">
              <a:rPr lang="en-US" smtClean="0"/>
              <a:t>4/16/2018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098848-7032-444A-8D23-60C1EFBDD1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DCAD38-8242-415D-9DAA-C80E1ACC23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44133-A289-42B5-A6F2-AD804E19C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77610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674845-B9B6-43A9-A591-F00376A49F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6129BA-0FCC-4ED5-B5F7-7E006FFDFD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69F616-4FC1-4AFB-BF29-CEE950D286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9CBBD-C9E6-4A05-BB53-42D5DD433D10}" type="datetimeFigureOut">
              <a:rPr lang="en-US" smtClean="0"/>
              <a:t>4/16/2018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D6C339-38A0-4154-95A4-A8A247F0C0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4013DC-39C4-45F4-B4EE-EA73FD736C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44133-A289-42B5-A6F2-AD804E19C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3609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B565F5-9815-4A9A-88CB-5E72608AA1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496FB8-62F6-476E-9ADA-54269D29764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A97C5FD-56E0-4128-9BED-24095A189D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4A21F7-756E-4178-B49A-98EE92C275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9CBBD-C9E6-4A05-BB53-42D5DD433D10}" type="datetimeFigureOut">
              <a:rPr lang="en-US" smtClean="0"/>
              <a:t>4/16/2018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831ABB0-7FC2-42A1-8816-39BDCD5962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760E2C7-32C7-494B-BE6C-258F1B5801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44133-A289-42B5-A6F2-AD804E19C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32191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2C6B6E-275E-42C6-9176-46208AA38B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5E7BB9-DE55-45FB-A054-1158228EF1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58AEAF-6068-4C16-9E26-D7B299F9CE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B02F352-9BC7-40B1-8279-64DAD0D6BFB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AF4CBB7-19CF-42EF-BA4C-4546519DDB1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31FC7AB-9793-49D7-A914-759202A58E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9CBBD-C9E6-4A05-BB53-42D5DD433D10}" type="datetimeFigureOut">
              <a:rPr lang="en-US" smtClean="0"/>
              <a:t>4/16/2018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B278866-C18B-47F5-B359-F3542BB018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4575A21-C0E5-4975-99F1-F2D08D19B0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44133-A289-42B5-A6F2-AD804E19C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242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664100-439A-4C61-A28F-30802D9AFA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F351DAE-2251-4ECA-9D12-FC777FF01C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9CBBD-C9E6-4A05-BB53-42D5DD433D10}" type="datetimeFigureOut">
              <a:rPr lang="en-US" smtClean="0"/>
              <a:t>4/16/2018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144489C-1114-4EEF-9AF5-401ADA8A5D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62D17E4-0FD9-4169-9F3A-C3B7281092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44133-A289-42B5-A6F2-AD804E19C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07288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DC0E007-3685-405F-84E3-F51C1E4CFD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9CBBD-C9E6-4A05-BB53-42D5DD433D10}" type="datetimeFigureOut">
              <a:rPr lang="en-US" smtClean="0"/>
              <a:t>4/16/2018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43CBE58-95A3-4BA7-BCBE-5D717C7D86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0DAF88-FA34-44DB-801E-68580811EF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44133-A289-42B5-A6F2-AD804E19C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4152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BD9D92-88A2-40B2-BCC9-B5ECACE55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762388-2F57-4466-AE9A-06CF24EC96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7851CE-20AB-424E-81C8-154201DE8C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3926077-5EDB-48CE-811F-B05753110A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9CBBD-C9E6-4A05-BB53-42D5DD433D10}" type="datetimeFigureOut">
              <a:rPr lang="en-US" smtClean="0"/>
              <a:t>4/16/2018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C70F768-C664-4260-81B5-03DE355466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EAD4356-FF5B-45A1-A24F-490A42537C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44133-A289-42B5-A6F2-AD804E19C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90413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C95E0E-1A12-4907-9BAE-FE3481372A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2B354CE-7A03-49FD-B019-B4C48AA679B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4EC83A3-F14C-40A3-9542-1A02E43F63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D869277-B154-406C-ADAF-1D1F95F7C3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9CBBD-C9E6-4A05-BB53-42D5DD433D10}" type="datetimeFigureOut">
              <a:rPr lang="en-US" smtClean="0"/>
              <a:t>4/16/2018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BDCC689-A0EE-4309-8AE0-14CC68D83B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1AC7E58-9055-420D-89F8-D73488E61C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44133-A289-42B5-A6F2-AD804E19C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850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37EC6D3-20C9-499D-95BC-3EFAA5B1BD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C6FA08-62B7-4900-9A58-5066D107F2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DBA356-48B6-4A26-AA43-19B0AF6CE9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D9CBBD-C9E6-4A05-BB53-42D5DD433D10}" type="datetimeFigureOut">
              <a:rPr lang="en-US" smtClean="0"/>
              <a:t>4/16/2018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8BCF6C-46B1-42DA-AE0A-4D8380E1E2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80C605-434D-40A5-AD53-F7BC073B94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044133-A289-42B5-A6F2-AD804E19C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920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5AD6C6-DAD8-402F-AC0D-1676CFD8CF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12173"/>
            <a:ext cx="9144000" cy="2387600"/>
          </a:xfrm>
        </p:spPr>
        <p:txBody>
          <a:bodyPr/>
          <a:lstStyle/>
          <a:p>
            <a:r>
              <a:rPr lang="en-US" dirty="0"/>
              <a:t>WF on UL Power Control Enhancements for Aerials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B9EBB50-0745-4157-A3C2-F3921F650F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688716"/>
            <a:ext cx="9144000" cy="1655762"/>
          </a:xfrm>
        </p:spPr>
        <p:txBody>
          <a:bodyPr>
            <a:normAutofit/>
          </a:bodyPr>
          <a:lstStyle/>
          <a:p>
            <a:r>
              <a:rPr lang="en-US" sz="3600" dirty="0"/>
              <a:t>Ericsson, ZTE, Sanechips, Nokia, NSB, Sony, [CMCC]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2C6CC60-F2B8-472A-B588-3C7DCB0A1DC8}"/>
              </a:ext>
            </a:extLst>
          </p:cNvPr>
          <p:cNvSpPr/>
          <p:nvPr/>
        </p:nvSpPr>
        <p:spPr>
          <a:xfrm>
            <a:off x="320841" y="180674"/>
            <a:ext cx="11454063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  <a:tabLst>
                <a:tab pos="1143000" algn="l"/>
                <a:tab pos="5943600" algn="r"/>
              </a:tabLst>
            </a:pP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3GPP TSG-RAN WG1 #92bis					            R1-1805356 </a:t>
            </a:r>
            <a:r>
              <a:rPr lang="en-US" sz="20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Sanya</a:t>
            </a:r>
            <a:r>
              <a:rPr lang="en-US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China, April 16 – 20, 2018</a:t>
            </a:r>
          </a:p>
          <a:p>
            <a:pPr algn="just" hangingPunct="0">
              <a:spcAft>
                <a:spcPts val="600"/>
              </a:spcAft>
            </a:pPr>
            <a:r>
              <a:rPr lang="en-US" sz="2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Agenda Item:</a:t>
            </a:r>
            <a:r>
              <a:rPr lang="en-US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6.2.9.1</a:t>
            </a:r>
            <a:endParaRPr lang="en-US" sz="2000" b="1" dirty="0"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59230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904A80-EDFC-4D98-96CD-560591B71B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5435" y="18255"/>
            <a:ext cx="10515600" cy="1325563"/>
          </a:xfrm>
        </p:spPr>
        <p:txBody>
          <a:bodyPr/>
          <a:lstStyle/>
          <a:p>
            <a:r>
              <a:rPr lang="en-US" dirty="0"/>
              <a:t>Background (1)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B917E2-CE21-4EFC-8F74-B461326239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4557" y="1343818"/>
            <a:ext cx="11489634" cy="483314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dirty="0"/>
              <a:t>As per the Rel-15 WID (RP-171508) on Enhanced LTE Support for Aerial Vehicles, the following RAN1 aspects are to be specified:</a:t>
            </a:r>
          </a:p>
          <a:p>
            <a:endParaRPr lang="en-US" sz="2400" dirty="0"/>
          </a:p>
          <a:p>
            <a:pPr lvl="1" fontAlgn="base" hangingPunct="0"/>
            <a:r>
              <a:rPr lang="en-US" i="1" dirty="0"/>
              <a:t>Specify UL power control enhancements in the following areas [RAN1, RAN2]</a:t>
            </a:r>
            <a:endParaRPr lang="en-US" dirty="0"/>
          </a:p>
          <a:p>
            <a:pPr lvl="2" fontAlgn="base" hangingPunct="0"/>
            <a:r>
              <a:rPr lang="en-US" i="1" dirty="0"/>
              <a:t>UE specific fractional pathloss compensation factor</a:t>
            </a:r>
            <a:endParaRPr lang="en-US" dirty="0"/>
          </a:p>
          <a:p>
            <a:pPr lvl="2" fontAlgn="base" hangingPunct="0"/>
            <a:r>
              <a:rPr lang="en-US" i="1" dirty="0"/>
              <a:t>Extending the supported range of UE specific P0 parameter</a:t>
            </a:r>
            <a:endParaRPr lang="en-US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7639461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904A80-EDFC-4D98-96CD-560591B71B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5435" y="18256"/>
            <a:ext cx="10515600" cy="829884"/>
          </a:xfrm>
        </p:spPr>
        <p:txBody>
          <a:bodyPr/>
          <a:lstStyle/>
          <a:p>
            <a:r>
              <a:rPr lang="en-US" dirty="0"/>
              <a:t>Background (2)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B917E2-CE21-4EFC-8F74-B461326239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4557" y="848140"/>
            <a:ext cx="11489634" cy="532882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dirty="0"/>
              <a:t>The proposals from RAN1 contributions for uplink power control enhancements are summarized below:</a:t>
            </a:r>
          </a:p>
          <a:p>
            <a:pPr>
              <a:spcAft>
                <a:spcPts val="600"/>
              </a:spcAft>
            </a:pPr>
            <a:r>
              <a:rPr lang="en-US" sz="2000" dirty="0"/>
              <a:t>R1-1804609 proposes that the eNB configures UL transmit power control parameters taking into account Aerial UE altitude.</a:t>
            </a:r>
          </a:p>
          <a:p>
            <a:pPr>
              <a:spcAft>
                <a:spcPts val="600"/>
              </a:spcAft>
            </a:pPr>
            <a:r>
              <a:rPr lang="en-US" sz="2000" dirty="0"/>
              <a:t>R1-1804088 proposes that transmit power of aerial UEs should only be reduced if strong uplink interference to neighbor cells is detected.</a:t>
            </a:r>
          </a:p>
          <a:p>
            <a:pPr>
              <a:spcAft>
                <a:spcPts val="600"/>
              </a:spcAft>
            </a:pPr>
            <a:r>
              <a:rPr lang="en-US" sz="2000" dirty="0"/>
              <a:t>R1-1803889 proposes that a set of power control parameters and a set of corresponding height thresholds shall be configured to the UEs, and UE switches power control parameters according to its height</a:t>
            </a:r>
          </a:p>
          <a:p>
            <a:pPr>
              <a:spcAft>
                <a:spcPts val="600"/>
              </a:spcAft>
            </a:pPr>
            <a:r>
              <a:rPr lang="en-US" sz="2000" dirty="0"/>
              <a:t>R1-1805019 proposes dynamic indication to the UEs to switch between alpha parameters; it is also proposed that when accumulation is enabled, UE shall reset power control adjustment states when the alpha parameter changes.</a:t>
            </a:r>
          </a:p>
          <a:p>
            <a:pPr>
              <a:spcAft>
                <a:spcPts val="600"/>
              </a:spcAft>
            </a:pPr>
            <a:r>
              <a:rPr lang="en-US" sz="2000" dirty="0"/>
              <a:t>R1-1804936 proposes to send LS to RAN2 indicate that airborne status reporting from UE is beneficial for the network to optimize PC parameters; it is also proposed to introduce UE specific P0 for PRACH </a:t>
            </a:r>
          </a:p>
          <a:p>
            <a:pPr>
              <a:spcAft>
                <a:spcPts val="600"/>
              </a:spcAft>
            </a:pPr>
            <a:r>
              <a:rPr lang="en-US" sz="2000" dirty="0"/>
              <a:t>R1-1804237 proposes to change the granularity of alpha to support values in steps of 0.1.</a:t>
            </a:r>
          </a:p>
          <a:p>
            <a:pPr>
              <a:spcAft>
                <a:spcPts val="600"/>
              </a:spcAft>
            </a:pPr>
            <a:r>
              <a:rPr lang="en-US" sz="2000" dirty="0"/>
              <a:t>R1-1804702 proposes to introduce differential UE-specific alpha parameter, and proposes to extend the range of UE-specific P0 to (-16 …. 15).</a:t>
            </a:r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9470553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904A80-EDFC-4D98-96CD-560591B71B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5435" y="18255"/>
            <a:ext cx="10515600" cy="650485"/>
          </a:xfrm>
        </p:spPr>
        <p:txBody>
          <a:bodyPr>
            <a:normAutofit fontScale="90000"/>
          </a:bodyPr>
          <a:lstStyle/>
          <a:p>
            <a:r>
              <a:rPr lang="en-US" dirty="0"/>
              <a:t>Proposals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B917E2-CE21-4EFC-8F74-B461326239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1183" y="764275"/>
            <a:ext cx="11489634" cy="5769917"/>
          </a:xfrm>
        </p:spPr>
        <p:txBody>
          <a:bodyPr>
            <a:noAutofit/>
          </a:bodyPr>
          <a:lstStyle/>
          <a:p>
            <a:r>
              <a:rPr lang="en-US" sz="2600" dirty="0"/>
              <a:t>eNB configures UE-specific alpha and/or UE-specific P0 to an aerial UE:</a:t>
            </a:r>
          </a:p>
          <a:p>
            <a:pPr lvl="1"/>
            <a:r>
              <a:rPr lang="en-US" dirty="0"/>
              <a:t>Alternative 1:  the aerial UE can be RRC configured with </a:t>
            </a:r>
            <a:r>
              <a:rPr lang="en-US" i="1" dirty="0"/>
              <a:t>N</a:t>
            </a:r>
            <a:r>
              <a:rPr lang="en-US" dirty="0"/>
              <a:t>=2 UE-specific alpha and M=2 UE-specific P0 parameters.</a:t>
            </a:r>
          </a:p>
          <a:p>
            <a:pPr lvl="2"/>
            <a:r>
              <a:rPr lang="en-US" dirty="0"/>
              <a:t>eNB indicates to the UE via MAC CE which one of the </a:t>
            </a:r>
            <a:r>
              <a:rPr lang="en-US" i="1" dirty="0"/>
              <a:t>N</a:t>
            </a:r>
            <a:r>
              <a:rPr lang="en-US" dirty="0"/>
              <a:t>=2 UE-specific alphas and which one of the UE-specific P0 the UE shall use for PUSCH</a:t>
            </a:r>
          </a:p>
          <a:p>
            <a:pPr lvl="1"/>
            <a:r>
              <a:rPr lang="en-US" dirty="0"/>
              <a:t>Alternative 2: the aerial UE can be RRC configured with a single UE-specific alpha parameter.</a:t>
            </a:r>
          </a:p>
          <a:p>
            <a:pPr lvl="2"/>
            <a:r>
              <a:rPr lang="en-US" dirty="0"/>
              <a:t>If a single UE-specific alpha is configured, the UE-specific alpha parameter is used for PUSCH</a:t>
            </a:r>
          </a:p>
          <a:p>
            <a:r>
              <a:rPr lang="en-US" sz="2600" dirty="0"/>
              <a:t>The UE-specific alpha </a:t>
            </a:r>
            <a:r>
              <a:rPr lang="en-GB" altLang="zh-CN" sz="2600" dirty="0"/>
              <a:t>overrides the cell-specific alpha once it is configured.</a:t>
            </a:r>
          </a:p>
          <a:p>
            <a:pPr>
              <a:spcAft>
                <a:spcPts val="600"/>
              </a:spcAft>
            </a:pPr>
            <a:r>
              <a:rPr lang="en-US" sz="2600" dirty="0"/>
              <a:t>If accumulation is enabled, the aerial UE shall reset the power control adjustment state for PUSCH when the value of alpha used by UE for PUSCH is changed</a:t>
            </a:r>
          </a:p>
          <a:p>
            <a:pPr>
              <a:spcAft>
                <a:spcPts val="600"/>
              </a:spcAft>
            </a:pPr>
            <a:r>
              <a:rPr lang="en-US" sz="2600" dirty="0"/>
              <a:t>In Rel-15, the range of UE-specific P0 parameter is extended to (-16,…,15)</a:t>
            </a:r>
          </a:p>
          <a:p>
            <a:r>
              <a:rPr lang="en-US" sz="2600" dirty="0"/>
              <a:t>The support of UE-specific alpha and the extended range of UE-specific P0 are optional with capability signaling</a:t>
            </a:r>
          </a:p>
        </p:txBody>
      </p:sp>
    </p:spTree>
    <p:extLst>
      <p:ext uri="{BB962C8B-B14F-4D97-AF65-F5344CB8AC3E}">
        <p14:creationId xmlns:p14="http://schemas.microsoft.com/office/powerpoint/2010/main" val="30113596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465</Words>
  <Application>Microsoft Office PowerPoint</Application>
  <PresentationFormat>Widescreen</PresentationFormat>
  <Paragraphs>29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等线</vt:lpstr>
      <vt:lpstr>Arial</vt:lpstr>
      <vt:lpstr>Calibri</vt:lpstr>
      <vt:lpstr>Calibri Light</vt:lpstr>
      <vt:lpstr>Times New Roman</vt:lpstr>
      <vt:lpstr>Office Theme</vt:lpstr>
      <vt:lpstr>WF on UL Power Control Enhancements for Aerials</vt:lpstr>
      <vt:lpstr>Background (1)</vt:lpstr>
      <vt:lpstr>Background (2)</vt:lpstr>
      <vt:lpstr>Proposals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2018-04-15T16:47:52Z</dcterms:created>
  <dcterms:modified xsi:type="dcterms:W3CDTF">2018-04-17T11:32:08Z</dcterms:modified>
</cp:coreProperties>
</file>