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8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603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/>
              <a:t>3GPP TSG RAN WG1 #91		                	    	        R1-</a:t>
            </a:r>
            <a:r>
              <a:rPr lang="en-US" sz="2000" b="1" dirty="0"/>
              <a:t>1721523</a:t>
            </a:r>
            <a:endParaRPr lang="en-US" sz="2000" dirty="0"/>
          </a:p>
          <a:p>
            <a:r>
              <a:rPr lang="en-US" sz="2000" b="1" dirty="0"/>
              <a:t>Reno, USA, November 27th – December 1st, 2017</a:t>
            </a:r>
          </a:p>
          <a:p>
            <a:r>
              <a:rPr kumimoji="1" lang="en-US" altLang="ja-JP" sz="2000" b="1" dirty="0"/>
              <a:t>Agenda item: 7.2.2.2</a:t>
            </a:r>
            <a:endParaRPr kumimoji="1" lang="ja-JP" altLang="en-US" sz="20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209800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for handling </a:t>
            </a:r>
            <a:r>
              <a:rPr lang="en-US" altLang="zh-CN" sz="4000" dirty="0"/>
              <a:t>partial beam failure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66700" y="4148792"/>
            <a:ext cx="8686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NTT DOCOMO, Samsung, MediaTek, AT&amp;T, ZTE, Intel, Huawei, </a:t>
            </a:r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[CATT], [Qualcomm], [Fujitsu], [</a:t>
            </a:r>
            <a:r>
              <a:rPr lang="en-US" sz="2800" dirty="0" err="1">
                <a:solidFill>
                  <a:schemeClr val="bg1">
                    <a:lumMod val="75000"/>
                  </a:schemeClr>
                </a:solidFill>
              </a:rPr>
              <a:t>Spreadtrum</a:t>
            </a:r>
            <a:r>
              <a:rPr lang="en-US" sz="2800" dirty="0">
                <a:solidFill>
                  <a:schemeClr val="bg1">
                    <a:lumMod val="75000"/>
                  </a:schemeClr>
                </a:solidFill>
              </a:rPr>
              <a:t>], [Nokia], </a:t>
            </a:r>
            <a:r>
              <a:rPr lang="en-US" sz="2800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4525963"/>
          </a:xfrm>
        </p:spPr>
        <p:txBody>
          <a:bodyPr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altLang="zh-CN" sz="2400" dirty="0">
                <a:solidFill>
                  <a:prstClr val="black"/>
                </a:solidFill>
                <a:ea typeface="Batang" panose="02030600000101010101" pitchFamily="18" charset="-127"/>
                <a:cs typeface="Arial" panose="020B0604020202020204" pitchFamily="34" charset="0"/>
              </a:rPr>
              <a:t>Email discussion in [NR-90b-18]</a:t>
            </a:r>
          </a:p>
          <a:p>
            <a:r>
              <a:rPr lang="en-GB" altLang="zh-CN" sz="2000" dirty="0">
                <a:solidFill>
                  <a:prstClr val="black"/>
                </a:solidFill>
                <a:ea typeface="Batang" panose="02030600000101010101" pitchFamily="18" charset="-127"/>
                <a:cs typeface="Arial" panose="020B0604020202020204" pitchFamily="34" charset="0"/>
              </a:rPr>
              <a:t>NR supports reusing existing periodic PUCCH-based beam report resources for reporting beam pair link failure</a:t>
            </a:r>
            <a:endParaRPr lang="en-US" altLang="zh-CN" sz="2000" dirty="0">
              <a:solidFill>
                <a:prstClr val="black"/>
              </a:solidFill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1">
              <a:buFont typeface="+mj-lt"/>
              <a:buAutoNum type="arabicPeriod"/>
            </a:pPr>
            <a:r>
              <a:rPr lang="en-GB" altLang="zh-CN" sz="1800" dirty="0">
                <a:solidFill>
                  <a:prstClr val="black"/>
                </a:solidFill>
                <a:ea typeface="Batang" panose="02030600000101010101" pitchFamily="18" charset="-127"/>
                <a:cs typeface="Arial" panose="020B0604020202020204" pitchFamily="34" charset="0"/>
              </a:rPr>
              <a:t>when a subset of PDCCH beams fails, reporting content includes the failed PDCCH beam information and/or newly identified beam information </a:t>
            </a:r>
          </a:p>
          <a:p>
            <a:pPr lvl="1">
              <a:buFont typeface="+mj-lt"/>
              <a:buAutoNum type="arabicPeriod"/>
            </a:pPr>
            <a:r>
              <a:rPr lang="en-GB" altLang="zh-CN" sz="1800" dirty="0">
                <a:solidFill>
                  <a:prstClr val="black"/>
                </a:solidFill>
                <a:ea typeface="Batang" panose="02030600000101010101" pitchFamily="18" charset="-127"/>
                <a:cs typeface="Arial" panose="020B0604020202020204" pitchFamily="34" charset="0"/>
              </a:rPr>
              <a:t>Support network configured conditions for UE to report regular beam report or failed PDCCH beam index</a:t>
            </a:r>
            <a:endParaRPr lang="en-US" altLang="zh-CN" sz="1800" dirty="0">
              <a:solidFill>
                <a:prstClr val="black"/>
              </a:solidFill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2"/>
            <a:r>
              <a:rPr lang="en-GB" altLang="zh-CN" sz="1600" dirty="0">
                <a:solidFill>
                  <a:prstClr val="black"/>
                </a:solidFill>
                <a:ea typeface="Batang" panose="02030600000101010101" pitchFamily="18" charset="-127"/>
                <a:cs typeface="Arial" panose="020B0604020202020204" pitchFamily="34" charset="0"/>
              </a:rPr>
              <a:t>Example-1: UE can only select the beam from a subset of beam preselected by </a:t>
            </a:r>
            <a:r>
              <a:rPr lang="en-GB" altLang="zh-CN" sz="1600" dirty="0" err="1">
                <a:solidFill>
                  <a:prstClr val="black"/>
                </a:solidFill>
                <a:ea typeface="Batang" panose="02030600000101010101" pitchFamily="18" charset="-127"/>
                <a:cs typeface="Arial" panose="020B0604020202020204" pitchFamily="34" charset="0"/>
              </a:rPr>
              <a:t>gNB</a:t>
            </a:r>
            <a:r>
              <a:rPr lang="en-GB" altLang="zh-CN" sz="1600" dirty="0">
                <a:solidFill>
                  <a:prstClr val="black"/>
                </a:solidFill>
                <a:ea typeface="Batang" panose="02030600000101010101" pitchFamily="18" charset="-127"/>
                <a:cs typeface="Arial" panose="020B0604020202020204" pitchFamily="34" charset="0"/>
              </a:rPr>
              <a:t>.</a:t>
            </a:r>
            <a:endParaRPr lang="en-US" altLang="zh-CN" sz="1600" dirty="0">
              <a:solidFill>
                <a:prstClr val="black"/>
              </a:solidFill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2"/>
            <a:r>
              <a:rPr lang="en-GB" altLang="zh-CN" sz="1600" dirty="0">
                <a:solidFill>
                  <a:prstClr val="black"/>
                </a:solidFill>
                <a:ea typeface="Batang" panose="02030600000101010101" pitchFamily="18" charset="-127"/>
                <a:cs typeface="Arial" panose="020B0604020202020204" pitchFamily="34" charset="0"/>
              </a:rPr>
              <a:t>Example-2: when the PDCCH beam RSRP is lower than a threshold (configured by network), UE should report failed PDCCH beam information. Otherwise, UE shall report regular beam management report.</a:t>
            </a:r>
            <a:endParaRPr lang="zh-CN" altLang="zh-CN" sz="1600" dirty="0">
              <a:solidFill>
                <a:prstClr val="black"/>
              </a:solidFill>
              <a:ea typeface="Batang" panose="02030600000101010101" pitchFamily="18" charset="-127"/>
              <a:cs typeface="Arial" panose="020B0604020202020204" pitchFamily="34" charset="0"/>
            </a:endParaRPr>
          </a:p>
          <a:p>
            <a:pPr lvl="0">
              <a:spcBef>
                <a:spcPts val="0"/>
              </a:spcBef>
              <a:buFont typeface="Symbol" panose="05050102010706020507" pitchFamily="18" charset="2"/>
              <a:buChar char=""/>
            </a:pPr>
            <a:endParaRPr lang="zh-CN" altLang="zh-CN" sz="1600" dirty="0">
              <a:solidFill>
                <a:prstClr val="black"/>
              </a:solidFill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28844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2600" dirty="0"/>
              <a:t>Use the periodic beam reporting to report partial beam failure:</a:t>
            </a:r>
          </a:p>
          <a:p>
            <a:pPr lvl="1"/>
            <a:r>
              <a:rPr lang="en-US" altLang="zh-CN" sz="2200" dirty="0"/>
              <a:t>Add an RRC signaling to turn on or turn off UE reporting of partial beam failure on periodic beam reporting</a:t>
            </a:r>
          </a:p>
          <a:p>
            <a:pPr lvl="2"/>
            <a:r>
              <a:rPr lang="en-GB" altLang="zh-CN" sz="2000" dirty="0">
                <a:solidFill>
                  <a:prstClr val="black"/>
                </a:solidFill>
                <a:cs typeface="Arial" panose="020B0604020202020204" pitchFamily="34" charset="0"/>
              </a:rPr>
              <a:t>When turned off, the UE performs regular beam reporting</a:t>
            </a:r>
            <a:endParaRPr lang="zh-CN" altLang="zh-CN" sz="20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lvl="2"/>
            <a:r>
              <a:rPr lang="en-US" sz="2000" dirty="0"/>
              <a:t>When turned on, the beam reporting shall contain status of beams associated to beam failure detection RS and</a:t>
            </a:r>
            <a:r>
              <a:rPr lang="en-US" sz="2000" dirty="0">
                <a:solidFill>
                  <a:srgbClr val="FF0000"/>
                </a:solidFill>
              </a:rPr>
              <a:t>/or</a:t>
            </a:r>
            <a:r>
              <a:rPr lang="en-US" sz="2000" dirty="0"/>
              <a:t> beams not associated to </a:t>
            </a:r>
            <a:r>
              <a:rPr lang="en-US" altLang="zh-CN" sz="2000" dirty="0"/>
              <a:t>beam failure detection RS</a:t>
            </a:r>
            <a:r>
              <a:rPr lang="en-US" altLang="zh-CN" sz="2000" dirty="0">
                <a:solidFill>
                  <a:srgbClr val="C00000"/>
                </a:solidFill>
              </a:rPr>
              <a:t> </a:t>
            </a:r>
            <a:r>
              <a:rPr lang="en-US" altLang="zh-CN" sz="2000" dirty="0">
                <a:solidFill>
                  <a:srgbClr val="00B0F0"/>
                </a:solidFill>
              </a:rPr>
              <a:t>when partial beam failure occurs </a:t>
            </a:r>
            <a:endParaRPr lang="en-US" sz="2000" dirty="0">
              <a:solidFill>
                <a:srgbClr val="00B0F0"/>
              </a:solidFill>
            </a:endParaRPr>
          </a:p>
          <a:p>
            <a:pPr lvl="3"/>
            <a:r>
              <a:rPr lang="en-US" dirty="0"/>
              <a:t>FFS details.</a:t>
            </a:r>
          </a:p>
          <a:p>
            <a:pPr lvl="0"/>
            <a:endParaRPr lang="en-US" sz="24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058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4E2EE9-EF64-47A5-9108-3B276E1DE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Example Schemes for UE to report partial beam failure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1B36DC-A9E1-4E65-BE2B-7EFF8FB8B2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42900" lvl="2" indent="-342900"/>
            <a:r>
              <a:rPr lang="en-US" altLang="zh-CN" sz="2800" dirty="0"/>
              <a:t>When the RRC signaling turns on the UE reporting of partial beam failure on periodic beam reporting </a:t>
            </a:r>
            <a:r>
              <a:rPr lang="en-US" altLang="zh-CN" sz="2800" dirty="0">
                <a:solidFill>
                  <a:srgbClr val="00B0F0"/>
                </a:solidFill>
              </a:rPr>
              <a:t>with the same PUCCH format and payload with regular beam reporting</a:t>
            </a:r>
            <a:r>
              <a:rPr lang="en-US" altLang="zh-CN" sz="2800" dirty="0"/>
              <a:t>, the beam reporting </a:t>
            </a:r>
            <a:r>
              <a:rPr lang="en-US" altLang="zh-CN" sz="2800" dirty="0">
                <a:solidFill>
                  <a:srgbClr val="00B0F0"/>
                </a:solidFill>
              </a:rPr>
              <a:t>when partial beam failure occurs </a:t>
            </a:r>
            <a:r>
              <a:rPr lang="en-US" altLang="zh-CN" sz="2800" dirty="0"/>
              <a:t>shall contain</a:t>
            </a:r>
          </a:p>
          <a:p>
            <a:pPr lvl="1"/>
            <a:r>
              <a:rPr lang="en-US" altLang="zh-CN" sz="2400" dirty="0"/>
              <a:t>Example 1: </a:t>
            </a:r>
            <a:r>
              <a:rPr lang="en-US" altLang="zh-CN" sz="2400" dirty="0" err="1"/>
              <a:t>unfailed</a:t>
            </a:r>
            <a:r>
              <a:rPr lang="en-US" altLang="zh-CN" sz="2400" dirty="0"/>
              <a:t> beams detected from beam failure detection RS and other beams not associated to beam failure detection RS</a:t>
            </a:r>
          </a:p>
          <a:p>
            <a:pPr lvl="1"/>
            <a:r>
              <a:rPr lang="en-US" altLang="zh-CN" sz="2400" dirty="0"/>
              <a:t>Example 2: </a:t>
            </a:r>
            <a:r>
              <a:rPr lang="en-US" altLang="zh-CN" sz="2400" dirty="0">
                <a:solidFill>
                  <a:srgbClr val="00B0F0"/>
                </a:solidFill>
              </a:rPr>
              <a:t>The beam index and the reserved RSRP of </a:t>
            </a:r>
            <a:r>
              <a:rPr lang="en-US" altLang="zh-CN" sz="2400" dirty="0"/>
              <a:t>failed beams detected from beam failure detection RS and</a:t>
            </a:r>
            <a:r>
              <a:rPr lang="en-US" altLang="zh-CN" sz="2400" dirty="0">
                <a:solidFill>
                  <a:srgbClr val="C00000"/>
                </a:solidFill>
              </a:rPr>
              <a:t> </a:t>
            </a:r>
            <a:r>
              <a:rPr lang="en-US" altLang="zh-CN" sz="2400" dirty="0">
                <a:solidFill>
                  <a:srgbClr val="00B0F0"/>
                </a:solidFill>
              </a:rPr>
              <a:t>the beam index and the associated RSRP of </a:t>
            </a:r>
            <a:r>
              <a:rPr lang="en-US" altLang="zh-CN" sz="2400" dirty="0"/>
              <a:t>other beams not associated to beam failure detection RS</a:t>
            </a:r>
          </a:p>
          <a:p>
            <a:pPr lvl="1"/>
            <a:r>
              <a:rPr lang="en-US" altLang="zh-CN" sz="2400" dirty="0"/>
              <a:t>Example 3: quality of all beams associated to beam failure detection RS and other beams not associated to beam failure detection RS</a:t>
            </a:r>
          </a:p>
          <a:p>
            <a:pPr lvl="0"/>
            <a:endParaRPr lang="en-US" altLang="zh-CN" sz="2400" i="1" dirty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7520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4248</TotalTime>
  <Words>366</Words>
  <Application>Microsoft Office PowerPoint</Application>
  <PresentationFormat>全屏显示(4:3)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Batang</vt:lpstr>
      <vt:lpstr>ＭＳ Ｐゴシック</vt:lpstr>
      <vt:lpstr>宋体</vt:lpstr>
      <vt:lpstr>Arial</vt:lpstr>
      <vt:lpstr>Calibri</vt:lpstr>
      <vt:lpstr>Symbol</vt:lpstr>
      <vt:lpstr>Times New Roman</vt:lpstr>
      <vt:lpstr>Office Theme</vt:lpstr>
      <vt:lpstr>PowerPoint 演示文稿</vt:lpstr>
      <vt:lpstr>Background</vt:lpstr>
      <vt:lpstr>Proposal </vt:lpstr>
      <vt:lpstr>Example Schemes for UE to report partial beam failure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lastModifiedBy>NA Chongning</cp:lastModifiedBy>
  <cp:revision>223</cp:revision>
  <dcterms:created xsi:type="dcterms:W3CDTF">2016-03-24T01:14:08Z</dcterms:created>
  <dcterms:modified xsi:type="dcterms:W3CDTF">2017-11-30T08:10:14Z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1511495175</vt:lpwstr>
  </property>
</Properties>
</file>