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311" r:id="rId4"/>
    <p:sldId id="313" r:id="rId5"/>
    <p:sldId id="310" r:id="rId6"/>
    <p:sldId id="317"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909" autoAdjust="0"/>
    <p:restoredTop sz="94660"/>
  </p:normalViewPr>
  <p:slideViewPr>
    <p:cSldViewPr>
      <p:cViewPr varScale="1">
        <p:scale>
          <a:sx n="72" d="100"/>
          <a:sy n="72" d="100"/>
        </p:scale>
        <p:origin x="1050"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10/12/2017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kumimoji="1" lang="en-US" altLang="ja-JP" dirty="0"/>
              <a:t>WF on downlink interference mitigation</a:t>
            </a:r>
            <a:endParaRPr lang="en-US" dirty="0"/>
          </a:p>
        </p:txBody>
      </p:sp>
      <p:sp>
        <p:nvSpPr>
          <p:cNvPr id="3" name="Subtitle 2"/>
          <p:cNvSpPr>
            <a:spLocks noGrp="1"/>
          </p:cNvSpPr>
          <p:nvPr>
            <p:ph type="subTitle" idx="1"/>
          </p:nvPr>
        </p:nvSpPr>
        <p:spPr>
          <a:xfrm>
            <a:off x="1599456" y="4149080"/>
            <a:ext cx="8745016" cy="1489720"/>
          </a:xfrm>
        </p:spPr>
        <p:txBody>
          <a:bodyPr>
            <a:normAutofit/>
          </a:bodyPr>
          <a:lstStyle/>
          <a:p>
            <a:r>
              <a:rPr lang="en-US" dirty="0">
                <a:solidFill>
                  <a:schemeClr val="tx1"/>
                </a:solidFill>
              </a:rPr>
              <a:t>Ericsson, LGE</a:t>
            </a:r>
          </a:p>
        </p:txBody>
      </p:sp>
      <p:sp>
        <p:nvSpPr>
          <p:cNvPr id="5" name="Rectangle 4"/>
          <p:cNvSpPr>
            <a:spLocks noChangeArrowheads="1"/>
          </p:cNvSpPr>
          <p:nvPr/>
        </p:nvSpPr>
        <p:spPr bwMode="auto">
          <a:xfrm>
            <a:off x="10146704"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latin typeface="Arial" charset="0"/>
              </a:rPr>
              <a:t>R1-1719050</a:t>
            </a:r>
            <a:endParaRPr lang="en-US" altLang="en-US" sz="1800" b="1" dirty="0">
              <a:latin typeface="Arial" charset="0"/>
            </a:endParaRPr>
          </a:p>
        </p:txBody>
      </p:sp>
      <p:sp>
        <p:nvSpPr>
          <p:cNvPr id="6" name="TextBox 4"/>
          <p:cNvSpPr txBox="1">
            <a:spLocks noChangeArrowheads="1"/>
          </p:cNvSpPr>
          <p:nvPr/>
        </p:nvSpPr>
        <p:spPr bwMode="auto">
          <a:xfrm>
            <a:off x="263352" y="174537"/>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t>3GPP TSG RAN WG1 Meeting #90bis</a:t>
            </a:r>
          </a:p>
          <a:p>
            <a:pPr>
              <a:spcBef>
                <a:spcPct val="0"/>
              </a:spcBef>
              <a:buNone/>
            </a:pPr>
            <a:r>
              <a:rPr lang="en-US" altLang="ja-JP" sz="1800" dirty="0"/>
              <a:t>Prague, CZ, 9th – 13th October 2017</a:t>
            </a:r>
          </a:p>
          <a:p>
            <a:pPr>
              <a:spcBef>
                <a:spcPct val="0"/>
              </a:spcBef>
              <a:buNone/>
            </a:pPr>
            <a:r>
              <a:rPr lang="en-US" altLang="ja-JP" sz="1800" dirty="0"/>
              <a:t>Agenda item 6.2.7.2</a:t>
            </a:r>
            <a:endParaRPr lang="ja-JP"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92500" lnSpcReduction="10000"/>
          </a:bodyPr>
          <a:lstStyle/>
          <a:p>
            <a:pPr hangingPunct="0">
              <a:spcBef>
                <a:spcPts val="2000"/>
              </a:spcBef>
            </a:pPr>
            <a:r>
              <a:rPr lang="en-US" sz="2000" dirty="0"/>
              <a:t>The objective of the study item is to study the ability for aerial vehicles to be served using LTE network deployments with base station antennas targeting terrestrial coverage, supporting Release 14 functionality (i.e. including active antennas and FD-MIMO)</a:t>
            </a:r>
          </a:p>
          <a:p>
            <a:r>
              <a:rPr lang="en-GB" sz="2000" dirty="0"/>
              <a:t>In RAN1#90bis, it was agreed that the following potential solutions for interference mitigation are further evaluated in RAN1#91</a:t>
            </a:r>
            <a:endParaRPr lang="en-US" sz="2000" dirty="0"/>
          </a:p>
          <a:p>
            <a:pPr lvl="1"/>
            <a:r>
              <a:rPr lang="en-GB" sz="2000" i="1" dirty="0"/>
              <a:t>For Downlink,</a:t>
            </a:r>
            <a:endParaRPr lang="en-US" sz="2000" i="1" dirty="0"/>
          </a:p>
          <a:p>
            <a:pPr lvl="2"/>
            <a:r>
              <a:rPr lang="en-US" sz="2000" i="1" dirty="0"/>
              <a:t>Network coordination</a:t>
            </a:r>
          </a:p>
          <a:p>
            <a:pPr lvl="3"/>
            <a:r>
              <a:rPr lang="en-US" i="1" dirty="0" err="1"/>
              <a:t>CoMP</a:t>
            </a:r>
            <a:endParaRPr lang="en-US" i="1" dirty="0"/>
          </a:p>
          <a:p>
            <a:pPr lvl="4"/>
            <a:r>
              <a:rPr lang="en-US" i="1" dirty="0"/>
              <a:t>Note: companies should provide their assumptions on the coordination set size.</a:t>
            </a:r>
          </a:p>
          <a:p>
            <a:pPr lvl="3"/>
            <a:r>
              <a:rPr lang="en-US" i="1" dirty="0"/>
              <a:t>ICIC/</a:t>
            </a:r>
            <a:r>
              <a:rPr lang="en-US" i="1" dirty="0" err="1"/>
              <a:t>eICIC</a:t>
            </a:r>
            <a:r>
              <a:rPr lang="en-US" i="1" dirty="0"/>
              <a:t>/</a:t>
            </a:r>
            <a:r>
              <a:rPr lang="en-US" i="1" dirty="0" err="1"/>
              <a:t>FeICIC</a:t>
            </a:r>
            <a:endParaRPr lang="en-US" i="1" dirty="0"/>
          </a:p>
          <a:p>
            <a:pPr lvl="4"/>
            <a:r>
              <a:rPr lang="en-US" i="1" dirty="0"/>
              <a:t>Note: companies should provide their assumptions on the coordination set size.</a:t>
            </a:r>
          </a:p>
          <a:p>
            <a:pPr lvl="3"/>
            <a:r>
              <a:rPr lang="en-US" i="1" dirty="0"/>
              <a:t>Resource reservation</a:t>
            </a:r>
          </a:p>
          <a:p>
            <a:pPr lvl="2"/>
            <a:r>
              <a:rPr lang="en-US" sz="2000" i="1" dirty="0"/>
              <a:t>Receive Beamforming (i.e., IRC receiver)</a:t>
            </a:r>
          </a:p>
          <a:p>
            <a:pPr lvl="2"/>
            <a:r>
              <a:rPr lang="en-US" sz="2000" i="1" dirty="0"/>
              <a:t>Other solutions are not precluded</a:t>
            </a:r>
          </a:p>
          <a:p>
            <a:pPr hangingPunct="0">
              <a:spcBef>
                <a:spcPts val="2000"/>
              </a:spcBef>
            </a:pPr>
            <a:endParaRPr lang="en-US" sz="2000" dirty="0"/>
          </a:p>
          <a:p>
            <a:endParaRPr lang="sv-SE" sz="2000" dirty="0"/>
          </a:p>
        </p:txBody>
      </p:sp>
    </p:spTree>
    <p:extLst>
      <p:ext uri="{BB962C8B-B14F-4D97-AF65-F5344CB8AC3E}">
        <p14:creationId xmlns:p14="http://schemas.microsoft.com/office/powerpoint/2010/main" val="3276788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FD-MIMO </a:t>
            </a:r>
          </a:p>
        </p:txBody>
      </p:sp>
      <p:sp>
        <p:nvSpPr>
          <p:cNvPr id="3" name="Content Placeholder 2"/>
          <p:cNvSpPr>
            <a:spLocks noGrp="1"/>
          </p:cNvSpPr>
          <p:nvPr>
            <p:ph idx="1"/>
          </p:nvPr>
        </p:nvSpPr>
        <p:spPr/>
        <p:txBody>
          <a:bodyPr>
            <a:normAutofit/>
          </a:bodyPr>
          <a:lstStyle/>
          <a:p>
            <a:r>
              <a:rPr lang="en-US" sz="2000" dirty="0"/>
              <a:t>One downlink interference mitigation technique is FD-MIMO with active antennas placed in a 2D grid at BSs</a:t>
            </a:r>
          </a:p>
          <a:p>
            <a:r>
              <a:rPr lang="en-US" sz="2000" b="1" dirty="0"/>
              <a:t>Proposals on FD-MIMO</a:t>
            </a:r>
          </a:p>
          <a:p>
            <a:pPr lvl="1"/>
            <a:r>
              <a:rPr lang="en-US" sz="2000" dirty="0"/>
              <a:t>Capture FD-MIMO results in the TR </a:t>
            </a:r>
          </a:p>
          <a:p>
            <a:pPr lvl="2"/>
            <a:r>
              <a:rPr lang="en-US" sz="2000" dirty="0"/>
              <a:t>Source 1: Appendix 1-1 (Intel)</a:t>
            </a:r>
          </a:p>
          <a:p>
            <a:pPr lvl="1"/>
            <a:r>
              <a:rPr lang="en-US" sz="2000" dirty="0"/>
              <a:t>Observations</a:t>
            </a:r>
          </a:p>
          <a:p>
            <a:pPr lvl="2"/>
            <a:r>
              <a:rPr lang="en-US" sz="2000" dirty="0"/>
              <a:t>FD-MIMO technology can mitigate performance degradation of LTE networks serving aerial vehicles in the downlink</a:t>
            </a:r>
          </a:p>
          <a:p>
            <a:pPr lvl="3"/>
            <a:r>
              <a:rPr lang="en-US" dirty="0"/>
              <a:t>Source 1 shows that in baseline </a:t>
            </a:r>
            <a:r>
              <a:rPr lang="en-US" dirty="0" err="1"/>
              <a:t>UMa</a:t>
            </a:r>
            <a:r>
              <a:rPr lang="en-US" dirty="0"/>
              <a:t>-AV with [0.04 packet/UE/sec], average UE throughput in Case 5 is decreased by 45% when compared to baseline Case 1. With FD-MIMO and [0.085 packet/UE/sec], , the decrease is reduced to [11%].</a:t>
            </a:r>
          </a:p>
          <a:p>
            <a:pPr lvl="2"/>
            <a:endParaRPr lang="en-US" sz="2000" dirty="0"/>
          </a:p>
        </p:txBody>
      </p:sp>
    </p:spTree>
    <p:extLst>
      <p:ext uri="{BB962C8B-B14F-4D97-AF65-F5344CB8AC3E}">
        <p14:creationId xmlns:p14="http://schemas.microsoft.com/office/powerpoint/2010/main" val="290332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Coverage extension</a:t>
            </a:r>
          </a:p>
        </p:txBody>
      </p:sp>
      <p:sp>
        <p:nvSpPr>
          <p:cNvPr id="3" name="Content Placeholder 2"/>
          <p:cNvSpPr>
            <a:spLocks noGrp="1"/>
          </p:cNvSpPr>
          <p:nvPr>
            <p:ph idx="1"/>
          </p:nvPr>
        </p:nvSpPr>
        <p:spPr/>
        <p:txBody>
          <a:bodyPr>
            <a:normAutofit/>
          </a:bodyPr>
          <a:lstStyle/>
          <a:p>
            <a:r>
              <a:rPr lang="en-US" sz="2000" dirty="0"/>
              <a:t>Coverage extension</a:t>
            </a:r>
            <a:r>
              <a:rPr lang="en-US" sz="2000" strike="sngStrike" dirty="0"/>
              <a:t> </a:t>
            </a:r>
            <a:r>
              <a:rPr lang="en-US" sz="2000" dirty="0"/>
              <a:t>is a key feature introduced in 3GPP Rel-13</a:t>
            </a:r>
          </a:p>
          <a:p>
            <a:r>
              <a:rPr lang="en-US" sz="2000" b="1" dirty="0"/>
              <a:t>Proposals on coverage extension</a:t>
            </a:r>
            <a:endParaRPr lang="en-US" sz="2000" dirty="0"/>
          </a:p>
          <a:p>
            <a:pPr lvl="1"/>
            <a:r>
              <a:rPr lang="en-US" sz="2000" dirty="0"/>
              <a:t>Observations</a:t>
            </a:r>
          </a:p>
          <a:p>
            <a:pPr lvl="2"/>
            <a:r>
              <a:rPr lang="en-US" sz="2000" dirty="0"/>
              <a:t>Rel-13 and Rel-14 coverage extension can be used by aerial UEs in poor downlink SINR for common and control channels </a:t>
            </a:r>
          </a:p>
          <a:p>
            <a:pPr lvl="2"/>
            <a:r>
              <a:rPr lang="en-US" sz="2000" dirty="0"/>
              <a:t>Other coverage extension techniques for aerials are not precluded</a:t>
            </a:r>
          </a:p>
          <a:p>
            <a:pPr lvl="2"/>
            <a:r>
              <a:rPr lang="en-US" sz="2000" dirty="0"/>
              <a:t>The impact on throughput performance </a:t>
            </a:r>
            <a:r>
              <a:rPr lang="en-GB" sz="2000" dirty="0">
                <a:ea typeface="MS Mincho" panose="02020609040205080304" pitchFamily="49" charset="-128"/>
                <a:cs typeface="Times" panose="02020603050405020304" pitchFamily="18" charset="0"/>
              </a:rPr>
              <a:t>are further analysed/evaluated in RAN1#91</a:t>
            </a:r>
            <a:endParaRPr lang="en-US" sz="2000" dirty="0"/>
          </a:p>
          <a:p>
            <a:pPr lvl="2"/>
            <a:endParaRPr lang="en-US" sz="2000" dirty="0"/>
          </a:p>
          <a:p>
            <a:pPr marL="914400" lvl="2" indent="0">
              <a:buNone/>
            </a:pPr>
            <a:endParaRPr lang="en-US" sz="2000" dirty="0"/>
          </a:p>
        </p:txBody>
      </p:sp>
    </p:spTree>
    <p:extLst>
      <p:ext uri="{BB962C8B-B14F-4D97-AF65-F5344CB8AC3E}">
        <p14:creationId xmlns:p14="http://schemas.microsoft.com/office/powerpoint/2010/main" val="268260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1-1: FD-MIMO results</a:t>
            </a:r>
            <a:br>
              <a:rPr lang="en-US" dirty="0"/>
            </a:br>
            <a:r>
              <a:rPr lang="en-US" dirty="0"/>
              <a:t>(Intel: R1-1717350, R1-1717351)</a:t>
            </a:r>
          </a:p>
        </p:txBody>
      </p:sp>
      <p:sp>
        <p:nvSpPr>
          <p:cNvPr id="6" name="Content Placeholder 5"/>
          <p:cNvSpPr>
            <a:spLocks noGrp="1"/>
          </p:cNvSpPr>
          <p:nvPr>
            <p:ph idx="1"/>
          </p:nvPr>
        </p:nvSpPr>
        <p:spPr/>
        <p:txBody>
          <a:bodyPr/>
          <a:lstStyle/>
          <a:p>
            <a:r>
              <a:rPr lang="en-US" dirty="0"/>
              <a:t>Throughput statistics for </a:t>
            </a:r>
            <a:r>
              <a:rPr lang="en-US" dirty="0" err="1"/>
              <a:t>UMa</a:t>
            </a:r>
            <a:r>
              <a:rPr lang="en-US" dirty="0"/>
              <a:t>-AV downlink</a:t>
            </a:r>
          </a:p>
        </p:txBody>
      </p:sp>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 name="Rectangle 1"/>
          <p:cNvSpPr>
            <a:spLocks noChangeArrowheads="1"/>
          </p:cNvSpPr>
          <p:nvPr/>
        </p:nvSpPr>
        <p:spPr bwMode="auto">
          <a:xfrm>
            <a:off x="3463925" y="33147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018171701"/>
              </p:ext>
            </p:extLst>
          </p:nvPr>
        </p:nvGraphicFramePr>
        <p:xfrm>
          <a:off x="695400" y="4746070"/>
          <a:ext cx="10887000" cy="1826454"/>
        </p:xfrm>
        <a:graphic>
          <a:graphicData uri="http://schemas.openxmlformats.org/drawingml/2006/table">
            <a:tbl>
              <a:tblPr firstRow="1" firstCol="1" bandRow="1">
                <a:tableStyleId>{5940675A-B579-460E-94D1-54222C63F5DA}</a:tableStyleId>
              </a:tblPr>
              <a:tblGrid>
                <a:gridCol w="1852082">
                  <a:extLst>
                    <a:ext uri="{9D8B030D-6E8A-4147-A177-3AD203B41FA5}">
                      <a16:colId xmlns:a16="http://schemas.microsoft.com/office/drawing/2014/main" val="690852819"/>
                    </a:ext>
                  </a:extLst>
                </a:gridCol>
                <a:gridCol w="1852082">
                  <a:extLst>
                    <a:ext uri="{9D8B030D-6E8A-4147-A177-3AD203B41FA5}">
                      <a16:colId xmlns:a16="http://schemas.microsoft.com/office/drawing/2014/main" val="769194253"/>
                    </a:ext>
                  </a:extLst>
                </a:gridCol>
                <a:gridCol w="1795075">
                  <a:extLst>
                    <a:ext uri="{9D8B030D-6E8A-4147-A177-3AD203B41FA5}">
                      <a16:colId xmlns:a16="http://schemas.microsoft.com/office/drawing/2014/main" val="2769728666"/>
                    </a:ext>
                  </a:extLst>
                </a:gridCol>
                <a:gridCol w="1795075">
                  <a:extLst>
                    <a:ext uri="{9D8B030D-6E8A-4147-A177-3AD203B41FA5}">
                      <a16:colId xmlns:a16="http://schemas.microsoft.com/office/drawing/2014/main" val="2093200848"/>
                    </a:ext>
                  </a:extLst>
                </a:gridCol>
                <a:gridCol w="1796343">
                  <a:extLst>
                    <a:ext uri="{9D8B030D-6E8A-4147-A177-3AD203B41FA5}">
                      <a16:colId xmlns:a16="http://schemas.microsoft.com/office/drawing/2014/main" val="2166875509"/>
                    </a:ext>
                  </a:extLst>
                </a:gridCol>
                <a:gridCol w="1796343">
                  <a:extLst>
                    <a:ext uri="{9D8B030D-6E8A-4147-A177-3AD203B41FA5}">
                      <a16:colId xmlns:a16="http://schemas.microsoft.com/office/drawing/2014/main" val="1705517133"/>
                    </a:ext>
                  </a:extLst>
                </a:gridCol>
              </a:tblGrid>
              <a:tr h="190500">
                <a:tc gridSpan="2">
                  <a:txBody>
                    <a:bodyPr/>
                    <a:lstStyle/>
                    <a:p>
                      <a:pPr marL="0" marR="0" algn="ctr">
                        <a:lnSpc>
                          <a:spcPct val="107000"/>
                        </a:lnSpc>
                        <a:spcBef>
                          <a:spcPts val="0"/>
                        </a:spcBef>
                        <a:spcAft>
                          <a:spcPts val="0"/>
                        </a:spcAft>
                      </a:pPr>
                      <a:r>
                        <a:rPr lang="ru-RU" sz="1600">
                          <a:effectLst/>
                        </a:rPr>
                        <a:t>Traffic load (λ)</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07000"/>
                        </a:lnSpc>
                        <a:spcBef>
                          <a:spcPts val="0"/>
                        </a:spcBef>
                        <a:spcAft>
                          <a:spcPts val="0"/>
                        </a:spcAft>
                      </a:pPr>
                      <a:r>
                        <a:rPr lang="ru-RU" sz="1600">
                          <a:effectLst/>
                        </a:rPr>
                        <a:t>0.085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07000"/>
                        </a:lnSpc>
                        <a:spcBef>
                          <a:spcPts val="0"/>
                        </a:spcBef>
                        <a:spcAft>
                          <a:spcPts val="0"/>
                        </a:spcAft>
                      </a:pPr>
                      <a:r>
                        <a:rPr lang="ru-RU" sz="1600">
                          <a:effectLst/>
                        </a:rPr>
                        <a:t>0.12</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extLst>
                  <a:ext uri="{0D108BD9-81ED-4DB2-BD59-A6C34878D82A}">
                    <a16:rowId xmlns:a16="http://schemas.microsoft.com/office/drawing/2014/main" val="1863783420"/>
                  </a:ext>
                </a:extLst>
              </a:tr>
              <a:tr h="190500">
                <a:tc gridSpan="2">
                  <a:txBody>
                    <a:bodyPr/>
                    <a:lstStyle/>
                    <a:p>
                      <a:pPr marL="0" marR="0" algn="ctr">
                        <a:lnSpc>
                          <a:spcPct val="107000"/>
                        </a:lnSpc>
                        <a:spcBef>
                          <a:spcPts val="0"/>
                        </a:spcBef>
                        <a:spcAft>
                          <a:spcPts val="0"/>
                        </a:spcAft>
                      </a:pPr>
                      <a:r>
                        <a:rPr lang="ru-RU" sz="1600">
                          <a:effectLst/>
                        </a:rPr>
                        <a:t>Aerial UE ratio</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ctr"/>
                </a:tc>
                <a:tc hMerge="1">
                  <a:txBody>
                    <a:bodyPr/>
                    <a:lstStyle/>
                    <a:p>
                      <a:endParaRPr lang="en-US"/>
                    </a:p>
                  </a:txBody>
                  <a:tcPr/>
                </a:tc>
                <a:tc>
                  <a:txBody>
                    <a:bodyPr/>
                    <a:lstStyle/>
                    <a:p>
                      <a:pPr marL="0" marR="0" algn="ctr">
                        <a:lnSpc>
                          <a:spcPct val="107000"/>
                        </a:lnSpc>
                        <a:spcBef>
                          <a:spcPts val="0"/>
                        </a:spcBef>
                        <a:spcAft>
                          <a:spcPts val="0"/>
                        </a:spcAft>
                      </a:pPr>
                      <a:r>
                        <a:rPr lang="ru-RU" sz="1600">
                          <a:effectLst/>
                        </a:rPr>
                        <a:t>Case 1</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Case 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Case 1</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Case 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978649462"/>
                  </a:ext>
                </a:extLst>
              </a:tr>
              <a:tr h="190500">
                <a:tc rowSpan="4">
                  <a:txBody>
                    <a:bodyPr/>
                    <a:lstStyle/>
                    <a:p>
                      <a:pPr marL="0" marR="0" algn="ctr">
                        <a:lnSpc>
                          <a:spcPct val="107000"/>
                        </a:lnSpc>
                        <a:spcBef>
                          <a:spcPts val="0"/>
                        </a:spcBef>
                        <a:spcAft>
                          <a:spcPts val="0"/>
                        </a:spcAft>
                      </a:pPr>
                      <a:r>
                        <a:rPr lang="en-US" sz="1600">
                          <a:effectLst/>
                        </a:rPr>
                        <a:t>UE average packet throughput, Mbps</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Average</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30.24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27.05 (-11%)</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24.29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17.79 (-27%)</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143887362"/>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1600">
                          <a:effectLst/>
                        </a:rPr>
                        <a:t>5% of CDF</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5.69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6.12 (8%)</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3.64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2.63 (-28%)</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1311134816"/>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1600">
                          <a:effectLst/>
                        </a:rPr>
                        <a:t>50% of CDF</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30.19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24.61 (-18%)</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22.54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13.5 (-40%)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868048334"/>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1600">
                          <a:effectLst/>
                        </a:rPr>
                        <a:t>95% of CDF</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55.48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55.41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51.19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46.04 (-10%)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1418124587"/>
                  </a:ext>
                </a:extLst>
              </a:tr>
              <a:tr h="200025">
                <a:tc gridSpan="2">
                  <a:txBody>
                    <a:bodyPr/>
                    <a:lstStyle/>
                    <a:p>
                      <a:pPr marL="0" marR="0" algn="ctr">
                        <a:lnSpc>
                          <a:spcPct val="107000"/>
                        </a:lnSpc>
                        <a:spcBef>
                          <a:spcPts val="0"/>
                        </a:spcBef>
                        <a:spcAft>
                          <a:spcPts val="0"/>
                        </a:spcAft>
                      </a:pPr>
                      <a:r>
                        <a:rPr lang="ru-RU" sz="1600" dirty="0">
                          <a:effectLst/>
                        </a:rPr>
                        <a:t>RU %</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a:txBody>
                    <a:bodyPr/>
                    <a:lstStyle/>
                    <a:p>
                      <a:pPr marL="0" marR="0" algn="r">
                        <a:lnSpc>
                          <a:spcPct val="107000"/>
                        </a:lnSpc>
                        <a:spcBef>
                          <a:spcPts val="0"/>
                        </a:spcBef>
                        <a:spcAft>
                          <a:spcPts val="0"/>
                        </a:spcAft>
                      </a:pPr>
                      <a:r>
                        <a:rPr lang="ru-RU" sz="1600">
                          <a:effectLst/>
                        </a:rPr>
                        <a:t>26.04</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26.22</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40.5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dirty="0">
                          <a:effectLst/>
                        </a:rPr>
                        <a:t>51.64</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648423911"/>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48349321"/>
              </p:ext>
            </p:extLst>
          </p:nvPr>
        </p:nvGraphicFramePr>
        <p:xfrm>
          <a:off x="695399" y="2442646"/>
          <a:ext cx="10887000" cy="1826454"/>
        </p:xfrm>
        <a:graphic>
          <a:graphicData uri="http://schemas.openxmlformats.org/drawingml/2006/table">
            <a:tbl>
              <a:tblPr firstRow="1" firstCol="1" bandRow="1">
                <a:tableStyleId>{5940675A-B579-460E-94D1-54222C63F5DA}</a:tableStyleId>
              </a:tblPr>
              <a:tblGrid>
                <a:gridCol w="1974163">
                  <a:extLst>
                    <a:ext uri="{9D8B030D-6E8A-4147-A177-3AD203B41FA5}">
                      <a16:colId xmlns:a16="http://schemas.microsoft.com/office/drawing/2014/main" val="984218778"/>
                    </a:ext>
                  </a:extLst>
                </a:gridCol>
                <a:gridCol w="1737517">
                  <a:extLst>
                    <a:ext uri="{9D8B030D-6E8A-4147-A177-3AD203B41FA5}">
                      <a16:colId xmlns:a16="http://schemas.microsoft.com/office/drawing/2014/main" val="4034928637"/>
                    </a:ext>
                  </a:extLst>
                </a:gridCol>
                <a:gridCol w="1793198">
                  <a:extLst>
                    <a:ext uri="{9D8B030D-6E8A-4147-A177-3AD203B41FA5}">
                      <a16:colId xmlns:a16="http://schemas.microsoft.com/office/drawing/2014/main" val="1475616204"/>
                    </a:ext>
                  </a:extLst>
                </a:gridCol>
                <a:gridCol w="1793198">
                  <a:extLst>
                    <a:ext uri="{9D8B030D-6E8A-4147-A177-3AD203B41FA5}">
                      <a16:colId xmlns:a16="http://schemas.microsoft.com/office/drawing/2014/main" val="4132329841"/>
                    </a:ext>
                  </a:extLst>
                </a:gridCol>
                <a:gridCol w="1794462">
                  <a:extLst>
                    <a:ext uri="{9D8B030D-6E8A-4147-A177-3AD203B41FA5}">
                      <a16:colId xmlns:a16="http://schemas.microsoft.com/office/drawing/2014/main" val="3279767432"/>
                    </a:ext>
                  </a:extLst>
                </a:gridCol>
                <a:gridCol w="1794462">
                  <a:extLst>
                    <a:ext uri="{9D8B030D-6E8A-4147-A177-3AD203B41FA5}">
                      <a16:colId xmlns:a16="http://schemas.microsoft.com/office/drawing/2014/main" val="1747873258"/>
                    </a:ext>
                  </a:extLst>
                </a:gridCol>
              </a:tblGrid>
              <a:tr h="190500">
                <a:tc gridSpan="2">
                  <a:txBody>
                    <a:bodyPr/>
                    <a:lstStyle/>
                    <a:p>
                      <a:pPr marL="0" marR="0" algn="ctr">
                        <a:lnSpc>
                          <a:spcPct val="107000"/>
                        </a:lnSpc>
                        <a:spcBef>
                          <a:spcPts val="0"/>
                        </a:spcBef>
                        <a:spcAft>
                          <a:spcPts val="0"/>
                        </a:spcAft>
                      </a:pPr>
                      <a:r>
                        <a:rPr lang="ru-RU" sz="1600">
                          <a:effectLst/>
                        </a:rPr>
                        <a:t>Traffic load (λ)</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07000"/>
                        </a:lnSpc>
                        <a:spcBef>
                          <a:spcPts val="0"/>
                        </a:spcBef>
                        <a:spcAft>
                          <a:spcPts val="0"/>
                        </a:spcAft>
                      </a:pPr>
                      <a:r>
                        <a:rPr lang="en-US" sz="1600">
                          <a:effectLst/>
                        </a:rPr>
                        <a:t>low (</a:t>
                      </a:r>
                      <a:r>
                        <a:rPr lang="ru-RU" sz="1600">
                          <a:effectLst/>
                        </a:rPr>
                        <a:t>0.04</a:t>
                      </a:r>
                      <a:r>
                        <a:rPr lang="en-US" sz="1600">
                          <a:effectLst/>
                        </a:rPr>
                        <a:t>)</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07000"/>
                        </a:lnSpc>
                        <a:spcBef>
                          <a:spcPts val="0"/>
                        </a:spcBef>
                        <a:spcAft>
                          <a:spcPts val="0"/>
                        </a:spcAft>
                      </a:pPr>
                      <a:r>
                        <a:rPr lang="en-US" sz="1600">
                          <a:effectLst/>
                        </a:rPr>
                        <a:t>high (</a:t>
                      </a:r>
                      <a:r>
                        <a:rPr lang="ru-RU" sz="1600">
                          <a:effectLst/>
                        </a:rPr>
                        <a:t>0.07</a:t>
                      </a:r>
                      <a:r>
                        <a:rPr lang="en-US" sz="1600">
                          <a:effectLst/>
                        </a:rPr>
                        <a:t>)</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extLst>
                  <a:ext uri="{0D108BD9-81ED-4DB2-BD59-A6C34878D82A}">
                    <a16:rowId xmlns:a16="http://schemas.microsoft.com/office/drawing/2014/main" val="4214610986"/>
                  </a:ext>
                </a:extLst>
              </a:tr>
              <a:tr h="190500">
                <a:tc gridSpan="2">
                  <a:txBody>
                    <a:bodyPr/>
                    <a:lstStyle/>
                    <a:p>
                      <a:pPr marL="0" marR="0" algn="ctr">
                        <a:lnSpc>
                          <a:spcPct val="107000"/>
                        </a:lnSpc>
                        <a:spcBef>
                          <a:spcPts val="0"/>
                        </a:spcBef>
                        <a:spcAft>
                          <a:spcPts val="0"/>
                        </a:spcAft>
                      </a:pPr>
                      <a:r>
                        <a:rPr lang="ru-RU" sz="1600">
                          <a:effectLst/>
                        </a:rPr>
                        <a:t>UE distribution</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ctr"/>
                </a:tc>
                <a:tc hMerge="1">
                  <a:txBody>
                    <a:bodyPr/>
                    <a:lstStyle/>
                    <a:p>
                      <a:endParaRPr lang="en-US"/>
                    </a:p>
                  </a:txBody>
                  <a:tcPr/>
                </a:tc>
                <a:tc>
                  <a:txBody>
                    <a:bodyPr/>
                    <a:lstStyle/>
                    <a:p>
                      <a:pPr marL="0" marR="0" algn="ctr">
                        <a:lnSpc>
                          <a:spcPct val="107000"/>
                        </a:lnSpc>
                        <a:spcBef>
                          <a:spcPts val="0"/>
                        </a:spcBef>
                        <a:spcAft>
                          <a:spcPts val="0"/>
                        </a:spcAft>
                      </a:pPr>
                      <a:r>
                        <a:rPr lang="ru-RU" sz="1600">
                          <a:effectLst/>
                        </a:rPr>
                        <a:t>Case 1</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Case 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Case 1</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Case 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610328113"/>
                  </a:ext>
                </a:extLst>
              </a:tr>
              <a:tr h="190500">
                <a:tc rowSpan="4">
                  <a:txBody>
                    <a:bodyPr/>
                    <a:lstStyle/>
                    <a:p>
                      <a:pPr marL="0" marR="0" algn="ctr">
                        <a:lnSpc>
                          <a:spcPct val="107000"/>
                        </a:lnSpc>
                        <a:spcBef>
                          <a:spcPts val="0"/>
                        </a:spcBef>
                        <a:spcAft>
                          <a:spcPts val="0"/>
                        </a:spcAft>
                      </a:pPr>
                      <a:r>
                        <a:rPr lang="en-US" sz="1600">
                          <a:effectLst/>
                        </a:rPr>
                        <a:t>UE average packet throughput (Mbps)</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1600">
                          <a:effectLst/>
                        </a:rPr>
                        <a:t>Average</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22.06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12.03 (-45%)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12.11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4.98 (-59%)</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2984334188"/>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1600">
                          <a:effectLst/>
                        </a:rPr>
                        <a:t>5% of CDF</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2.33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0.88 (-62%)</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0.63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0 (-100%)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313373673"/>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1600">
                          <a:effectLst/>
                        </a:rPr>
                        <a:t>50% of CDF</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17.83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6.45 (-64%)</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8.21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1.98 (-76%)</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3149452751"/>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1600">
                          <a:effectLst/>
                        </a:rPr>
                        <a:t>95% of CDF</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55.26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41.2 (-25%)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36.73 (0%)</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20.03 (-45%)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605641954"/>
                  </a:ext>
                </a:extLst>
              </a:tr>
              <a:tr h="200025">
                <a:tc gridSpan="2">
                  <a:txBody>
                    <a:bodyPr/>
                    <a:lstStyle/>
                    <a:p>
                      <a:pPr marL="0" marR="0" algn="ctr">
                        <a:lnSpc>
                          <a:spcPct val="107000"/>
                        </a:lnSpc>
                        <a:spcBef>
                          <a:spcPts val="0"/>
                        </a:spcBef>
                        <a:spcAft>
                          <a:spcPts val="0"/>
                        </a:spcAft>
                      </a:pPr>
                      <a:r>
                        <a:rPr lang="ru-RU" sz="1600">
                          <a:effectLst/>
                        </a:rPr>
                        <a:t>RU </a:t>
                      </a:r>
                      <a:r>
                        <a:rPr lang="en-US" sz="1600">
                          <a:effectLst/>
                        </a:rPr>
                        <a:t>(</a:t>
                      </a:r>
                      <a:r>
                        <a:rPr lang="ru-RU" sz="1600">
                          <a:effectLst/>
                        </a:rPr>
                        <a:t>%</a:t>
                      </a:r>
                      <a:r>
                        <a:rPr lang="en-US" sz="1600">
                          <a:effectLst/>
                        </a:rPr>
                        <a:t>)</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a:txBody>
                    <a:bodyPr/>
                    <a:lstStyle/>
                    <a:p>
                      <a:pPr marL="0" marR="0" algn="r">
                        <a:lnSpc>
                          <a:spcPct val="107000"/>
                        </a:lnSpc>
                        <a:spcBef>
                          <a:spcPts val="0"/>
                        </a:spcBef>
                        <a:spcAft>
                          <a:spcPts val="0"/>
                        </a:spcAft>
                      </a:pPr>
                      <a:r>
                        <a:rPr lang="ru-RU" sz="1600">
                          <a:effectLst/>
                        </a:rPr>
                        <a:t>22.53</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44.9</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a:effectLst/>
                        </a:rPr>
                        <a:t>54.43</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1600" dirty="0">
                          <a:effectLst/>
                        </a:rPr>
                        <a:t>81.42</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2975630003"/>
                  </a:ext>
                </a:extLst>
              </a:tr>
            </a:tbl>
          </a:graphicData>
        </a:graphic>
      </p:graphicFrame>
      <p:sp>
        <p:nvSpPr>
          <p:cNvPr id="9" name="TextBox 8"/>
          <p:cNvSpPr txBox="1"/>
          <p:nvPr/>
        </p:nvSpPr>
        <p:spPr>
          <a:xfrm>
            <a:off x="609599" y="2067322"/>
            <a:ext cx="1813125" cy="400110"/>
          </a:xfrm>
          <a:prstGeom prst="rect">
            <a:avLst/>
          </a:prstGeom>
          <a:noFill/>
        </p:spPr>
        <p:txBody>
          <a:bodyPr wrap="none" rtlCol="0">
            <a:spAutoFit/>
          </a:bodyPr>
          <a:lstStyle/>
          <a:p>
            <a:r>
              <a:rPr lang="en-US" sz="2000" dirty="0"/>
              <a:t>Baseline results</a:t>
            </a:r>
          </a:p>
        </p:txBody>
      </p:sp>
      <p:sp>
        <p:nvSpPr>
          <p:cNvPr id="10" name="TextBox 9"/>
          <p:cNvSpPr txBox="1"/>
          <p:nvPr/>
        </p:nvSpPr>
        <p:spPr>
          <a:xfrm>
            <a:off x="600595" y="4365104"/>
            <a:ext cx="1967013" cy="400110"/>
          </a:xfrm>
          <a:prstGeom prst="rect">
            <a:avLst/>
          </a:prstGeom>
          <a:noFill/>
        </p:spPr>
        <p:txBody>
          <a:bodyPr wrap="none" rtlCol="0">
            <a:spAutoFit/>
          </a:bodyPr>
          <a:lstStyle/>
          <a:p>
            <a:r>
              <a:rPr lang="en-US" sz="2000" dirty="0"/>
              <a:t>FD-MIMO results</a:t>
            </a:r>
          </a:p>
        </p:txBody>
      </p:sp>
    </p:spTree>
    <p:extLst>
      <p:ext uri="{BB962C8B-B14F-4D97-AF65-F5344CB8AC3E}">
        <p14:creationId xmlns:p14="http://schemas.microsoft.com/office/powerpoint/2010/main" val="2734381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2-1: LTE coverage extension </a:t>
            </a:r>
            <a:br>
              <a:rPr lang="en-US" dirty="0"/>
            </a:br>
            <a:r>
              <a:rPr lang="en-US" dirty="0"/>
              <a:t>(Ericsson, R1-1717868)</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95390849"/>
              </p:ext>
            </p:extLst>
          </p:nvPr>
        </p:nvGraphicFramePr>
        <p:xfrm>
          <a:off x="508484" y="1628800"/>
          <a:ext cx="11175032" cy="4989449"/>
        </p:xfrm>
        <a:graphic>
          <a:graphicData uri="http://schemas.openxmlformats.org/drawingml/2006/table">
            <a:tbl>
              <a:tblPr firstRow="1" firstCol="1" bandRow="1">
                <a:tableStyleId>{5940675A-B579-460E-94D1-54222C63F5DA}</a:tableStyleId>
              </a:tblPr>
              <a:tblGrid>
                <a:gridCol w="4925552">
                  <a:extLst>
                    <a:ext uri="{9D8B030D-6E8A-4147-A177-3AD203B41FA5}">
                      <a16:colId xmlns:a16="http://schemas.microsoft.com/office/drawing/2014/main" val="1942754078"/>
                    </a:ext>
                  </a:extLst>
                </a:gridCol>
                <a:gridCol w="1561694">
                  <a:extLst>
                    <a:ext uri="{9D8B030D-6E8A-4147-A177-3AD203B41FA5}">
                      <a16:colId xmlns:a16="http://schemas.microsoft.com/office/drawing/2014/main" val="1930647790"/>
                    </a:ext>
                  </a:extLst>
                </a:gridCol>
                <a:gridCol w="1563046">
                  <a:extLst>
                    <a:ext uri="{9D8B030D-6E8A-4147-A177-3AD203B41FA5}">
                      <a16:colId xmlns:a16="http://schemas.microsoft.com/office/drawing/2014/main" val="1655072507"/>
                    </a:ext>
                  </a:extLst>
                </a:gridCol>
                <a:gridCol w="1561694">
                  <a:extLst>
                    <a:ext uri="{9D8B030D-6E8A-4147-A177-3AD203B41FA5}">
                      <a16:colId xmlns:a16="http://schemas.microsoft.com/office/drawing/2014/main" val="568201331"/>
                    </a:ext>
                  </a:extLst>
                </a:gridCol>
                <a:gridCol w="1563046">
                  <a:extLst>
                    <a:ext uri="{9D8B030D-6E8A-4147-A177-3AD203B41FA5}">
                      <a16:colId xmlns:a16="http://schemas.microsoft.com/office/drawing/2014/main" val="681219229"/>
                    </a:ext>
                  </a:extLst>
                </a:gridCol>
              </a:tblGrid>
              <a:tr h="0">
                <a:tc>
                  <a:txBody>
                    <a:bodyPr/>
                    <a:lstStyle/>
                    <a:p>
                      <a:pPr marL="0" marR="0" algn="l">
                        <a:lnSpc>
                          <a:spcPct val="107000"/>
                        </a:lnSpc>
                        <a:spcBef>
                          <a:spcPts val="0"/>
                        </a:spcBef>
                        <a:spcAft>
                          <a:spcPts val="0"/>
                        </a:spcAft>
                      </a:pPr>
                      <a:r>
                        <a:rPr lang="en-US" sz="1800">
                          <a:effectLst/>
                        </a:rPr>
                        <a:t>Physical channel name</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nchor="ctr"/>
                </a:tc>
                <a:tc>
                  <a:txBody>
                    <a:bodyPr/>
                    <a:lstStyle/>
                    <a:p>
                      <a:pPr marL="0" marR="0" algn="ctr">
                        <a:lnSpc>
                          <a:spcPct val="107000"/>
                        </a:lnSpc>
                        <a:spcBef>
                          <a:spcPts val="0"/>
                        </a:spcBef>
                        <a:spcAft>
                          <a:spcPts val="0"/>
                        </a:spcAft>
                      </a:pPr>
                      <a:r>
                        <a:rPr lang="en-US" sz="1800">
                          <a:effectLst/>
                        </a:rPr>
                        <a:t>PDSCH</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nchor="ctr"/>
                </a:tc>
                <a:tc>
                  <a:txBody>
                    <a:bodyPr/>
                    <a:lstStyle/>
                    <a:p>
                      <a:pPr marL="0" marR="0" algn="ctr">
                        <a:lnSpc>
                          <a:spcPct val="107000"/>
                        </a:lnSpc>
                        <a:spcBef>
                          <a:spcPts val="0"/>
                        </a:spcBef>
                        <a:spcAft>
                          <a:spcPts val="0"/>
                        </a:spcAft>
                      </a:pPr>
                      <a:r>
                        <a:rPr lang="en-US" sz="1800">
                          <a:effectLst/>
                        </a:rPr>
                        <a:t>PBCH</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nchor="ctr"/>
                </a:tc>
                <a:tc>
                  <a:txBody>
                    <a:bodyPr/>
                    <a:lstStyle/>
                    <a:p>
                      <a:pPr marL="0" marR="0" algn="ctr">
                        <a:lnSpc>
                          <a:spcPct val="107000"/>
                        </a:lnSpc>
                        <a:spcBef>
                          <a:spcPts val="0"/>
                        </a:spcBef>
                        <a:spcAft>
                          <a:spcPts val="0"/>
                        </a:spcAft>
                      </a:pPr>
                      <a:r>
                        <a:rPr lang="en-US" sz="1800">
                          <a:effectLst/>
                        </a:rPr>
                        <a:t>SCH</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nchor="ctr"/>
                </a:tc>
                <a:tc>
                  <a:txBody>
                    <a:bodyPr/>
                    <a:lstStyle/>
                    <a:p>
                      <a:pPr marL="0" marR="0" algn="ctr">
                        <a:lnSpc>
                          <a:spcPct val="107000"/>
                        </a:lnSpc>
                        <a:spcBef>
                          <a:spcPts val="0"/>
                        </a:spcBef>
                        <a:spcAft>
                          <a:spcPts val="0"/>
                        </a:spcAft>
                      </a:pPr>
                      <a:r>
                        <a:rPr lang="en-US" sz="1800">
                          <a:effectLst/>
                        </a:rPr>
                        <a:t>MPDCCH</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nchor="ctr"/>
                </a:tc>
                <a:extLst>
                  <a:ext uri="{0D108BD9-81ED-4DB2-BD59-A6C34878D82A}">
                    <a16:rowId xmlns:a16="http://schemas.microsoft.com/office/drawing/2014/main" val="1212062460"/>
                  </a:ext>
                </a:extLst>
              </a:tr>
              <a:tr h="0">
                <a:tc>
                  <a:txBody>
                    <a:bodyPr/>
                    <a:lstStyle/>
                    <a:p>
                      <a:pPr marL="0" marR="0" algn="l">
                        <a:lnSpc>
                          <a:spcPct val="107000"/>
                        </a:lnSpc>
                        <a:spcBef>
                          <a:spcPts val="0"/>
                        </a:spcBef>
                        <a:spcAft>
                          <a:spcPts val="0"/>
                        </a:spcAft>
                      </a:pPr>
                      <a:r>
                        <a:rPr lang="en-US" sz="1800">
                          <a:effectLst/>
                        </a:rPr>
                        <a:t>Data rate(kbps)</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20</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2617599576"/>
                  </a:ext>
                </a:extLst>
              </a:tr>
              <a:tr h="0">
                <a:tc>
                  <a:txBody>
                    <a:bodyPr/>
                    <a:lstStyle/>
                    <a:p>
                      <a:pPr marL="0" marR="0" algn="l">
                        <a:lnSpc>
                          <a:spcPct val="107000"/>
                        </a:lnSpc>
                        <a:spcBef>
                          <a:spcPts val="0"/>
                        </a:spcBef>
                        <a:spcAft>
                          <a:spcPts val="0"/>
                        </a:spcAft>
                      </a:pPr>
                      <a:r>
                        <a:rPr lang="en-US" sz="1800">
                          <a:effectLst/>
                        </a:rPr>
                        <a:t>Transmitter</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1411208995"/>
                  </a:ext>
                </a:extLst>
              </a:tr>
              <a:tr h="0">
                <a:tc>
                  <a:txBody>
                    <a:bodyPr/>
                    <a:lstStyle/>
                    <a:p>
                      <a:pPr marL="0" marR="0" algn="l">
                        <a:lnSpc>
                          <a:spcPct val="107000"/>
                        </a:lnSpc>
                        <a:spcBef>
                          <a:spcPts val="0"/>
                        </a:spcBef>
                        <a:spcAft>
                          <a:spcPts val="0"/>
                        </a:spcAft>
                      </a:pPr>
                      <a:r>
                        <a:rPr lang="en-US" sz="1800">
                          <a:effectLst/>
                        </a:rPr>
                        <a:t>Max Tx power  (dBm)</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46</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46</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46</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46</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339712053"/>
                  </a:ext>
                </a:extLst>
              </a:tr>
              <a:tr h="0">
                <a:tc>
                  <a:txBody>
                    <a:bodyPr/>
                    <a:lstStyle/>
                    <a:p>
                      <a:pPr marL="0" marR="0" algn="l">
                        <a:lnSpc>
                          <a:spcPct val="107000"/>
                        </a:lnSpc>
                        <a:spcBef>
                          <a:spcPts val="0"/>
                        </a:spcBef>
                        <a:spcAft>
                          <a:spcPts val="0"/>
                        </a:spcAft>
                      </a:pPr>
                      <a:r>
                        <a:rPr lang="en-US" sz="1800">
                          <a:effectLst/>
                        </a:rPr>
                        <a:t>(1) Actual Tx power (dBm)</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32.0</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36.8</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36.8</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36.8</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1107661627"/>
                  </a:ext>
                </a:extLst>
              </a:tr>
              <a:tr h="0">
                <a:tc>
                  <a:txBody>
                    <a:bodyPr/>
                    <a:lstStyle/>
                    <a:p>
                      <a:pPr marL="0" marR="0" algn="l">
                        <a:lnSpc>
                          <a:spcPct val="107000"/>
                        </a:lnSpc>
                        <a:spcBef>
                          <a:spcPts val="0"/>
                        </a:spcBef>
                        <a:spcAft>
                          <a:spcPts val="0"/>
                        </a:spcAft>
                      </a:pPr>
                      <a:r>
                        <a:rPr lang="en-US" sz="1800">
                          <a:effectLst/>
                        </a:rPr>
                        <a:t>Receiver</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563503085"/>
                  </a:ext>
                </a:extLst>
              </a:tr>
              <a:tr h="0">
                <a:tc>
                  <a:txBody>
                    <a:bodyPr/>
                    <a:lstStyle/>
                    <a:p>
                      <a:pPr marL="0" marR="0" algn="l">
                        <a:lnSpc>
                          <a:spcPct val="107000"/>
                        </a:lnSpc>
                        <a:spcBef>
                          <a:spcPts val="0"/>
                        </a:spcBef>
                        <a:spcAft>
                          <a:spcPts val="0"/>
                        </a:spcAft>
                      </a:pPr>
                      <a:r>
                        <a:rPr lang="en-US" sz="1800">
                          <a:effectLst/>
                        </a:rPr>
                        <a:t>(2) Thermal noise density (dBm/Hz)</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-174</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-174</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-174</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-174</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2438587505"/>
                  </a:ext>
                </a:extLst>
              </a:tr>
              <a:tr h="0">
                <a:tc>
                  <a:txBody>
                    <a:bodyPr/>
                    <a:lstStyle/>
                    <a:p>
                      <a:pPr marL="0" marR="0" algn="l">
                        <a:lnSpc>
                          <a:spcPct val="107000"/>
                        </a:lnSpc>
                        <a:spcBef>
                          <a:spcPts val="0"/>
                        </a:spcBef>
                        <a:spcAft>
                          <a:spcPts val="0"/>
                        </a:spcAft>
                      </a:pPr>
                      <a:r>
                        <a:rPr lang="en-US" sz="1800">
                          <a:effectLst/>
                        </a:rPr>
                        <a:t>(3) Receiver noise figure (dB)</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9</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9</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9</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9</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1742285786"/>
                  </a:ext>
                </a:extLst>
              </a:tr>
              <a:tr h="0">
                <a:tc>
                  <a:txBody>
                    <a:bodyPr/>
                    <a:lstStyle/>
                    <a:p>
                      <a:pPr marL="0" marR="0" algn="l">
                        <a:lnSpc>
                          <a:spcPct val="107000"/>
                        </a:lnSpc>
                        <a:spcBef>
                          <a:spcPts val="0"/>
                        </a:spcBef>
                        <a:spcAft>
                          <a:spcPts val="0"/>
                        </a:spcAft>
                      </a:pPr>
                      <a:r>
                        <a:rPr lang="en-US" sz="1800">
                          <a:effectLst/>
                        </a:rPr>
                        <a:t>(4) Interference margin (dB)</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0</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0</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0</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0</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715271780"/>
                  </a:ext>
                </a:extLst>
              </a:tr>
              <a:tr h="0">
                <a:tc>
                  <a:txBody>
                    <a:bodyPr/>
                    <a:lstStyle/>
                    <a:p>
                      <a:pPr marL="0" marR="0" algn="l">
                        <a:lnSpc>
                          <a:spcPct val="107000"/>
                        </a:lnSpc>
                        <a:spcBef>
                          <a:spcPts val="0"/>
                        </a:spcBef>
                        <a:spcAft>
                          <a:spcPts val="0"/>
                        </a:spcAft>
                      </a:pPr>
                      <a:r>
                        <a:rPr lang="en-US" sz="1800">
                          <a:effectLst/>
                        </a:rPr>
                        <a:t>(5) Occupied channel bandwidth (Hz)</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360000</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1080000</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1080000</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4320000</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1611554686"/>
                  </a:ext>
                </a:extLst>
              </a:tr>
              <a:tr h="0">
                <a:tc>
                  <a:txBody>
                    <a:bodyPr/>
                    <a:lstStyle/>
                    <a:p>
                      <a:pPr marL="0" marR="0" algn="l">
                        <a:lnSpc>
                          <a:spcPct val="107000"/>
                        </a:lnSpc>
                        <a:spcBef>
                          <a:spcPts val="0"/>
                        </a:spcBef>
                        <a:spcAft>
                          <a:spcPts val="0"/>
                        </a:spcAft>
                      </a:pPr>
                      <a:r>
                        <a:rPr lang="fr-FR" sz="1800">
                          <a:effectLst/>
                        </a:rPr>
                        <a:t>(6) Effective noise power</a:t>
                      </a:r>
                      <a:endParaRPr lang="en-US" sz="1800">
                        <a:effectLst/>
                      </a:endParaRPr>
                    </a:p>
                    <a:p>
                      <a:pPr marL="0" marR="0" algn="l">
                        <a:lnSpc>
                          <a:spcPct val="107000"/>
                        </a:lnSpc>
                        <a:spcBef>
                          <a:spcPts val="0"/>
                        </a:spcBef>
                        <a:spcAft>
                          <a:spcPts val="0"/>
                        </a:spcAft>
                      </a:pPr>
                      <a:r>
                        <a:rPr lang="fr-FR" sz="1800">
                          <a:effectLst/>
                        </a:rPr>
                        <a:t>         = (2) + (3) + (4) + 10 log((5)</a:t>
                      </a:r>
                      <a:r>
                        <a:rPr lang="en-US" sz="1800">
                          <a:effectLst/>
                        </a:rPr>
                        <a:t>)</a:t>
                      </a:r>
                      <a:r>
                        <a:rPr lang="fr-FR" sz="1800">
                          <a:effectLst/>
                        </a:rPr>
                        <a:t>  (dBm)</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p>
                    <a:p>
                      <a:pPr marL="0" marR="0" algn="ctr">
                        <a:lnSpc>
                          <a:spcPct val="107000"/>
                        </a:lnSpc>
                        <a:spcBef>
                          <a:spcPts val="0"/>
                        </a:spcBef>
                        <a:spcAft>
                          <a:spcPts val="0"/>
                        </a:spcAft>
                      </a:pPr>
                      <a:r>
                        <a:rPr lang="en-US" sz="1800">
                          <a:effectLst/>
                        </a:rPr>
                        <a:t>-109.4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fr-FR" sz="1800">
                          <a:effectLst/>
                        </a:rPr>
                        <a:t> </a:t>
                      </a:r>
                      <a:endParaRPr lang="en-US" sz="1800">
                        <a:effectLst/>
                      </a:endParaRPr>
                    </a:p>
                    <a:p>
                      <a:pPr marL="0" marR="0" algn="ctr">
                        <a:lnSpc>
                          <a:spcPct val="107000"/>
                        </a:lnSpc>
                        <a:spcBef>
                          <a:spcPts val="0"/>
                        </a:spcBef>
                        <a:spcAft>
                          <a:spcPts val="0"/>
                        </a:spcAft>
                      </a:pPr>
                      <a:r>
                        <a:rPr lang="fr-FR" sz="1800">
                          <a:effectLst/>
                        </a:rPr>
                        <a:t>-104.7</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fr-FR" sz="1800">
                          <a:effectLst/>
                        </a:rPr>
                        <a:t> </a:t>
                      </a:r>
                      <a:endParaRPr lang="en-US" sz="1800">
                        <a:effectLst/>
                      </a:endParaRPr>
                    </a:p>
                    <a:p>
                      <a:pPr marL="0" marR="0" algn="ctr">
                        <a:lnSpc>
                          <a:spcPct val="107000"/>
                        </a:lnSpc>
                        <a:spcBef>
                          <a:spcPts val="0"/>
                        </a:spcBef>
                        <a:spcAft>
                          <a:spcPts val="0"/>
                        </a:spcAft>
                      </a:pPr>
                      <a:r>
                        <a:rPr lang="fr-FR" sz="1800">
                          <a:effectLst/>
                        </a:rPr>
                        <a:t>-104.7</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fr-FR" sz="1800">
                          <a:effectLst/>
                        </a:rPr>
                        <a:t> </a:t>
                      </a:r>
                      <a:endParaRPr lang="en-US" sz="1800">
                        <a:effectLst/>
                      </a:endParaRPr>
                    </a:p>
                    <a:p>
                      <a:pPr marL="0" marR="0" algn="ctr">
                        <a:lnSpc>
                          <a:spcPct val="107000"/>
                        </a:lnSpc>
                        <a:spcBef>
                          <a:spcPts val="0"/>
                        </a:spcBef>
                        <a:spcAft>
                          <a:spcPts val="0"/>
                        </a:spcAft>
                      </a:pPr>
                      <a:r>
                        <a:rPr lang="fr-FR" sz="1800">
                          <a:effectLst/>
                        </a:rPr>
                        <a:t>-104.7</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2132741299"/>
                  </a:ext>
                </a:extLst>
              </a:tr>
              <a:tr h="0">
                <a:tc>
                  <a:txBody>
                    <a:bodyPr/>
                    <a:lstStyle/>
                    <a:p>
                      <a:pPr marL="0" marR="0" algn="l">
                        <a:lnSpc>
                          <a:spcPct val="107000"/>
                        </a:lnSpc>
                        <a:spcBef>
                          <a:spcPts val="0"/>
                        </a:spcBef>
                        <a:spcAft>
                          <a:spcPts val="0"/>
                        </a:spcAft>
                      </a:pPr>
                      <a:r>
                        <a:rPr lang="en-US" sz="1800">
                          <a:effectLst/>
                        </a:rPr>
                        <a:t>(7) Required SINR (dB)</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-14.3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-14.2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-14.2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-14.2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19758844"/>
                  </a:ext>
                </a:extLst>
              </a:tr>
              <a:tr h="0">
                <a:tc>
                  <a:txBody>
                    <a:bodyPr/>
                    <a:lstStyle/>
                    <a:p>
                      <a:pPr marL="0" marR="0" algn="l">
                        <a:lnSpc>
                          <a:spcPct val="107000"/>
                        </a:lnSpc>
                        <a:spcBef>
                          <a:spcPts val="0"/>
                        </a:spcBef>
                        <a:spcAft>
                          <a:spcPts val="0"/>
                        </a:spcAft>
                      </a:pPr>
                      <a:r>
                        <a:rPr lang="en-US" sz="1800">
                          <a:effectLst/>
                        </a:rPr>
                        <a:t>(8) Receiver sensitivity</a:t>
                      </a:r>
                    </a:p>
                    <a:p>
                      <a:pPr marL="0" marR="0" algn="l">
                        <a:lnSpc>
                          <a:spcPct val="107000"/>
                        </a:lnSpc>
                        <a:spcBef>
                          <a:spcPts val="0"/>
                        </a:spcBef>
                        <a:spcAft>
                          <a:spcPts val="0"/>
                        </a:spcAft>
                      </a:pPr>
                      <a:r>
                        <a:rPr lang="en-US" sz="1800">
                          <a:effectLst/>
                        </a:rPr>
                        <a:t>         = (6) + (7) (dBm)</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p>
                    <a:p>
                      <a:pPr marL="0" marR="0" algn="ctr">
                        <a:lnSpc>
                          <a:spcPct val="107000"/>
                        </a:lnSpc>
                        <a:spcBef>
                          <a:spcPts val="0"/>
                        </a:spcBef>
                        <a:spcAft>
                          <a:spcPts val="0"/>
                        </a:spcAft>
                      </a:pPr>
                      <a:r>
                        <a:rPr lang="en-US" sz="1800">
                          <a:effectLst/>
                        </a:rPr>
                        <a:t>-123.7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p>
                    <a:p>
                      <a:pPr marL="0" marR="0" algn="ctr">
                        <a:lnSpc>
                          <a:spcPct val="107000"/>
                        </a:lnSpc>
                        <a:spcBef>
                          <a:spcPts val="0"/>
                        </a:spcBef>
                        <a:spcAft>
                          <a:spcPts val="0"/>
                        </a:spcAft>
                      </a:pPr>
                      <a:r>
                        <a:rPr lang="en-US" sz="1800">
                          <a:effectLst/>
                        </a:rPr>
                        <a:t>-118.9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p>
                    <a:p>
                      <a:pPr marL="0" marR="0" algn="ctr">
                        <a:lnSpc>
                          <a:spcPct val="107000"/>
                        </a:lnSpc>
                        <a:spcBef>
                          <a:spcPts val="0"/>
                        </a:spcBef>
                        <a:spcAft>
                          <a:spcPts val="0"/>
                        </a:spcAft>
                      </a:pPr>
                      <a:r>
                        <a:rPr lang="en-US" sz="1800">
                          <a:effectLst/>
                        </a:rPr>
                        <a:t>-118.9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p>
                    <a:p>
                      <a:pPr marL="0" marR="0" algn="ctr">
                        <a:lnSpc>
                          <a:spcPct val="107000"/>
                        </a:lnSpc>
                        <a:spcBef>
                          <a:spcPts val="0"/>
                        </a:spcBef>
                        <a:spcAft>
                          <a:spcPts val="0"/>
                        </a:spcAft>
                      </a:pPr>
                      <a:r>
                        <a:rPr lang="en-US" sz="1800">
                          <a:effectLst/>
                        </a:rPr>
                        <a:t>-118.9 </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1338564864"/>
                  </a:ext>
                </a:extLst>
              </a:tr>
              <a:tr h="0">
                <a:tc>
                  <a:txBody>
                    <a:bodyPr/>
                    <a:lstStyle/>
                    <a:p>
                      <a:pPr marL="0" marR="0" algn="l">
                        <a:lnSpc>
                          <a:spcPct val="107000"/>
                        </a:lnSpc>
                        <a:spcBef>
                          <a:spcPts val="0"/>
                        </a:spcBef>
                        <a:spcAft>
                          <a:spcPts val="0"/>
                        </a:spcAft>
                      </a:pPr>
                      <a:r>
                        <a:rPr lang="en-US" sz="1800">
                          <a:effectLst/>
                        </a:rPr>
                        <a:t>(9) MCL </a:t>
                      </a:r>
                    </a:p>
                    <a:p>
                      <a:pPr marL="0" marR="0" algn="l">
                        <a:lnSpc>
                          <a:spcPct val="107000"/>
                        </a:lnSpc>
                        <a:spcBef>
                          <a:spcPts val="0"/>
                        </a:spcBef>
                        <a:spcAft>
                          <a:spcPts val="0"/>
                        </a:spcAft>
                      </a:pPr>
                      <a:r>
                        <a:rPr lang="en-US" sz="1800">
                          <a:effectLst/>
                        </a:rPr>
                        <a:t>         = (1) </a:t>
                      </a:r>
                      <a:r>
                        <a:rPr lang="en-US" sz="1800">
                          <a:effectLst/>
                          <a:sym typeface="Symbol" panose="05050102010706020507" pitchFamily="18" charset="2"/>
                        </a:rPr>
                        <a:t></a:t>
                      </a:r>
                      <a:r>
                        <a:rPr lang="en-US" sz="1800">
                          <a:effectLst/>
                        </a:rPr>
                        <a:t> (8) (dB)</a:t>
                      </a:r>
                      <a:endParaRPr lang="en-US" sz="1800" b="1">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p>
                    <a:p>
                      <a:pPr marL="0" marR="0" algn="ctr">
                        <a:lnSpc>
                          <a:spcPct val="107000"/>
                        </a:lnSpc>
                        <a:spcBef>
                          <a:spcPts val="0"/>
                        </a:spcBef>
                        <a:spcAft>
                          <a:spcPts val="0"/>
                        </a:spcAft>
                      </a:pPr>
                      <a:r>
                        <a:rPr lang="en-US" sz="1800">
                          <a:effectLst/>
                        </a:rPr>
                        <a:t>155.7</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p>
                    <a:p>
                      <a:pPr marL="0" marR="0" algn="ctr">
                        <a:lnSpc>
                          <a:spcPct val="107000"/>
                        </a:lnSpc>
                        <a:spcBef>
                          <a:spcPts val="0"/>
                        </a:spcBef>
                        <a:spcAft>
                          <a:spcPts val="0"/>
                        </a:spcAft>
                      </a:pPr>
                      <a:r>
                        <a:rPr lang="en-US" sz="1800">
                          <a:effectLst/>
                        </a:rPr>
                        <a:t>155.7</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a:effectLst/>
                        </a:rPr>
                        <a:t> </a:t>
                      </a:r>
                    </a:p>
                    <a:p>
                      <a:pPr marL="0" marR="0" algn="ctr">
                        <a:lnSpc>
                          <a:spcPct val="107000"/>
                        </a:lnSpc>
                        <a:spcBef>
                          <a:spcPts val="0"/>
                        </a:spcBef>
                        <a:spcAft>
                          <a:spcPts val="0"/>
                        </a:spcAft>
                      </a:pPr>
                      <a:r>
                        <a:rPr lang="en-US" sz="1800">
                          <a:effectLst/>
                        </a:rPr>
                        <a:t>155.7</a:t>
                      </a:r>
                      <a:endParaRPr lang="en-US" sz="180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tc>
                  <a:txBody>
                    <a:bodyPr/>
                    <a:lstStyle/>
                    <a:p>
                      <a:pPr marL="0" marR="0" algn="ctr">
                        <a:lnSpc>
                          <a:spcPct val="107000"/>
                        </a:lnSpc>
                        <a:spcBef>
                          <a:spcPts val="0"/>
                        </a:spcBef>
                        <a:spcAft>
                          <a:spcPts val="0"/>
                        </a:spcAft>
                      </a:pPr>
                      <a:r>
                        <a:rPr lang="en-US" sz="1800" dirty="0">
                          <a:effectLst/>
                        </a:rPr>
                        <a:t> </a:t>
                      </a:r>
                    </a:p>
                    <a:p>
                      <a:pPr marL="0" marR="0" algn="ctr">
                        <a:lnSpc>
                          <a:spcPct val="107000"/>
                        </a:lnSpc>
                        <a:spcBef>
                          <a:spcPts val="0"/>
                        </a:spcBef>
                        <a:spcAft>
                          <a:spcPts val="0"/>
                        </a:spcAft>
                      </a:pPr>
                      <a:r>
                        <a:rPr lang="en-US" sz="1800" dirty="0">
                          <a:effectLst/>
                        </a:rPr>
                        <a:t>155.7</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7945" marR="67945" marT="0" marB="0"/>
                </a:tc>
                <a:extLst>
                  <a:ext uri="{0D108BD9-81ED-4DB2-BD59-A6C34878D82A}">
                    <a16:rowId xmlns:a16="http://schemas.microsoft.com/office/drawing/2014/main" val="1279007026"/>
                  </a:ext>
                </a:extLst>
              </a:tr>
            </a:tbl>
          </a:graphicData>
        </a:graphic>
      </p:graphicFrame>
    </p:spTree>
    <p:extLst>
      <p:ext uri="{BB962C8B-B14F-4D97-AF65-F5344CB8AC3E}">
        <p14:creationId xmlns:p14="http://schemas.microsoft.com/office/powerpoint/2010/main" val="32250831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14931</TotalTime>
  <Words>724</Words>
  <Application>Microsoft Office PowerPoint</Application>
  <PresentationFormat>Widescreen</PresentationFormat>
  <Paragraphs>193</Paragraphs>
  <Slides>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vt:i4>
      </vt:variant>
    </vt:vector>
  </HeadingPairs>
  <TitlesOfParts>
    <vt:vector size="16" baseType="lpstr">
      <vt:lpstr>Malgun Gothic</vt:lpstr>
      <vt:lpstr>MS Mincho</vt:lpstr>
      <vt:lpstr>ＭＳ Ｐゴシック</vt:lpstr>
      <vt:lpstr>SimSun</vt:lpstr>
      <vt:lpstr>Arial</vt:lpstr>
      <vt:lpstr>Calibri</vt:lpstr>
      <vt:lpstr>Symbol</vt:lpstr>
      <vt:lpstr>Times</vt:lpstr>
      <vt:lpstr>Times New Roman</vt:lpstr>
      <vt:lpstr>Office Theme</vt:lpstr>
      <vt:lpstr>WF on downlink interference mitigation</vt:lpstr>
      <vt:lpstr>Background</vt:lpstr>
      <vt:lpstr>FD-MIMO </vt:lpstr>
      <vt:lpstr>Coverage extension</vt:lpstr>
      <vt:lpstr>Appendix 1-1: FD-MIMO results (Intel: R1-1717350, R1-1717351)</vt:lpstr>
      <vt:lpstr>Appendix 2-1: LTE coverage extension  (Ericsson, R1-1717868)</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Xingqin Lin</cp:lastModifiedBy>
  <cp:revision>1737</cp:revision>
  <dcterms:created xsi:type="dcterms:W3CDTF">2015-04-22T00:12:23Z</dcterms:created>
  <dcterms:modified xsi:type="dcterms:W3CDTF">2017-10-12T08:01:15Z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