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59" r:id="rId2"/>
    <p:sldId id="290" r:id="rId3"/>
    <p:sldId id="293" r:id="rId4"/>
    <p:sldId id="292" r:id="rId5"/>
    <p:sldId id="291" r:id="rId6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0"/>
            <p14:sldId id="293"/>
            <p14:sldId id="292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  <p:cmAuthor id="1" name="Sebastian Faxér" initials="SF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FABB00"/>
    <a:srgbClr val="3333FF"/>
    <a:srgbClr val="00A9D4"/>
    <a:srgbClr val="9FB7D3"/>
    <a:srgbClr val="8BC5FF"/>
    <a:srgbClr val="99CCFF"/>
    <a:srgbClr val="6A8FBF"/>
    <a:srgbClr val="007B78"/>
    <a:srgbClr val="89BA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49" autoAdjust="0"/>
    <p:restoredTop sz="95270" autoAdjust="0"/>
  </p:normalViewPr>
  <p:slideViewPr>
    <p:cSldViewPr snapToGrid="0" snapToObjects="1">
      <p:cViewPr varScale="1">
        <p:scale>
          <a:sx n="80" d="100"/>
          <a:sy n="80" d="100"/>
        </p:scale>
        <p:origin x="762" y="8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920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992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949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365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701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02644" y="3707057"/>
            <a:ext cx="10693124" cy="2277284"/>
          </a:xfrm>
        </p:spPr>
        <p:txBody>
          <a:bodyPr anchor="ctr" anchorCtr="0"/>
          <a:lstStyle/>
          <a:p>
            <a:pPr algn="ctr">
              <a:lnSpc>
                <a:spcPct val="100000"/>
              </a:lnSpc>
            </a:pPr>
            <a:r>
              <a:rPr lang="en-US" sz="2400" dirty="0"/>
              <a:t>Nokia, Nokia Shanghai Bell, Samsung, Ericsson, [</a:t>
            </a:r>
            <a:r>
              <a:rPr lang="en-US" sz="2400" dirty="0" err="1"/>
              <a:t>Docomo</a:t>
            </a:r>
            <a:r>
              <a:rPr lang="en-US" sz="2400" dirty="0"/>
              <a:t>]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65314" y="2208095"/>
            <a:ext cx="9427987" cy="146554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sz="4400" dirty="0"/>
              <a:t>WF on Reduced PMI Payload in Type II Codebook</a:t>
            </a:r>
            <a:endParaRPr lang="en-US" sz="4400" dirty="0"/>
          </a:p>
        </p:txBody>
      </p:sp>
      <p:sp>
        <p:nvSpPr>
          <p:cNvPr id="5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GB" sz="2400" b="1" dirty="0"/>
              <a:t>3GPP TSG-RAN WG1#90						R1-</a:t>
            </a:r>
            <a:r>
              <a:rPr lang="en-US" sz="2400" b="1" dirty="0"/>
              <a:t>1715216</a:t>
            </a:r>
            <a:endParaRPr lang="en-GB" sz="2400" b="1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GB" sz="2400" b="1" dirty="0"/>
              <a:t>Prague, Czech Republic, 21</a:t>
            </a:r>
            <a:r>
              <a:rPr lang="en-GB" sz="2400" b="1" baseline="30000" dirty="0"/>
              <a:t>st</a:t>
            </a:r>
            <a:r>
              <a:rPr lang="en-GB" sz="2400" b="1" dirty="0"/>
              <a:t> – 25</a:t>
            </a:r>
            <a:r>
              <a:rPr lang="en-GB" sz="2400" b="1" baseline="30000" dirty="0"/>
              <a:t>th</a:t>
            </a:r>
            <a:r>
              <a:rPr lang="en-GB" sz="2400" b="1" dirty="0"/>
              <a:t>  August 2017</a:t>
            </a:r>
            <a:endParaRPr lang="en-US" altLang="ja-JP" sz="2400" dirty="0"/>
          </a:p>
          <a:p>
            <a:pPr>
              <a:spcBef>
                <a:spcPts val="0"/>
              </a:spcBef>
            </a:pPr>
            <a:r>
              <a:rPr kumimoji="1" lang="en-US" altLang="ja-JP" sz="2400" dirty="0"/>
              <a:t>Agenda: </a:t>
            </a:r>
            <a:r>
              <a:rPr kumimoji="1" lang="en-US" altLang="ja-JP" sz="2400" dirty="0">
                <a:solidFill>
                  <a:srgbClr val="FF0000"/>
                </a:solidFill>
              </a:rPr>
              <a:t>6.1.2.2.3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210" y="126384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Background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015" y="867747"/>
            <a:ext cx="10972800" cy="542108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80808"/>
                </a:solidFill>
              </a:rPr>
              <a:t>The Type II NR codebook was agreed at RAN1#89 as described in R1</a:t>
            </a:r>
            <a:r>
              <a:rPr lang="en-US" dirty="0">
                <a:solidFill>
                  <a:srgbClr val="080808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‑</a:t>
            </a:r>
            <a:r>
              <a:rPr lang="en-US" dirty="0">
                <a:solidFill>
                  <a:srgbClr val="080808"/>
                </a:solidFill>
              </a:rPr>
              <a:t>1709232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80808"/>
                </a:solidFill>
              </a:rPr>
              <a:t>The agreement includes the following in reference to the wideband (WB) amplitude feedback: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80808"/>
                </a:solidFill>
              </a:rPr>
              <a:t>PMI payload can vary depending on whether an amplitude is zero or not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80808"/>
                </a:solidFill>
              </a:rPr>
              <a:t>Details are FFS</a:t>
            </a:r>
          </a:p>
          <a:p>
            <a:pPr lvl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80808"/>
                </a:solidFill>
              </a:rPr>
              <a:t>This WF proposes the details for achieving the reduced payload, where the payload reduction occurs in the feedback of subband (SB) differential amplitude and subband phase.</a:t>
            </a:r>
            <a:endParaRPr lang="en-US" sz="1800" dirty="0">
              <a:solidFill>
                <a:srgbClr val="080808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682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Proposal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For beams where the reported wideband amplitude is zero, the corresponding subband amplitude (if configured) and phase coefficients are not reported, with details defined on the next two slides.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7132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210" y="126384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Detail: definitions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91015" y="867747"/>
                <a:ext cx="10972800" cy="5421086"/>
              </a:xfrm>
            </p:spPr>
            <p:txBody>
              <a:bodyPr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rgbClr val="080808"/>
                    </a:solidFill>
                  </a:rPr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1,4,</m:t>
                        </m:r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20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,0</m:t>
                            </m:r>
                          </m:sub>
                          <m:sup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(1)</m:t>
                            </m:r>
                          </m:sup>
                        </m:sSubSup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,1</m:t>
                            </m:r>
                          </m:sub>
                          <m:sup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(1)</m:t>
                            </m:r>
                          </m:sup>
                        </m:sSubSup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…,</m:t>
                        </m:r>
                        <m:sSubSup>
                          <m:sSubSup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,2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  <m:sup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(1)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) be the wideband amplitude coefficient indicators for layer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, where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is the RI.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rgbClr val="080808"/>
                    </a:solidFill>
                  </a:rPr>
                  <a:t>Let the strongest coefficient on layer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be identified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1,3,</m:t>
                        </m:r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)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rgbClr val="080808"/>
                    </a:solidFill>
                  </a:rPr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2,1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,0</m:t>
                            </m:r>
                          </m:sub>
                        </m:sSub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,1</m:t>
                            </m:r>
                          </m:sub>
                        </m:sSub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,2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  <m:r>
                          <a:rPr lang="en-US" sz="20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2,2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,0</m:t>
                            </m:r>
                          </m:sub>
                          <m:sup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bSup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,1</m:t>
                            </m:r>
                          </m:sub>
                          <m:sup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bSup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,…,</m:t>
                        </m:r>
                        <m:sSubSup>
                          <m:sSubSup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,2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  <m:sup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) be the subband phase coefficient indicators and the subband amplitude coefficient indicators for layer 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, respectively, where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is the RI.</a:t>
                </a:r>
              </a:p>
              <a:p>
                <a:pPr lvl="0"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  <m:r>
                          <m:rPr>
                            <m:sty m:val="p"/>
                          </m:rPr>
                          <a:rPr lang="en-US" sz="2000" i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SK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is the configured PSK constellation size used for SB phase reporting (4 or 8).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is the number of full resolution subband coefficients when WB+SB amplitude is configured.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rgbClr val="080808"/>
                    </a:solidFill>
                  </a:rPr>
                  <a:t>[</a:t>
                </a:r>
                <a:r>
                  <a:rPr lang="en-US" sz="2000" i="1" dirty="0" err="1">
                    <a:solidFill>
                      <a:srgbClr val="080808"/>
                    </a:solidFill>
                  </a:rPr>
                  <a:t>TypeIIAmplitude</a:t>
                </a:r>
                <a:r>
                  <a:rPr lang="en-US" sz="2000" dirty="0">
                    <a:solidFill>
                      <a:srgbClr val="080808"/>
                    </a:solidFill>
                  </a:rPr>
                  <a:t>] is the higher layer parameter used to configure the amplitude feedback of the Type II codebook.  It may be set to [</a:t>
                </a:r>
                <a:r>
                  <a:rPr lang="en-US" sz="2000" i="1" dirty="0" err="1">
                    <a:solidFill>
                      <a:srgbClr val="080808"/>
                    </a:solidFill>
                  </a:rPr>
                  <a:t>WBAmplitude</a:t>
                </a:r>
                <a:r>
                  <a:rPr lang="en-US" sz="2000" dirty="0">
                    <a:solidFill>
                      <a:srgbClr val="080808"/>
                    </a:solidFill>
                  </a:rPr>
                  <a:t>] for WB-only amplitude feedback or to [</a:t>
                </a:r>
                <a:r>
                  <a:rPr lang="en-US" sz="2000" i="1" dirty="0" err="1">
                    <a:solidFill>
                      <a:srgbClr val="080808"/>
                    </a:solidFill>
                  </a:rPr>
                  <a:t>WB+SBAmplitude</a:t>
                </a:r>
                <a:r>
                  <a:rPr lang="en-US" sz="2000" dirty="0">
                    <a:solidFill>
                      <a:srgbClr val="080808"/>
                    </a:solidFill>
                  </a:rPr>
                  <a:t>] for WB amplitude feedback with differential SB amplitude feedback.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1015" y="867747"/>
                <a:ext cx="10972800" cy="5421086"/>
              </a:xfrm>
              <a:blipFill>
                <a:blip r:embed="rId3"/>
                <a:stretch>
                  <a:fillRect l="-667" t="-1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35098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210" y="126384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Detail: specification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91015" y="639147"/>
                <a:ext cx="10972800" cy="5885478"/>
              </a:xfrm>
            </p:spPr>
            <p:txBody>
              <a:bodyPr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rgbClr val="080808"/>
                    </a:solidFill>
                  </a:rPr>
                  <a:t>The reporting procedure for the amplitude and phase coefficients is modified as follows to include payload reduction for the subband indicators (changes in </a:t>
                </a:r>
                <a:r>
                  <a:rPr lang="en-US" sz="1400" dirty="0">
                    <a:solidFill>
                      <a:srgbClr val="FF0000"/>
                    </a:solidFill>
                  </a:rPr>
                  <a:t>red</a:t>
                </a:r>
                <a:r>
                  <a:rPr lang="en-US" sz="1400" dirty="0">
                    <a:solidFill>
                      <a:srgbClr val="080808"/>
                    </a:solidFill>
                  </a:rPr>
                  <a:t>).  The proposal applies to both the Type II codebook and the Type II codebook extension for beamformed CSI-RS.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  <a:buFont typeface="Nokia Pure Text" panose="020B0504040602060303" pitchFamily="34" charset="0"/>
                  <a:buChar char="‒"/>
                </a:pPr>
                <a:r>
                  <a:rPr lang="en-US" sz="1200" dirty="0">
                    <a:solidFill>
                      <a:srgbClr val="080808"/>
                    </a:solidFill>
                  </a:rPr>
                  <a:t>The indicators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1,3,</m:t>
                            </m:r>
                            <m:r>
                              <a:rPr lang="en-US" sz="12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sub>
                      <m:sup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=7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1,3,</m:t>
                            </m:r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sub>
                      <m:sup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1,3,</m:t>
                            </m:r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sub>
                    </m:sSub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).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1,3,</m:t>
                            </m:r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sub>
                      <m:sup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1,3,</m:t>
                            </m:r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sub>
                      <m:sup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1,3,</m:t>
                            </m:r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are not reported for 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.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  <a:buFont typeface="Nokia Pure Text" panose="020B0504040602060303" pitchFamily="34" charset="0"/>
                  <a:buChar char="‒"/>
                </a:pPr>
                <a:r>
                  <a:rPr lang="en-US" sz="1200" dirty="0">
                    <a:solidFill>
                      <a:srgbClr val="080808"/>
                    </a:solidFill>
                  </a:rPr>
                  <a:t>The remaining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1,4,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) are reported, where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  <m:r>
                      <a:rPr lang="en-US" sz="120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0,1,…,7</m:t>
                        </m:r>
                      </m:e>
                    </m:d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.  </a:t>
                </a:r>
                <a:r>
                  <a:rPr lang="en-US" sz="1200" dirty="0">
                    <a:solidFill>
                      <a:srgbClr val="FF0000"/>
                    </a:solidFill>
                  </a:rPr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) be the number of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1,4,</m:t>
                        </m:r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 that satisfy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&gt;0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1200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  <a:buFont typeface="Nokia Pure Text" panose="020B0504040602060303" pitchFamily="34" charset="0"/>
                  <a:buChar char="‒"/>
                </a:pPr>
                <a:r>
                  <a:rPr lang="en-US" sz="1200" dirty="0">
                    <a:solidFill>
                      <a:srgbClr val="080808"/>
                    </a:solidFill>
                  </a:rPr>
                  <a:t>The remaining 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2,1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) are reported as follows: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r>
                  <a:rPr lang="en-US" sz="1200" dirty="0">
                    <a:solidFill>
                      <a:srgbClr val="080808"/>
                    </a:solidFill>
                  </a:rPr>
                  <a:t>When [</a:t>
                </a:r>
                <a:r>
                  <a:rPr lang="en-US" sz="1200" i="1" dirty="0" err="1">
                    <a:solidFill>
                      <a:srgbClr val="080808"/>
                    </a:solidFill>
                  </a:rPr>
                  <a:t>TypeIIAmplitude</a:t>
                </a:r>
                <a:r>
                  <a:rPr lang="en-US" sz="1200" dirty="0">
                    <a:solidFill>
                      <a:srgbClr val="080808"/>
                    </a:solidFill>
                  </a:rPr>
                  <a:t>] is set to [</a:t>
                </a:r>
                <a:r>
                  <a:rPr lang="en-US" sz="1200" i="1" dirty="0" err="1">
                    <a:solidFill>
                      <a:srgbClr val="080808"/>
                    </a:solidFill>
                  </a:rPr>
                  <a:t>WBAmplitude</a:t>
                </a:r>
                <a:r>
                  <a:rPr lang="en-US" sz="1200" dirty="0">
                    <a:solidFill>
                      <a:srgbClr val="080808"/>
                    </a:solidFill>
                  </a:rPr>
                  <a:t>],</a:t>
                </a:r>
              </a:p>
              <a:p>
                <a:pPr lvl="3"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200" b="0" i="1" smtClean="0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bSup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for 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, and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=0,1,…,2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.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2,2,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is not reported for 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.</a:t>
                </a:r>
              </a:p>
              <a:p>
                <a:pPr lvl="3"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n-US" sz="12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,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</a:t>
                </a:r>
                <a:r>
                  <a:rPr lang="en-US" sz="1200" dirty="0">
                    <a:solidFill>
                      <a:srgbClr val="FF0000"/>
                    </a:solidFill>
                  </a:rPr>
                  <a:t>corresponding to the coefficients that satisfy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&gt;0</m:t>
                    </m:r>
                    <m:r>
                      <a:rPr lang="sv-SE" sz="1200" b="0" i="0" smtClean="0">
                        <a:solidFill>
                          <a:srgbClr val="FABB00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sv-SE" sz="1200" b="0" i="0" smtClean="0">
                        <a:solidFill>
                          <a:srgbClr val="FABB00"/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lang="sv-SE" sz="1200" b="0" i="1" smtClean="0">
                        <a:solidFill>
                          <a:srgbClr val="FABB00"/>
                        </a:solidFill>
                        <a:latin typeface="Cambria Math" panose="02040503050406030204" pitchFamily="18" charset="0"/>
                      </a:rPr>
                      <m:t>≠</m:t>
                    </m:r>
                    <m:sSub>
                      <m:sSubPr>
                        <m:ctrlPr>
                          <a:rPr lang="sv-SE" sz="1200" b="0" i="1" smtClean="0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200" b="0" i="1" smtClean="0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sz="1200" b="0" i="1" smtClean="0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  <m:t>1,3,</m:t>
                        </m:r>
                        <m:r>
                          <a:rPr lang="sv-SE" sz="1200" b="0" i="1" smtClean="0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, as determined by the reported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1,4,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, </a:t>
                </a:r>
                <a:r>
                  <a:rPr lang="en-US" sz="1200" dirty="0">
                    <a:solidFill>
                      <a:srgbClr val="080808"/>
                    </a:solidFill>
                  </a:rPr>
                  <a:t>are reported,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0,1,…,</m:t>
                        </m:r>
                        <m:sSub>
                          <m:sSubPr>
                            <m:ctrlPr>
                              <a:rPr lang="en-US" sz="120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200" b="0" i="0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PSK</m:t>
                            </m:r>
                          </m:sub>
                        </m:s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 and the remaining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2,1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 are not reported and are set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.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r>
                  <a:rPr lang="en-US" sz="1200" dirty="0">
                    <a:solidFill>
                      <a:srgbClr val="080808"/>
                    </a:solidFill>
                  </a:rPr>
                  <a:t>When [</a:t>
                </a:r>
                <a:r>
                  <a:rPr lang="en-US" sz="1200" i="1" dirty="0" err="1">
                    <a:solidFill>
                      <a:srgbClr val="080808"/>
                    </a:solidFill>
                  </a:rPr>
                  <a:t>TypeIIAmplitude</a:t>
                </a:r>
                <a:r>
                  <a:rPr lang="en-US" sz="1200" dirty="0">
                    <a:solidFill>
                      <a:srgbClr val="080808"/>
                    </a:solidFill>
                  </a:rPr>
                  <a:t>] is set to [</a:t>
                </a:r>
                <a:r>
                  <a:rPr lang="en-US" sz="1200" i="1" dirty="0" err="1">
                    <a:solidFill>
                      <a:srgbClr val="080808"/>
                    </a:solidFill>
                  </a:rPr>
                  <a:t>WB+SBAmplitude</a:t>
                </a:r>
                <a:r>
                  <a:rPr lang="en-US" sz="1200" dirty="0">
                    <a:solidFill>
                      <a:srgbClr val="080808"/>
                    </a:solidFill>
                  </a:rPr>
                  <a:t>],</a:t>
                </a:r>
              </a:p>
              <a:p>
                <a:pPr lvl="3"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n-US" sz="12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, the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and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2,1,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corresponding to the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en-US" sz="12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20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</m:e>
                              <m:sub>
                                <m:r>
                                  <a:rPr lang="en-US" sz="12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p>
                              <m:sSupPr>
                                <m:ctrlPr>
                                  <a:rPr lang="en-US" sz="12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2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p>
                                <m:r>
                                  <a:rPr lang="en-US" sz="12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(2)</m:t>
                                </m:r>
                              </m:sup>
                            </m:sSup>
                          </m:e>
                        </m:d>
                      </m:e>
                    </m:func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strongest coefficients </a:t>
                </a:r>
                <a:r>
                  <a:rPr lang="en-US" sz="1200" dirty="0">
                    <a:solidFill>
                      <a:srgbClr val="FABB00"/>
                    </a:solidFill>
                  </a:rPr>
                  <a:t>(excluding the strongest coefficient indicated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200" i="1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200" i="1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sz="1200" i="1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  <m:t>1,3,</m:t>
                        </m:r>
                        <m:r>
                          <a:rPr lang="sv-SE" sz="1200" i="1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FABB00"/>
                    </a:solidFill>
                  </a:rPr>
                  <a:t>)</a:t>
                </a:r>
                <a:r>
                  <a:rPr lang="en-US" sz="1200" dirty="0">
                    <a:solidFill>
                      <a:srgbClr val="080808"/>
                    </a:solidFill>
                  </a:rPr>
                  <a:t>, as determined by the corresponding reported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1,4,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, are reported, where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0,1</m:t>
                        </m:r>
                        <m: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0,1,…,</m:t>
                        </m:r>
                        <m:sSub>
                          <m:sSubPr>
                            <m:ctrlP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20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PSK</m:t>
                            </m:r>
                          </m:sub>
                        </m:s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. The values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p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are given in Table 5.2.1.2-21. The remaining </a:t>
                </a:r>
                <a14:m>
                  <m:oMath xmlns:m="http://schemas.openxmlformats.org/officeDocument/2006/math">
                    <m:r>
                      <a:rPr lang="en-US" sz="1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  <m: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p>
                              <m:sSupPr>
                                <m:ctrlP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p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(2)</m:t>
                                </m:r>
                              </m:sup>
                            </m:sSup>
                          </m:e>
                        </m:d>
                      </m:e>
                    </m:func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are not reported and are set to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bSup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. </a:t>
                </a:r>
                <a:r>
                  <a:rPr lang="en-US" sz="1200" dirty="0">
                    <a:solidFill>
                      <a:srgbClr val="FF0000"/>
                    </a:solidFill>
                  </a:rPr>
                  <a:t>The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2,1,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 corresponding to the </a:t>
                </a:r>
                <a:r>
                  <a:rPr lang="en-US" sz="1200" strike="sngStrike" dirty="0">
                    <a:solidFill>
                      <a:srgbClr val="FABB00"/>
                    </a:solidFill>
                  </a:rPr>
                  <a:t>next</a:t>
                </a:r>
                <a:r>
                  <a:rPr lang="en-US" sz="1200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  <m: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p>
                              <m:sSupPr>
                                <m:ctrlP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p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(2)</m:t>
                                </m:r>
                              </m:sup>
                            </m:sSup>
                          </m:e>
                        </m:d>
                      </m:e>
                    </m:func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 </a:t>
                </a:r>
                <a:r>
                  <a:rPr lang="en-US" sz="1200" dirty="0">
                    <a:solidFill>
                      <a:srgbClr val="00B050"/>
                    </a:solidFill>
                  </a:rPr>
                  <a:t>weakest non-zero</a:t>
                </a:r>
                <a:r>
                  <a:rPr lang="en-US" sz="1200" dirty="0">
                    <a:solidFill>
                      <a:srgbClr val="FF0000"/>
                    </a:solidFill>
                  </a:rPr>
                  <a:t> coefficients</a:t>
                </a:r>
                <a:r>
                  <a:rPr lang="en-US" sz="1200" strike="sngStrike" dirty="0">
                    <a:solidFill>
                      <a:srgbClr val="00B050"/>
                    </a:solidFill>
                  </a:rPr>
                  <a:t> (excluding the strongest coefficient indicated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200" i="1" strike="sngStrike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200" i="1" strike="sngStrike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sz="1200" i="1" strike="sngStrike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1,3,</m:t>
                        </m:r>
                        <m:r>
                          <a:rPr lang="sv-SE" sz="1200" i="1" strike="sngStrike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strike="sngStrike" dirty="0">
                    <a:solidFill>
                      <a:srgbClr val="00B050"/>
                    </a:solidFill>
                  </a:rPr>
                  <a:t>)</a:t>
                </a:r>
                <a:r>
                  <a:rPr lang="en-US" sz="1200" dirty="0">
                    <a:solidFill>
                      <a:srgbClr val="080808"/>
                    </a:solidFill>
                  </a:rPr>
                  <a:t> </a:t>
                </a:r>
                <a:r>
                  <a:rPr lang="en-US" sz="1200" dirty="0">
                    <a:solidFill>
                      <a:srgbClr val="FF0000"/>
                    </a:solidFill>
                  </a:rPr>
                  <a:t>are reported,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0,1,…,</m:t>
                        </m:r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.</a:t>
                </a:r>
                <a:r>
                  <a:rPr lang="en-US" sz="1200" dirty="0">
                    <a:solidFill>
                      <a:srgbClr val="080808"/>
                    </a:solidFill>
                  </a:rPr>
                  <a:t>  The remaining </a:t>
                </a:r>
                <a14:m>
                  <m:oMath xmlns:m="http://schemas.openxmlformats.org/officeDocument/2006/math">
                    <m:r>
                      <a:rPr lang="en-US" sz="1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2,1,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are </a:t>
                </a:r>
                <a:r>
                  <a:rPr lang="en-US" sz="1200" dirty="0">
                    <a:solidFill>
                      <a:srgbClr val="FF0000"/>
                    </a:solidFill>
                  </a:rPr>
                  <a:t>not</a:t>
                </a:r>
                <a:r>
                  <a:rPr lang="en-US" sz="1200" dirty="0">
                    <a:solidFill>
                      <a:srgbClr val="080808"/>
                    </a:solidFill>
                  </a:rPr>
                  <a:t> reported </a:t>
                </a:r>
                <a:r>
                  <a:rPr lang="en-US" sz="1200" dirty="0">
                    <a:solidFill>
                      <a:srgbClr val="FF0000"/>
                    </a:solidFill>
                  </a:rPr>
                  <a:t>and are set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.</a:t>
                </a:r>
              </a:p>
              <a:p>
                <a:pPr lvl="3"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n-US" sz="1200" dirty="0">
                    <a:solidFill>
                      <a:srgbClr val="080808"/>
                    </a:solidFill>
                  </a:rPr>
                  <a:t>When two elements,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  <m:sup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  <m:sup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of the reported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1,4,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are identical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  <m:sup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  <m:sup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), then element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200" b="0" i="0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en-US" sz="120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2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2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e>
                    </m:func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is prioritized to be included in the set of the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  <m: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p>
                              <m:sSupPr>
                                <m:ctrlP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p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(2)</m:t>
                                </m:r>
                              </m:sup>
                            </m:sSup>
                          </m:e>
                        </m:d>
                      </m:e>
                    </m:func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 </a:t>
                </a:r>
                <a:r>
                  <a:rPr lang="en-US" sz="1200" dirty="0">
                    <a:solidFill>
                      <a:srgbClr val="080808"/>
                    </a:solidFill>
                  </a:rPr>
                  <a:t>strongest coefficients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2,1,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) reporting.</a:t>
                </a:r>
                <a:r>
                  <a:rPr lang="en-US" sz="1400" dirty="0">
                    <a:solidFill>
                      <a:srgbClr val="080808"/>
                    </a:solidFill>
                  </a:rPr>
                  <a:t> </a:t>
                </a:r>
              </a:p>
              <a:p>
                <a:pPr lvl="3"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n-US" sz="1200" dirty="0">
                  <a:solidFill>
                    <a:srgbClr val="FF0000"/>
                  </a:solidFill>
                </a:endParaRPr>
              </a:p>
              <a:p>
                <a:pPr lvl="3"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1015" y="639147"/>
                <a:ext cx="10972800" cy="5885478"/>
              </a:xfrm>
              <a:blipFill rotWithShape="0">
                <a:blip r:embed="rId3"/>
                <a:stretch>
                  <a:fillRect l="-278" t="-933" r="-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46044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3755</TotalTime>
  <Words>772</Words>
  <Application>Microsoft Office PowerPoint</Application>
  <PresentationFormat>Widescreen</PresentationFormat>
  <Paragraphs>38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Cambria Math</vt:lpstr>
      <vt:lpstr>Courier New</vt:lpstr>
      <vt:lpstr>Ericsson Capital TT</vt:lpstr>
      <vt:lpstr>Nokia Pure Text</vt:lpstr>
      <vt:lpstr>Nokia Pure Text Light</vt:lpstr>
      <vt:lpstr>Wingdings</vt:lpstr>
      <vt:lpstr>PresentationTemplate2011</vt:lpstr>
      <vt:lpstr>WF on Reduced PMI Payload in Type II Codebook</vt:lpstr>
      <vt:lpstr>Background</vt:lpstr>
      <vt:lpstr>Proposal</vt:lpstr>
      <vt:lpstr>Detail: definitions</vt:lpstr>
      <vt:lpstr>Detail: specification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dc:description>Rev PA1</dc:description>
  <cp:lastModifiedBy>Mihai Enescu</cp:lastModifiedBy>
  <cp:revision>470</cp:revision>
  <dcterms:created xsi:type="dcterms:W3CDTF">2017-03-31T09:46:41Z</dcterms:created>
  <dcterms:modified xsi:type="dcterms:W3CDTF">2017-08-24T15:57:11Z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2015_ms_pID_725343">
    <vt:lpwstr>(2)2ruF4C1fQr/BIUu8Yn3DNvGB8KKkUxvTV1IsOeT5gC2/KGT3FDc5V56Dh0MYZSaI5AWi/6Tl
InQSmxvXQORN3F4c10FDKmVHCPqFxsbo9N9ZzSiFRwM+dpYFZ30GoJB2PyE8DHJ1NvpBmlOI
PB+qZK1VxR9OAyQKWMmQODNQsruTzZd3v9GhmNS58M51WFduU/T+rVIdhvmUllTkNEhjX2Pp
Xb3cRsN6h/8OFIET20</vt:lpwstr>
  </property>
  <property fmtid="{D5CDD505-2E9C-101B-9397-08002B2CF9AE}" pid="49" name="_2015_ms_pID_7253431">
    <vt:lpwstr>7o2xOEuJZwPD53mFxZkrJr2F1O9+R0LAZ5Ol8EadAq4B1qaAcHz6NA
k+aF87hoCWfrGryyrU7thzsKBOkfQ/HpUGkd84jL12cjLa58NeHwu5RBnThdcLnlWqKVK0in
VfMNNq4cQAPQpbJNhbnPlbW/nVXwdDYrs+/AHaN8U4xT288cCA2HVAYCKk0qD0qqpPcqf8nJ
R2m5uOOK6W00NLls</vt:lpwstr>
  </property>
  <property fmtid="{D5CDD505-2E9C-101B-9397-08002B2CF9AE}" pid="50" name="_readonly">
    <vt:lpwstr/>
  </property>
  <property fmtid="{D5CDD505-2E9C-101B-9397-08002B2CF9AE}" pid="51" name="_change">
    <vt:lpwstr/>
  </property>
  <property fmtid="{D5CDD505-2E9C-101B-9397-08002B2CF9AE}" pid="52" name="_full-control">
    <vt:lpwstr/>
  </property>
  <property fmtid="{D5CDD505-2E9C-101B-9397-08002B2CF9AE}" pid="53" name="sflag">
    <vt:lpwstr>1492541148</vt:lpwstr>
  </property>
  <property fmtid="{D5CDD505-2E9C-101B-9397-08002B2CF9AE}" pid="54" name="_NewReviewCycle">
    <vt:lpwstr/>
  </property>
  <property fmtid="{D5CDD505-2E9C-101B-9397-08002B2CF9AE}" pid="55" name="_AdHocReviewCycleID">
    <vt:i4>1410194065</vt:i4>
  </property>
  <property fmtid="{D5CDD505-2E9C-101B-9397-08002B2CF9AE}" pid="56" name="_EmailSubject">
    <vt:lpwstr>WF on reduced Type II PMI payload due to zero amplitudes</vt:lpwstr>
  </property>
  <property fmtid="{D5CDD505-2E9C-101B-9397-08002B2CF9AE}" pid="57" name="_AuthorEmail">
    <vt:lpwstr>bill.hillery@nokia-bell-labs.com</vt:lpwstr>
  </property>
  <property fmtid="{D5CDD505-2E9C-101B-9397-08002B2CF9AE}" pid="58" name="_AuthorEmailDisplayName">
    <vt:lpwstr>Hillery, Bill (Nokia - US/Arlington Heights)</vt:lpwstr>
  </property>
  <property fmtid="{D5CDD505-2E9C-101B-9397-08002B2CF9AE}" pid="59" name="_PreviousAdHocReviewCycleID">
    <vt:i4>879461041</vt:i4>
  </property>
</Properties>
</file>