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0" r:id="rId3"/>
    <p:sldId id="291"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horzBarState="maximized">
    <p:restoredLeft sz="3909" autoAdjust="0"/>
    <p:restoredTop sz="94660"/>
  </p:normalViewPr>
  <p:slideViewPr>
    <p:cSldViewPr>
      <p:cViewPr varScale="1">
        <p:scale>
          <a:sx n="72" d="100"/>
          <a:sy n="72" d="100"/>
        </p:scale>
        <p:origin x="1050" y="7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3B84484-2B80-43EB-A8B6-9B299C4079D0}"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3B84484-2B80-43EB-A8B6-9B299C4079D0}"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3B84484-2B80-43EB-A8B6-9B299C4079D0}" type="datetimeFigureOut">
              <a:rPr lang="en-US" smtClean="0"/>
              <a:pPr/>
              <a:t>8/23/2017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3B84484-2B80-43EB-A8B6-9B299C4079D0}" type="datetimeFigureOut">
              <a:rPr lang="en-US" smtClean="0"/>
              <a:pPr/>
              <a:t>8/23/2017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3B84484-2B80-43EB-A8B6-9B299C4079D0}" type="datetimeFigureOut">
              <a:rPr lang="en-US" smtClean="0"/>
              <a:pPr/>
              <a:t>8/23/2017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B84484-2B80-43EB-A8B6-9B299C4079D0}" type="datetimeFigureOut">
              <a:rPr lang="en-US" smtClean="0"/>
              <a:pPr/>
              <a:t>8/23/2017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8/23/2017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8/23/2017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84484-2B80-43EB-A8B6-9B299C4079D0}" type="datetimeFigureOut">
              <a:rPr lang="en-US" smtClean="0"/>
              <a:pPr/>
              <a:t>8/23/2017</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54B7E-C18A-4903-936D-EB7096C432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altLang="zh-CN" dirty="0"/>
              <a:t>WF on </a:t>
            </a:r>
            <a:r>
              <a:rPr lang="en-GB" dirty="0"/>
              <a:t>UE GNSS Carrier Phase Measurement </a:t>
            </a:r>
            <a:endParaRPr lang="en-US" dirty="0"/>
          </a:p>
        </p:txBody>
      </p:sp>
      <p:sp>
        <p:nvSpPr>
          <p:cNvPr id="3" name="Subtitle 2"/>
          <p:cNvSpPr>
            <a:spLocks noGrp="1"/>
          </p:cNvSpPr>
          <p:nvPr>
            <p:ph type="subTitle" idx="1"/>
          </p:nvPr>
        </p:nvSpPr>
        <p:spPr>
          <a:xfrm>
            <a:off x="1599456" y="4149080"/>
            <a:ext cx="8745016" cy="1489720"/>
          </a:xfrm>
        </p:spPr>
        <p:txBody>
          <a:bodyPr>
            <a:normAutofit/>
          </a:bodyPr>
          <a:lstStyle/>
          <a:p>
            <a:r>
              <a:rPr lang="en-US" dirty="0">
                <a:solidFill>
                  <a:schemeClr val="tx1"/>
                </a:solidFill>
              </a:rPr>
              <a:t>Nokia, Nokia Shanghai Bell, Qualcomm, Ericsson, Huawei, HiSilicon</a:t>
            </a:r>
          </a:p>
        </p:txBody>
      </p:sp>
      <p:sp>
        <p:nvSpPr>
          <p:cNvPr id="5" name="Rectangle 4"/>
          <p:cNvSpPr>
            <a:spLocks noChangeArrowheads="1"/>
          </p:cNvSpPr>
          <p:nvPr/>
        </p:nvSpPr>
        <p:spPr bwMode="auto">
          <a:xfrm>
            <a:off x="10273750" y="275833"/>
            <a:ext cx="1637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sz="1800" dirty="0">
                <a:latin typeface="Arial Unicode MS" panose="020B0604020202020204" pitchFamily="34" charset="-122"/>
                <a:ea typeface="Arial Unicode MS" panose="020B0604020202020204" pitchFamily="34" charset="-122"/>
                <a:cs typeface="Arial Unicode MS" panose="020B0604020202020204" pitchFamily="34" charset="-122"/>
              </a:rPr>
              <a:t>R1-1715096</a:t>
            </a:r>
            <a:endParaRPr lang="en-US" altLang="en-US" sz="1800" dirty="0">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6" name="TextBox 4"/>
          <p:cNvSpPr txBox="1">
            <a:spLocks noChangeArrowheads="1"/>
          </p:cNvSpPr>
          <p:nvPr/>
        </p:nvSpPr>
        <p:spPr bwMode="auto">
          <a:xfrm>
            <a:off x="263352" y="174537"/>
            <a:ext cx="8856984"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zh-CN" sz="1800" dirty="0">
                <a:latin typeface="Arial Unicode MS" pitchFamily="50" charset="-127"/>
                <a:ea typeface="Arial Unicode MS" pitchFamily="50" charset="-127"/>
                <a:cs typeface="Arial Unicode MS" pitchFamily="50" charset="-127"/>
              </a:rPr>
              <a:t>3GPP TSG RAN WG1 Meeting #90</a:t>
            </a:r>
            <a:endParaRPr lang="en-US" altLang="ja-JP" sz="1800" dirty="0">
              <a:latin typeface="Arial Unicode MS" pitchFamily="50" charset="-127"/>
              <a:ea typeface="Arial Unicode MS" pitchFamily="50" charset="-127"/>
              <a:cs typeface="Arial Unicode MS" pitchFamily="50" charset="-127"/>
            </a:endParaRPr>
          </a:p>
          <a:p>
            <a:pPr>
              <a:buNone/>
            </a:pPr>
            <a:r>
              <a:rPr lang="en-GB" sz="1800" dirty="0">
                <a:latin typeface="Arial Unicode MS" pitchFamily="50" charset="-127"/>
                <a:ea typeface="Arial Unicode MS" pitchFamily="50" charset="-127"/>
                <a:cs typeface="Arial Unicode MS" pitchFamily="50" charset="-127"/>
              </a:rPr>
              <a:t>Prague, Czech Republic, 21th – 25th August 2017</a:t>
            </a:r>
            <a:endParaRPr lang="en-US" altLang="zh-CN" sz="1800" dirty="0">
              <a:latin typeface="Arial Unicode MS" pitchFamily="50" charset="-127"/>
              <a:ea typeface="Arial Unicode MS" pitchFamily="50" charset="-127"/>
              <a:cs typeface="Arial Unicode MS" pitchFamily="50" charset="-127"/>
            </a:endParaRPr>
          </a:p>
          <a:p>
            <a:pPr>
              <a:buNone/>
            </a:pPr>
            <a:r>
              <a:rPr lang="en-US" altLang="ja-JP" sz="1800" dirty="0">
                <a:latin typeface="Arial Unicode MS" pitchFamily="50" charset="-127"/>
                <a:ea typeface="Arial Unicode MS" pitchFamily="50" charset="-127"/>
                <a:cs typeface="Arial Unicode MS" pitchFamily="50" charset="-127"/>
              </a:rPr>
              <a:t>Agenda Item: 5.2.10</a:t>
            </a:r>
            <a:endParaRPr lang="ja-JP" altLang="en-US" sz="1800" dirty="0">
              <a:latin typeface="Arial Unicode MS" pitchFamily="50" charset="-127"/>
              <a:ea typeface="Arial Unicode MS" pitchFamily="50" charset="-127"/>
              <a:cs typeface="Arial Unicode MS" pitchFamily="50" charset="-127"/>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Background</a:t>
            </a:r>
          </a:p>
        </p:txBody>
      </p:sp>
      <p:sp>
        <p:nvSpPr>
          <p:cNvPr id="3" name="Content Placeholder 2"/>
          <p:cNvSpPr>
            <a:spLocks noGrp="1"/>
          </p:cNvSpPr>
          <p:nvPr>
            <p:ph idx="1"/>
          </p:nvPr>
        </p:nvSpPr>
        <p:spPr/>
        <p:txBody>
          <a:bodyPr>
            <a:normAutofit lnSpcReduction="10000"/>
          </a:bodyPr>
          <a:lstStyle/>
          <a:p>
            <a:pPr lvl="0">
              <a:spcAft>
                <a:spcPts val="1200"/>
              </a:spcAft>
            </a:pPr>
            <a:r>
              <a:rPr lang="en-US" sz="2400" dirty="0"/>
              <a:t>A new Study Item on “UE positioning accuracy enhancements for LTE” was approved in RAN#75 meeting with one of objectives to support </a:t>
            </a:r>
            <a:r>
              <a:rPr lang="en-GB" sz="2400" dirty="0"/>
              <a:t>Real-Time Kinematic </a:t>
            </a:r>
            <a:r>
              <a:rPr lang="en-US" sz="2400" dirty="0"/>
              <a:t>(RTK) GNSS in LTE.</a:t>
            </a:r>
          </a:p>
          <a:p>
            <a:pPr>
              <a:spcAft>
                <a:spcPts val="1200"/>
              </a:spcAft>
            </a:pPr>
            <a:r>
              <a:rPr lang="en-GB" sz="2400" dirty="0"/>
              <a:t>UE needs to report code-phase measurement and carrier-phase measurement of GNSS satellite signals to E-SMLC for UE-assisted/network-based RTK GNSS positioning in LTE network. </a:t>
            </a:r>
          </a:p>
          <a:p>
            <a:pPr>
              <a:spcAft>
                <a:spcPts val="1200"/>
              </a:spcAft>
            </a:pPr>
            <a:r>
              <a:rPr lang="en-GB" sz="2400" dirty="0"/>
              <a:t>LTE already supports the report of code-phase measurement and carrier-phase measurement from UE to E-SMLC for RTK GNSS positioning.</a:t>
            </a:r>
          </a:p>
          <a:p>
            <a:pPr>
              <a:spcAft>
                <a:spcPts val="1200"/>
              </a:spcAft>
            </a:pPr>
            <a:r>
              <a:rPr lang="en-GB" sz="2400" dirty="0"/>
              <a:t>UE GNSS code measurement has been defined in TS 36.214 but UE GNSS carrier-phase measurement is not.  </a:t>
            </a:r>
          </a:p>
          <a:p>
            <a:endParaRPr lang="en-GB" sz="2000" dirty="0"/>
          </a:p>
        </p:txBody>
      </p:sp>
    </p:spTree>
    <p:extLst>
      <p:ext uri="{BB962C8B-B14F-4D97-AF65-F5344CB8AC3E}">
        <p14:creationId xmlns:p14="http://schemas.microsoft.com/office/powerpoint/2010/main" val="1423863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Proposal</a:t>
            </a:r>
          </a:p>
        </p:txBody>
      </p:sp>
      <p:sp>
        <p:nvSpPr>
          <p:cNvPr id="3" name="Content Placeholder 2"/>
          <p:cNvSpPr>
            <a:spLocks noGrp="1"/>
          </p:cNvSpPr>
          <p:nvPr>
            <p:ph idx="1"/>
          </p:nvPr>
        </p:nvSpPr>
        <p:spPr>
          <a:xfrm>
            <a:off x="609600" y="1600201"/>
            <a:ext cx="10972800" cy="460647"/>
          </a:xfrm>
        </p:spPr>
        <p:txBody>
          <a:bodyPr>
            <a:normAutofit/>
          </a:bodyPr>
          <a:lstStyle/>
          <a:p>
            <a:pPr>
              <a:spcAft>
                <a:spcPts val="600"/>
              </a:spcAft>
            </a:pPr>
            <a:r>
              <a:rPr lang="en-GB" sz="2400" b="1" dirty="0"/>
              <a:t>Proposal</a:t>
            </a:r>
            <a:r>
              <a:rPr lang="en-GB" sz="2400" dirty="0"/>
              <a:t>: </a:t>
            </a:r>
            <a:r>
              <a:rPr lang="en-US" sz="2400" dirty="0"/>
              <a:t>Define </a:t>
            </a:r>
            <a:r>
              <a:rPr lang="en-GB" sz="2400" dirty="0"/>
              <a:t>UE GNSS carrier-phase measurement in TS 36.214</a:t>
            </a:r>
            <a:r>
              <a:rPr lang="en-US" sz="2400" dirty="0"/>
              <a:t>.</a:t>
            </a:r>
          </a:p>
        </p:txBody>
      </p:sp>
      <p:graphicFrame>
        <p:nvGraphicFramePr>
          <p:cNvPr id="4" name="Table 3">
            <a:extLst>
              <a:ext uri="{FF2B5EF4-FFF2-40B4-BE49-F238E27FC236}">
                <a16:creationId xmlns:a16="http://schemas.microsoft.com/office/drawing/2014/main" id="{E1A4C3BF-D850-4830-BD1A-3331455AE47D}"/>
              </a:ext>
            </a:extLst>
          </p:cNvPr>
          <p:cNvGraphicFramePr>
            <a:graphicFrameLocks noGrp="1"/>
          </p:cNvGraphicFramePr>
          <p:nvPr>
            <p:extLst>
              <p:ext uri="{D42A27DB-BD31-4B8C-83A1-F6EECF244321}">
                <p14:modId xmlns:p14="http://schemas.microsoft.com/office/powerpoint/2010/main" val="2048274660"/>
              </p:ext>
            </p:extLst>
          </p:nvPr>
        </p:nvGraphicFramePr>
        <p:xfrm>
          <a:off x="911424" y="2564904"/>
          <a:ext cx="10297144" cy="1828800"/>
        </p:xfrm>
        <a:graphic>
          <a:graphicData uri="http://schemas.openxmlformats.org/drawingml/2006/table">
            <a:tbl>
              <a:tblPr>
                <a:tableStyleId>{5C22544A-7EE6-4342-B048-85BDC9FD1C3A}</a:tableStyleId>
              </a:tblPr>
              <a:tblGrid>
                <a:gridCol w="2063023">
                  <a:extLst>
                    <a:ext uri="{9D8B030D-6E8A-4147-A177-3AD203B41FA5}">
                      <a16:colId xmlns:a16="http://schemas.microsoft.com/office/drawing/2014/main" val="1424464267"/>
                    </a:ext>
                  </a:extLst>
                </a:gridCol>
                <a:gridCol w="8234121">
                  <a:extLst>
                    <a:ext uri="{9D8B030D-6E8A-4147-A177-3AD203B41FA5}">
                      <a16:colId xmlns:a16="http://schemas.microsoft.com/office/drawing/2014/main" val="58317024"/>
                    </a:ext>
                  </a:extLst>
                </a:gridCol>
              </a:tblGrid>
              <a:tr h="699713">
                <a:tc>
                  <a:txBody>
                    <a:bodyPr/>
                    <a:lstStyle/>
                    <a:p>
                      <a:pPr algn="l">
                        <a:spcAft>
                          <a:spcPts val="0"/>
                        </a:spcAft>
                      </a:pPr>
                      <a:r>
                        <a:rPr lang="en-GB" sz="2000" dirty="0">
                          <a:effectLst/>
                        </a:rPr>
                        <a:t>Definition</a:t>
                      </a:r>
                      <a:endParaRPr lang="en-GB" sz="20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spcAft>
                          <a:spcPts val="0"/>
                        </a:spcAft>
                      </a:pPr>
                      <a:r>
                        <a:rPr lang="en-GB" sz="2000" kern="1200" dirty="0">
                          <a:solidFill>
                            <a:schemeClr val="dk1"/>
                          </a:solidFill>
                          <a:effectLst/>
                          <a:latin typeface="+mn-lt"/>
                          <a:ea typeface="+mn-ea"/>
                          <a:cs typeface="+mn-cs"/>
                        </a:rPr>
                        <a:t>The number of carrier-phase cycles (integer and </a:t>
                      </a:r>
                      <a:r>
                        <a:rPr lang="en-GB" sz="2000" dirty="0">
                          <a:effectLst/>
                        </a:rPr>
                        <a:t>fractional parts) of the </a:t>
                      </a:r>
                      <a:r>
                        <a:rPr lang="en-GB" sz="2000" dirty="0" err="1">
                          <a:effectLst/>
                        </a:rPr>
                        <a:t>i</a:t>
                      </a:r>
                      <a:r>
                        <a:rPr lang="en-GB" sz="2000" baseline="30000" dirty="0" err="1">
                          <a:effectLst/>
                        </a:rPr>
                        <a:t>th</a:t>
                      </a:r>
                      <a:r>
                        <a:rPr lang="en-GB" sz="2000" dirty="0">
                          <a:effectLst/>
                        </a:rPr>
                        <a:t> GNSS satellite signal, measured since locking onto the signal. Also called Accumulated Delta Range (ADR). The reference point for the GNSS carrier phase shall be the antenna connector of the UE. </a:t>
                      </a:r>
                      <a:endParaRPr lang="en-GB" sz="20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0866792"/>
                  </a:ext>
                </a:extLst>
              </a:tr>
              <a:tr h="466476">
                <a:tc>
                  <a:txBody>
                    <a:bodyPr/>
                    <a:lstStyle/>
                    <a:p>
                      <a:pPr algn="l">
                        <a:spcAft>
                          <a:spcPts val="0"/>
                        </a:spcAft>
                      </a:pPr>
                      <a:r>
                        <a:rPr lang="en-GB" sz="2000">
                          <a:effectLst/>
                        </a:rPr>
                        <a:t>Applicable for</a:t>
                      </a:r>
                      <a:endParaRPr lang="en-GB" sz="200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spcAft>
                          <a:spcPts val="0"/>
                        </a:spcAft>
                      </a:pPr>
                      <a:r>
                        <a:rPr lang="en-GB" sz="2000" dirty="0">
                          <a:effectLst/>
                        </a:rPr>
                        <a:t>Void (this measurement is not related to E-UTRAN/UTRAN/GSM signals; its applicability is therefore independent of the UE RRC state)</a:t>
                      </a:r>
                      <a:endParaRPr lang="en-GB" sz="20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73858114"/>
                  </a:ext>
                </a:extLst>
              </a:tr>
            </a:tbl>
          </a:graphicData>
        </a:graphic>
      </p:graphicFrame>
    </p:spTree>
    <p:extLst>
      <p:ext uri="{BB962C8B-B14F-4D97-AF65-F5344CB8AC3E}">
        <p14:creationId xmlns:p14="http://schemas.microsoft.com/office/powerpoint/2010/main" val="7785436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13748</TotalTime>
  <Words>233</Words>
  <Application>Microsoft Office PowerPoint</Application>
  <PresentationFormat>Widescreen</PresentationFormat>
  <Paragraphs>17</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Arial Unicode MS</vt:lpstr>
      <vt:lpstr>Malgun Gothic</vt:lpstr>
      <vt:lpstr>宋体</vt:lpstr>
      <vt:lpstr>Arial</vt:lpstr>
      <vt:lpstr>Calibri</vt:lpstr>
      <vt:lpstr>Times New Roman</vt:lpstr>
      <vt:lpstr>Office Theme</vt:lpstr>
      <vt:lpstr>WF on UE GNSS Carrier Phase Measurement </vt:lpstr>
      <vt:lpstr>Background</vt:lpstr>
      <vt:lpstr>Proposal</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OTDOA enhancements for FeMTC</dc:title>
  <dc:creator>Xingqin Lin</dc:creator>
  <cp:lastModifiedBy>Xiong, Zhilan (Nokia - GB/Bristol)</cp:lastModifiedBy>
  <cp:revision>1427</cp:revision>
  <dcterms:created xsi:type="dcterms:W3CDTF">2015-04-22T00:12:23Z</dcterms:created>
  <dcterms:modified xsi:type="dcterms:W3CDTF">2017-08-23T16:50:36Z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new_ms_pID_72543">
    <vt:lpwstr>(3)wctvVNFDItuebxi7OjfRXDT69y0iwZeFtkmA0JYvbo5TdQzjoqqHUf1F0BcHo5diobcu6c+U
Mzr8Hcgaee0rzU8vie2gsDh2rFH6N2fU4SVi0JJm30OfWCajfcM5gn7ijTf4YdonUP1CRC7g
BiimUtZ71EWlwW78PHEUkPAGTweWK7H6izoMwropEMFbm68bbTbNIIvqa4IRGefcW5S8OCbb
a5Pyw+o2S5e1g5Y08c</vt:lpwstr>
  </property>
  <property fmtid="{D5CDD505-2E9C-101B-9397-08002B2CF9AE}" pid="4" name="_new_ms_pID_725431">
    <vt:lpwstr>5Litb3B+du8jsr8gvRZNHa1sT8afmj/VkiNxGFlo3oA72Durr1LgCO
datZFiyh4G3B6O0NOHz9qpcDmr/S6LcG1hEX6KbFCNF2Ug1uEP83rN3IFuRfU3zcWN5GSn43
zxD4BmYqkg16aelUYQPvQDxfWiF1CHp6VEsmUbjmnnjkda6SDjUpEdGxYJbKxUDE2e8eBuPg
Vm61I0ZayE5IILfrZV85ySr1n3JZl4NJDBWQ</vt:lpwstr>
  </property>
  <property fmtid="{D5CDD505-2E9C-101B-9397-08002B2CF9AE}" pid="5" name="_new_ms_pID_725432">
    <vt:lpwstr>2TQRiLAy4dT/an4k7Ywb8bQPFcosw9hAWSuw
IMzss96wWGcTT0Xm+zQLr5ZkkTPKD1XR/9m3FJbJ7nDq5yhfiuFyBWs8MANz9+Bnosu8Rk1Q
O8hze8e4IH+syYnwKHqOZgH4sux4/sG+C9u/VGnYs7mWCaB1U47RTl0X5b3OQru+B8u9A9iN
V+EG9PY9QMuavRUxTcyMRg00a0HY1B2gbos=</vt:lpwstr>
  </property>
  <property fmtid="{D5CDD505-2E9C-101B-9397-08002B2CF9AE}" pid="6" name="_new_ms_pID_725433">
    <vt:lpwstr>GAW9I+aC9MK+EDyNMB
1BXRZw==</vt:lpwstr>
  </property>
  <property fmtid="{D5CDD505-2E9C-101B-9397-08002B2CF9AE}" pid="7" name="_2015_ms_pID_725343">
    <vt:lpwstr>(3)sMk8pJD1emQhHOA5u+YCjSUEue65XUde+JvT6PJmnIt0ScstLeAPMIEOOcD62yztqH++DMlZ
RdPm6G3EDarw6Q/PWB8lYX/ew43rM/Zde+el2yaTaZWbV1S3EOpdK4PZOPuO26rWuTEFT3JA
738qmJPfcUo7XMWYanURlcHOi8HWocEVxFnTfc9LhlfHORA6fWpCaWT+wC+Dya6VgkL+PEZO
FphtwNT2jGWAP2/fDd</vt:lpwstr>
  </property>
  <property fmtid="{D5CDD505-2E9C-101B-9397-08002B2CF9AE}" pid="8" name="_2015_ms_pID_7253431">
    <vt:lpwstr>t/MHyivg6yrm6QD7PJm4hrMeGMIIfr65QpbI/Zh31gZxM4b8qlvYTY
Ho1KPczP3AeVkD+kCoGqcX4dPH8fgxdAr7s/LO/X4Obj3fVlYp48YM8nDRMzw20GIZ/c6L5W
EYayCzhv8hNHG2dnca9lP4jiVh9RoAZlgguP/ptytK+N9PFIsopA9Q57b2O+3rfMEUoGesco
VbFv8O41hbrazmhH4EYXZlRYewb+LylK4YGw</vt:lpwstr>
  </property>
  <property fmtid="{D5CDD505-2E9C-101B-9397-08002B2CF9AE}" pid="9" name="_2015_ms_pID_7253432">
    <vt:lpwstr>Q9oaIkaCEPHEU/oHd4SDTpHLG1BF0YgosBXM
Ghm4WYpbhgAydPIfqtOLkTyBq2xT1BDSCBIqzdou5DOfYj5oaR8=</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1458712156</vt:lpwstr>
  </property>
</Properties>
</file>