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  <p:sldId id="257" r:id="rId3"/>
    <p:sldId id="264" r:id="rId4"/>
    <p:sldId id="258" r:id="rId5"/>
    <p:sldId id="265" r:id="rId6"/>
    <p:sldId id="262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29" autoAdjust="0"/>
    <p:restoredTop sz="94660"/>
  </p:normalViewPr>
  <p:slideViewPr>
    <p:cSldViewPr snapToGrid="0">
      <p:cViewPr varScale="1">
        <p:scale>
          <a:sx n="72" d="100"/>
          <a:sy n="72" d="100"/>
        </p:scale>
        <p:origin x="61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E82A65-7972-4894-9D26-CCA61C68541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54FE365-B117-4B85-808E-9DB4E590EBF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37ECE10-8B20-4766-894F-4C9C692070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CA0F3-3D47-42C1-B5B2-5878DB3929C6}" type="datetimeFigureOut">
              <a:rPr lang="en-US" smtClean="0"/>
              <a:t>8/23/2017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C3CE97B-6D22-4A5E-AF11-749589D71E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EC84B1-99C7-471F-A385-E248EA033A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A3EE0F-1900-48FD-941F-430F4D208E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74630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75E04C-665D-4D0D-832F-1F7242A502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A5840EF-7FB1-417E-8D46-9B63AAFAF72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1C68FE1-68CE-4B9E-B980-837C40D9DB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CA0F3-3D47-42C1-B5B2-5878DB3929C6}" type="datetimeFigureOut">
              <a:rPr lang="en-US" smtClean="0"/>
              <a:t>8/23/2017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CEF31F5-9929-4BAB-B786-0C17122EB0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C66C8B4-624B-4F4D-834D-FE248F3604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A3EE0F-1900-48FD-941F-430F4D208E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32870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2702DF5-4F67-4856-9B32-D3EBCF6DC75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EDF5FEC-C337-433D-847D-72B30E10AB7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9FACFF0-6B07-454B-8E20-264251047F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CA0F3-3D47-42C1-B5B2-5878DB3929C6}" type="datetimeFigureOut">
              <a:rPr lang="en-US" smtClean="0"/>
              <a:t>8/23/2017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DE82716-2405-4DB4-ACFD-4B8AC44C15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B22BDA3-4399-487A-80A7-B6C0EEBCC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A3EE0F-1900-48FD-941F-430F4D208E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34795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5F43DF-9064-40F5-89FF-7EB59EDC9B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6D275B8-4861-4835-BEB8-58635052CA3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9252EBB-8EC4-49AA-BD66-D8D0A643B9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CA0F3-3D47-42C1-B5B2-5878DB3929C6}" type="datetimeFigureOut">
              <a:rPr lang="en-US" smtClean="0"/>
              <a:t>8/23/2017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3B9B270-8610-425E-A1C9-9803835756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E9EC619-3C45-4C74-ADCB-2B3B76FF4D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A3EE0F-1900-48FD-941F-430F4D208E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97396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E8F6A1-94DB-424F-A9FC-23AFDF38B6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0AEAE4F-3692-4EE4-8280-565108FB438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B6981CD-C36A-416F-A7AD-F6A2D2975F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CA0F3-3D47-42C1-B5B2-5878DB3929C6}" type="datetimeFigureOut">
              <a:rPr lang="en-US" smtClean="0"/>
              <a:t>8/23/2017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B77079-C819-4C62-A706-1F9DE95148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5886FB-CD94-4199-98D4-086A04D27C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A3EE0F-1900-48FD-941F-430F4D208E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08884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E29360-4E50-4D36-ABA7-05E9600B08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3F848F5-534D-438C-A0DC-D16953B451A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67587FA-A981-4960-B0B8-F4B56D3B2EF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5F212D7-D9DE-4448-B943-E4EAC78A38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CA0F3-3D47-42C1-B5B2-5878DB3929C6}" type="datetimeFigureOut">
              <a:rPr lang="en-US" smtClean="0"/>
              <a:t>8/23/2017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A6B0BA-D460-4780-90BE-F2F6818071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CE6DF69-CB8F-4318-8BD4-14EA29E3A0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A3EE0F-1900-48FD-941F-430F4D208E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75670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DBF120-CA58-4298-838A-CF2ABD5BD1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7BB36CC-3849-40EF-8B50-C5D2223360B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AD3CA14-51F3-4F47-86E7-4F73356122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1EBC9E0-9716-4EE8-AF87-9F8BC5231A6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97074D7-3E1B-4DDA-8777-0A8ECA07EAF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CBD9A91-53CD-4DC8-A284-C1D1DAB83D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CA0F3-3D47-42C1-B5B2-5878DB3929C6}" type="datetimeFigureOut">
              <a:rPr lang="en-US" smtClean="0"/>
              <a:t>8/23/2017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036043F-9816-4898-8838-F079AD81FD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142B043-6CF3-46A0-8238-5D3592CAD5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A3EE0F-1900-48FD-941F-430F4D208E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73584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A537C7-3D19-4B54-A749-CFB94D3CC0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90AF2EA-986F-4ED6-8A78-541BA10D10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CA0F3-3D47-42C1-B5B2-5878DB3929C6}" type="datetimeFigureOut">
              <a:rPr lang="en-US" smtClean="0"/>
              <a:t>8/23/2017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FA02363-4AEC-4440-9021-0627780C07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0230C19-79F9-47AF-9303-C31BCD2D71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A3EE0F-1900-48FD-941F-430F4D208E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80173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4DD05F9-0A06-4021-9E00-2D56D3EFEE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CA0F3-3D47-42C1-B5B2-5878DB3929C6}" type="datetimeFigureOut">
              <a:rPr lang="en-US" smtClean="0"/>
              <a:t>8/23/2017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3B393A3-B714-46B9-ACCC-C4D01F0DD9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8920043-31BD-407E-B1B4-881FCC2184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A3EE0F-1900-48FD-941F-430F4D208E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98344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B6A921-A6FD-4382-9BFC-3A493611BD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74461D0-1033-49C7-89F1-AFB024F45DF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C04AF33-61C9-475E-91EF-27061275060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D335BE0-6668-4400-BF48-47375EF1C1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CA0F3-3D47-42C1-B5B2-5878DB3929C6}" type="datetimeFigureOut">
              <a:rPr lang="en-US" smtClean="0"/>
              <a:t>8/23/2017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3F12833-892A-4841-A64A-0B76F0B672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44409FC-3EB9-4011-9406-C0A33477B1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A3EE0F-1900-48FD-941F-430F4D208E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29746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B0FE3F-5C30-4BD4-B077-9F8DDFDF17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51C0326-D696-48E6-8EBC-885777450D0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9853139-CFA6-4E78-970D-5FE86D5BAB9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F9A7243-9856-47D4-869B-AC968B656D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CA0F3-3D47-42C1-B5B2-5878DB3929C6}" type="datetimeFigureOut">
              <a:rPr lang="en-US" smtClean="0"/>
              <a:t>8/23/2017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EFB3348-EA69-4354-AE7C-7DE6925FCF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EA6176F-E33D-44DF-AF4E-F1B1CD24A2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A3EE0F-1900-48FD-941F-430F4D208E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41211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6DCFD7A-0C29-49B4-8341-44FD766386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DC06AD7-E141-4956-982B-A020484421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DD01DD8-C461-45DA-B6BF-A7E127AB12F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0CA0F3-3D47-42C1-B5B2-5878DB3929C6}" type="datetimeFigureOut">
              <a:rPr lang="en-US" smtClean="0"/>
              <a:t>8/23/2017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8A390-6B1A-4336-BDD2-C442F36EF84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DCE19D-86A3-4C65-8B6B-E021A414EA0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A3EE0F-1900-48FD-941F-430F4D208E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47997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835428"/>
            <a:ext cx="9144000" cy="2387600"/>
          </a:xfrm>
        </p:spPr>
        <p:txBody>
          <a:bodyPr>
            <a:normAutofit/>
          </a:bodyPr>
          <a:lstStyle/>
          <a:p>
            <a:r>
              <a:rPr lang="en-US" dirty="0"/>
              <a:t>WF on </a:t>
            </a:r>
            <a:r>
              <a:rPr lang="en-US" dirty="0" err="1"/>
              <a:t>HARQ</a:t>
            </a:r>
            <a:r>
              <a:rPr lang="en-US" dirty="0"/>
              <a:t> design for </a:t>
            </a:r>
            <a:r>
              <a:rPr lang="en-US" dirty="0" err="1"/>
              <a:t>AUL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5103"/>
            <a:ext cx="9144000" cy="1655762"/>
          </a:xfrm>
        </p:spPr>
        <p:txBody>
          <a:bodyPr/>
          <a:lstStyle/>
          <a:p>
            <a:r>
              <a:rPr lang="en-US" dirty="0"/>
              <a:t>Ericsson, …</a:t>
            </a: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9568179" y="353303"/>
            <a:ext cx="219964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r>
              <a:rPr lang="en-US" dirty="0"/>
              <a:t>R1-1715004</a:t>
            </a:r>
            <a:endParaRPr lang="ja-JP" altLang="en-US" sz="2400" dirty="0"/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310598" y="353303"/>
            <a:ext cx="5781134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r>
              <a:rPr lang="pt-BR" sz="2400" dirty="0"/>
              <a:t>3GPP TSG RAN1 #90	</a:t>
            </a:r>
          </a:p>
          <a:p>
            <a:r>
              <a:rPr lang="en-US" sz="2400" dirty="0"/>
              <a:t>Prague, Czech Republic, 21st– 25th Aug 2017</a:t>
            </a:r>
          </a:p>
          <a:p>
            <a:r>
              <a:rPr lang="en-US" altLang="ja-JP" sz="2400" dirty="0"/>
              <a:t>Agenda item </a:t>
            </a:r>
            <a:r>
              <a:rPr lang="en-GB" sz="2400" dirty="0"/>
              <a:t>5.2.2.3.2 </a:t>
            </a:r>
            <a:endParaRPr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12904729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39AEE6-782D-46BC-949B-3367A9A077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14F7AC8-51B0-43E6-952F-5B203DF89EB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GB" dirty="0"/>
              <a:t>Asynchronous UL </a:t>
            </a:r>
            <a:r>
              <a:rPr lang="en-GB" dirty="0" err="1"/>
              <a:t>HARQ</a:t>
            </a:r>
            <a:r>
              <a:rPr lang="en-GB" dirty="0"/>
              <a:t> operation was considered beneficial for eLAA in particular when retransmissions are blocked and postponed due to </a:t>
            </a:r>
            <a:r>
              <a:rPr lang="en-GB" dirty="0" err="1"/>
              <a:t>LBT</a:t>
            </a:r>
            <a:r>
              <a:rPr lang="en-GB" dirty="0"/>
              <a:t>. </a:t>
            </a:r>
          </a:p>
          <a:p>
            <a:r>
              <a:rPr lang="en-GB" dirty="0"/>
              <a:t>For the same reasons, autonomous UL (</a:t>
            </a:r>
            <a:r>
              <a:rPr lang="en-GB" dirty="0" err="1"/>
              <a:t>AUL</a:t>
            </a:r>
            <a:r>
              <a:rPr lang="en-GB" dirty="0"/>
              <a:t>) transmission on </a:t>
            </a:r>
            <a:r>
              <a:rPr lang="en-GB" dirty="0" err="1"/>
              <a:t>LAA</a:t>
            </a:r>
            <a:r>
              <a:rPr lang="en-GB" dirty="0"/>
              <a:t> </a:t>
            </a:r>
            <a:r>
              <a:rPr lang="en-GB" dirty="0" err="1"/>
              <a:t>SCell</a:t>
            </a:r>
            <a:r>
              <a:rPr lang="en-GB" dirty="0"/>
              <a:t> should inherit the use of asynchronous UL </a:t>
            </a:r>
            <a:r>
              <a:rPr lang="en-GB" dirty="0" err="1"/>
              <a:t>HARQ</a:t>
            </a:r>
            <a:r>
              <a:rPr lang="en-GB" dirty="0"/>
              <a:t>.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The eNB may fail to transmit the feedback at n+4 due to failed </a:t>
            </a:r>
            <a:r>
              <a:rPr lang="en-US" dirty="0" err="1"/>
              <a:t>LBT</a:t>
            </a:r>
            <a:r>
              <a:rPr lang="en-US" dirty="0"/>
              <a:t>. Therefore, the timing relation between </a:t>
            </a:r>
            <a:r>
              <a:rPr lang="en-US" dirty="0" err="1"/>
              <a:t>AUL</a:t>
            </a:r>
            <a:r>
              <a:rPr lang="en-US" dirty="0"/>
              <a:t> transmission and corresponding UL </a:t>
            </a:r>
            <a:r>
              <a:rPr lang="en-US" dirty="0" err="1"/>
              <a:t>HARQ</a:t>
            </a:r>
            <a:r>
              <a:rPr lang="en-US" dirty="0"/>
              <a:t> feedback should not be fixed. Potentially, the </a:t>
            </a:r>
            <a:r>
              <a:rPr lang="en-US" dirty="0" err="1"/>
              <a:t>HARQ</a:t>
            </a:r>
            <a:r>
              <a:rPr lang="en-US" dirty="0"/>
              <a:t> feedback may include pending feedback for several uplink transmissions from the same UE.</a:t>
            </a:r>
          </a:p>
          <a:p>
            <a:pPr marL="514350" indent="-514350">
              <a:buFont typeface="+mj-lt"/>
              <a:buAutoNum type="arabicPeriod"/>
            </a:pPr>
            <a:endParaRPr lang="en-US" dirty="0"/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Similarly, timing relationship </a:t>
            </a:r>
            <a:r>
              <a:rPr lang="en-GB" dirty="0"/>
              <a:t>between UL </a:t>
            </a:r>
            <a:r>
              <a:rPr lang="en-GB" dirty="0" err="1"/>
              <a:t>HARQ</a:t>
            </a:r>
            <a:r>
              <a:rPr lang="en-GB" dirty="0"/>
              <a:t> feedback and corresponding retransmission should not be fixed. Unlike scheduled UL, the </a:t>
            </a:r>
            <a:r>
              <a:rPr lang="en-GB" dirty="0" err="1"/>
              <a:t>HARQ</a:t>
            </a:r>
            <a:r>
              <a:rPr lang="en-GB" dirty="0"/>
              <a:t> process information in case of </a:t>
            </a:r>
            <a:r>
              <a:rPr lang="en-GB" dirty="0" err="1"/>
              <a:t>AUL</a:t>
            </a:r>
            <a:r>
              <a:rPr lang="en-GB" dirty="0"/>
              <a:t> are not indicated to the UE as in the scheduled UL. To resolve any ambiguity, the UE needs to inform the eNB in every </a:t>
            </a:r>
            <a:r>
              <a:rPr lang="en-GB" dirty="0" err="1"/>
              <a:t>AUL</a:t>
            </a:r>
            <a:r>
              <a:rPr lang="en-GB" dirty="0"/>
              <a:t> subframe about at least: </a:t>
            </a:r>
            <a:r>
              <a:rPr lang="en-GB" dirty="0" err="1"/>
              <a:t>HARQ</a:t>
            </a:r>
            <a:r>
              <a:rPr lang="en-GB" dirty="0"/>
              <a:t> process ID, new data indicator, and redundancy version.</a:t>
            </a:r>
            <a:endParaRPr lang="en-US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75967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C752B4-61CD-4013-834C-8BD313C987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C0C00E-3B59-44CF-9F1C-77790512B5D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With autonomous UL, the eNB does not know when to expect an UL transmission. There is a chance that the UL transmission is missed by the eNB. In this case, triggering retransmission via only dedicated UL grants is not sufficient.  </a:t>
            </a:r>
          </a:p>
          <a:p>
            <a:r>
              <a:rPr lang="en-US" dirty="0"/>
              <a:t>Additional explicit </a:t>
            </a:r>
            <a:r>
              <a:rPr lang="en-US" dirty="0" err="1"/>
              <a:t>AUL</a:t>
            </a:r>
            <a:r>
              <a:rPr lang="en-US" dirty="0"/>
              <a:t> </a:t>
            </a:r>
            <a:r>
              <a:rPr lang="en-US" dirty="0" err="1"/>
              <a:t>HARQ</a:t>
            </a:r>
            <a:r>
              <a:rPr lang="en-US" dirty="0"/>
              <a:t> feedback is needed for </a:t>
            </a:r>
            <a:r>
              <a:rPr lang="en-US" dirty="0" err="1"/>
              <a:t>AUL</a:t>
            </a:r>
            <a:r>
              <a:rPr lang="en-US" dirty="0"/>
              <a:t> operation.</a:t>
            </a:r>
          </a:p>
          <a:p>
            <a:r>
              <a:rPr lang="en-US" dirty="0"/>
              <a:t>For example, the explicit UL </a:t>
            </a:r>
            <a:r>
              <a:rPr lang="en-US" dirty="0" err="1"/>
              <a:t>HARQ</a:t>
            </a:r>
            <a:r>
              <a:rPr lang="en-US" dirty="0"/>
              <a:t> feedback may consist of a bit map of the </a:t>
            </a:r>
            <a:r>
              <a:rPr lang="en-US" dirty="0" err="1"/>
              <a:t>AUL</a:t>
            </a:r>
            <a:r>
              <a:rPr lang="en-US" dirty="0"/>
              <a:t> </a:t>
            </a:r>
            <a:r>
              <a:rPr lang="en-US" dirty="0" err="1"/>
              <a:t>HARQ</a:t>
            </a:r>
            <a:r>
              <a:rPr lang="en-US" dirty="0"/>
              <a:t> processes configured and a corresponding bit acknowledgement mapped to each process. </a:t>
            </a:r>
          </a:p>
        </p:txBody>
      </p:sp>
    </p:spTree>
    <p:extLst>
      <p:ext uri="{BB962C8B-B14F-4D97-AF65-F5344CB8AC3E}">
        <p14:creationId xmlns:p14="http://schemas.microsoft.com/office/powerpoint/2010/main" val="2895042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A286FB-3E54-44BA-A901-82EE52E564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 (1/3)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C31F4FD-EE42-4661-B8F8-C129D871239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GB" sz="2400" dirty="0"/>
              <a:t>Asynchronous </a:t>
            </a:r>
            <a:r>
              <a:rPr lang="en-GB" sz="2400" dirty="0" err="1"/>
              <a:t>AUL</a:t>
            </a:r>
            <a:r>
              <a:rPr lang="en-GB" sz="2400" dirty="0"/>
              <a:t> </a:t>
            </a:r>
            <a:r>
              <a:rPr lang="en-GB" sz="2400" dirty="0" err="1"/>
              <a:t>HARQ</a:t>
            </a:r>
            <a:r>
              <a:rPr lang="en-GB" sz="2400" dirty="0"/>
              <a:t> feedback and retransmissions are supported for </a:t>
            </a:r>
            <a:r>
              <a:rPr lang="en-GB" sz="2400" dirty="0" err="1"/>
              <a:t>AUL</a:t>
            </a:r>
            <a:r>
              <a:rPr lang="en-GB" sz="2400" dirty="0"/>
              <a:t> transmissions.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2000" dirty="0"/>
              <a:t>Timing relationship </a:t>
            </a:r>
            <a:r>
              <a:rPr lang="en-GB" sz="2000" dirty="0"/>
              <a:t>between </a:t>
            </a:r>
            <a:r>
              <a:rPr lang="en-GB" sz="2000" dirty="0" err="1"/>
              <a:t>AUL</a:t>
            </a:r>
            <a:r>
              <a:rPr lang="en-GB" sz="2000" dirty="0"/>
              <a:t> transmission and corresponding UL </a:t>
            </a:r>
            <a:r>
              <a:rPr lang="en-GB" sz="2000" dirty="0" err="1"/>
              <a:t>HARQ</a:t>
            </a:r>
            <a:r>
              <a:rPr lang="en-GB" sz="2000" dirty="0"/>
              <a:t> feedback is not fixed 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2000" dirty="0"/>
              <a:t>Timing relationship </a:t>
            </a:r>
            <a:r>
              <a:rPr lang="en-GB" sz="2000" dirty="0"/>
              <a:t>between UL </a:t>
            </a:r>
            <a:r>
              <a:rPr lang="en-GB" sz="2000" dirty="0" err="1"/>
              <a:t>HARQ</a:t>
            </a:r>
            <a:r>
              <a:rPr lang="en-GB" sz="2000" dirty="0"/>
              <a:t> feedback and corresponding retransmission  is not fixed.</a:t>
            </a:r>
            <a:endParaRPr lang="en-US" sz="2100" dirty="0"/>
          </a:p>
          <a:p>
            <a:r>
              <a:rPr lang="en-US" sz="2400" dirty="0"/>
              <a:t>Additional </a:t>
            </a:r>
            <a:r>
              <a:rPr lang="en-US" sz="2400" dirty="0" err="1"/>
              <a:t>HARQ</a:t>
            </a:r>
            <a:r>
              <a:rPr lang="en-US" sz="2400" dirty="0"/>
              <a:t> processes are not introduced for </a:t>
            </a:r>
            <a:r>
              <a:rPr lang="en-US" sz="2400" dirty="0" err="1"/>
              <a:t>AUL</a:t>
            </a:r>
            <a:r>
              <a:rPr lang="en-US" sz="2400" dirty="0"/>
              <a:t> transmission (i.e. </a:t>
            </a:r>
            <a:r>
              <a:rPr lang="en-US" sz="2400" dirty="0" err="1"/>
              <a:t>AUL</a:t>
            </a:r>
            <a:r>
              <a:rPr lang="en-US" sz="2400" dirty="0"/>
              <a:t> supports 16 </a:t>
            </a:r>
            <a:r>
              <a:rPr lang="en-US" sz="2400" dirty="0" err="1"/>
              <a:t>HARQ</a:t>
            </a:r>
            <a:r>
              <a:rPr lang="en-US" sz="2400" dirty="0"/>
              <a:t> processes just like Re-14 </a:t>
            </a:r>
            <a:r>
              <a:rPr lang="en-US" sz="2400" dirty="0" err="1"/>
              <a:t>eLAA</a:t>
            </a:r>
            <a:r>
              <a:rPr lang="en-US" sz="2400" dirty="0"/>
              <a:t>) </a:t>
            </a:r>
          </a:p>
          <a:p>
            <a:pPr lvl="2"/>
            <a:r>
              <a:rPr lang="en-US" dirty="0"/>
              <a:t>The </a:t>
            </a:r>
            <a:r>
              <a:rPr lang="en-US" dirty="0" err="1"/>
              <a:t>HARQ</a:t>
            </a:r>
            <a:r>
              <a:rPr lang="en-US" dirty="0"/>
              <a:t> process IDs allowed for </a:t>
            </a:r>
            <a:r>
              <a:rPr lang="en-US" dirty="0" err="1"/>
              <a:t>AUL</a:t>
            </a:r>
            <a:r>
              <a:rPr lang="en-US" dirty="0"/>
              <a:t> operation are </a:t>
            </a:r>
            <a:r>
              <a:rPr lang="en-US" dirty="0" err="1"/>
              <a:t>RRC</a:t>
            </a:r>
            <a:r>
              <a:rPr lang="en-US" dirty="0"/>
              <a:t> configured</a:t>
            </a:r>
          </a:p>
          <a:p>
            <a:pPr>
              <a:lnSpc>
                <a:spcPct val="100000"/>
              </a:lnSpc>
            </a:pPr>
            <a:r>
              <a:rPr lang="en-GB" sz="2400" dirty="0"/>
              <a:t>Specify new DL low-overhead signalling for explicit </a:t>
            </a:r>
            <a:r>
              <a:rPr lang="en-GB" sz="2400" dirty="0" err="1"/>
              <a:t>AUL</a:t>
            </a:r>
            <a:r>
              <a:rPr lang="en-GB" sz="2400" dirty="0"/>
              <a:t> </a:t>
            </a:r>
            <a:r>
              <a:rPr lang="en-GB" sz="2400" dirty="0" err="1"/>
              <a:t>HARQ</a:t>
            </a:r>
            <a:r>
              <a:rPr lang="en-GB" sz="2400" dirty="0"/>
              <a:t> feedback, e.g. new DCI on (e)</a:t>
            </a:r>
            <a:r>
              <a:rPr lang="en-GB" sz="2400" dirty="0" err="1"/>
              <a:t>PDCCH</a:t>
            </a:r>
            <a:r>
              <a:rPr lang="en-GB" sz="2400" dirty="0"/>
              <a:t>. </a:t>
            </a:r>
          </a:p>
          <a:p>
            <a:pPr lvl="1">
              <a:lnSpc>
                <a:spcPct val="110000"/>
              </a:lnSpc>
            </a:pPr>
            <a:r>
              <a:rPr lang="en-US" sz="2000" dirty="0"/>
              <a:t>The </a:t>
            </a:r>
            <a:r>
              <a:rPr lang="en-US" sz="2000" dirty="0" err="1"/>
              <a:t>HARQ</a:t>
            </a:r>
            <a:r>
              <a:rPr lang="en-US" sz="2000" dirty="0"/>
              <a:t> feedback may include pending feedback for several uplink transmissions from the same UE.</a:t>
            </a:r>
            <a:endParaRPr lang="en-GB" sz="2000" dirty="0"/>
          </a:p>
          <a:p>
            <a:pPr>
              <a:lnSpc>
                <a:spcPct val="110000"/>
              </a:lnSpc>
            </a:pPr>
            <a:endParaRPr lang="en-GB" sz="24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72519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360071-DDFB-4B38-A4EE-594B29284E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 (2/3)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0DA9ADE-842A-4303-9F1F-4167F5E261A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10000"/>
              </a:lnSpc>
            </a:pPr>
            <a:r>
              <a:rPr lang="en-GB" sz="2400" dirty="0"/>
              <a:t>Both scheduled and autonomous retransmission are supported for </a:t>
            </a:r>
            <a:r>
              <a:rPr lang="en-GB" sz="2400" dirty="0" err="1"/>
              <a:t>AUL</a:t>
            </a:r>
            <a:r>
              <a:rPr lang="en-GB" sz="2400" dirty="0"/>
              <a:t> transmissions. </a:t>
            </a:r>
          </a:p>
          <a:p>
            <a:pPr lvl="1">
              <a:lnSpc>
                <a:spcPct val="110000"/>
              </a:lnSpc>
            </a:pPr>
            <a:r>
              <a:rPr lang="en-US" sz="2000" dirty="0"/>
              <a:t>Scheduled retransmission is triggered by: </a:t>
            </a:r>
          </a:p>
          <a:p>
            <a:pPr lvl="2">
              <a:lnSpc>
                <a:spcPct val="110000"/>
              </a:lnSpc>
            </a:pPr>
            <a:r>
              <a:rPr lang="en-GB" dirty="0"/>
              <a:t>Reception of UL grant indicating same </a:t>
            </a:r>
            <a:r>
              <a:rPr lang="en-GB" dirty="0" err="1"/>
              <a:t>HARQ</a:t>
            </a:r>
            <a:r>
              <a:rPr lang="en-GB" dirty="0"/>
              <a:t> process ID and NDI non-toggled. </a:t>
            </a:r>
          </a:p>
          <a:p>
            <a:pPr lvl="1"/>
            <a:r>
              <a:rPr lang="en-US" sz="2000" dirty="0"/>
              <a:t>Autonomous retransmission is triggered by: </a:t>
            </a:r>
          </a:p>
          <a:p>
            <a:pPr lvl="2"/>
            <a:r>
              <a:rPr lang="en-US" sz="2100" dirty="0"/>
              <a:t>Reception of </a:t>
            </a:r>
            <a:r>
              <a:rPr lang="en-GB" sz="2100" dirty="0" err="1"/>
              <a:t>NACK</a:t>
            </a:r>
            <a:r>
              <a:rPr lang="en-GB" sz="2100" dirty="0"/>
              <a:t> feedback via the new DL low-overhead signalling for explicit </a:t>
            </a:r>
            <a:r>
              <a:rPr lang="en-GB" sz="2100" dirty="0" err="1"/>
              <a:t>AUL</a:t>
            </a:r>
            <a:r>
              <a:rPr lang="en-GB" sz="2100" dirty="0"/>
              <a:t> </a:t>
            </a:r>
            <a:r>
              <a:rPr lang="en-GB" sz="2100" dirty="0" err="1"/>
              <a:t>HARQ</a:t>
            </a:r>
            <a:r>
              <a:rPr lang="en-GB" sz="2100" dirty="0"/>
              <a:t> feedback</a:t>
            </a:r>
          </a:p>
          <a:p>
            <a:pPr lvl="2"/>
            <a:r>
              <a:rPr lang="en-GB" sz="2100" dirty="0"/>
              <a:t>No indication is received from </a:t>
            </a:r>
            <a:r>
              <a:rPr lang="en-GB" sz="2100" dirty="0" err="1"/>
              <a:t>eNB</a:t>
            </a:r>
            <a:r>
              <a:rPr lang="en-GB" sz="2100" dirty="0"/>
              <a:t> (neither rescheduling UL grant nor explicit </a:t>
            </a:r>
            <a:r>
              <a:rPr lang="en-GB" sz="2100" dirty="0" err="1"/>
              <a:t>AUL</a:t>
            </a:r>
            <a:r>
              <a:rPr lang="en-GB" sz="2100" dirty="0"/>
              <a:t> </a:t>
            </a:r>
            <a:r>
              <a:rPr lang="en-GB" sz="2100" dirty="0" err="1"/>
              <a:t>HARQ</a:t>
            </a:r>
            <a:r>
              <a:rPr lang="en-GB" sz="2100" dirty="0"/>
              <a:t> feedback via the new DL low-overhead </a:t>
            </a:r>
            <a:r>
              <a:rPr lang="en-GB" sz="2100" dirty="0" err="1"/>
              <a:t>HARQ</a:t>
            </a:r>
            <a:r>
              <a:rPr lang="en-GB" sz="2100" dirty="0"/>
              <a:t>-ACK.)</a:t>
            </a:r>
          </a:p>
          <a:p>
            <a:pPr lvl="3"/>
            <a:r>
              <a:rPr lang="en-GB" dirty="0"/>
              <a:t>FFS:  A timer is needed to trigger autonomous retransmission </a:t>
            </a:r>
          </a:p>
          <a:p>
            <a:pPr lvl="1"/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23437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FA352A-1E19-4D31-B94D-16590F090D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 (3/3)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3CD8663-B0A7-4651-9073-2CE5DAE7ABF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UE selects the </a:t>
            </a:r>
            <a:r>
              <a:rPr lang="en-GB" dirty="0" err="1"/>
              <a:t>HARQ</a:t>
            </a:r>
            <a:r>
              <a:rPr lang="en-GB" dirty="0"/>
              <a:t> process ID, NDI and RV for Autonomous UL transmissions.</a:t>
            </a:r>
          </a:p>
          <a:p>
            <a:endParaRPr lang="en-GB" dirty="0"/>
          </a:p>
          <a:p>
            <a:pPr marL="228600" lvl="1">
              <a:spcBef>
                <a:spcPts val="1000"/>
              </a:spcBef>
            </a:pPr>
            <a:r>
              <a:rPr lang="en-US" sz="2800" dirty="0"/>
              <a:t>New UCI for </a:t>
            </a:r>
            <a:r>
              <a:rPr lang="en-US" sz="2800" dirty="0" err="1"/>
              <a:t>AUL</a:t>
            </a:r>
            <a:r>
              <a:rPr lang="en-US" sz="2800" dirty="0"/>
              <a:t> operation: 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2000" dirty="0"/>
              <a:t>includes at least: </a:t>
            </a:r>
            <a:r>
              <a:rPr lang="en-US" sz="2000" dirty="0" err="1"/>
              <a:t>HARQ</a:t>
            </a:r>
            <a:r>
              <a:rPr lang="en-US" sz="2000" dirty="0"/>
              <a:t> ID, new data indicator, and redundancy version.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2000" dirty="0"/>
              <a:t>is transmitted together with every </a:t>
            </a:r>
            <a:r>
              <a:rPr lang="en-US" sz="2000" dirty="0" err="1"/>
              <a:t>PUSCH</a:t>
            </a:r>
            <a:r>
              <a:rPr lang="en-US" sz="2000" dirty="0"/>
              <a:t> in </a:t>
            </a:r>
            <a:r>
              <a:rPr lang="en-US" sz="2000" dirty="0" err="1"/>
              <a:t>AUL</a:t>
            </a:r>
            <a:r>
              <a:rPr lang="en-US" sz="2000" dirty="0"/>
              <a:t> subframe.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310464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526</Words>
  <Application>Microsoft Office PowerPoint</Application>
  <PresentationFormat>Widescreen</PresentationFormat>
  <Paragraphs>38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ＭＳ Ｐゴシック</vt:lpstr>
      <vt:lpstr>Arial</vt:lpstr>
      <vt:lpstr>Calibri</vt:lpstr>
      <vt:lpstr>Calibri Light</vt:lpstr>
      <vt:lpstr>Wingdings</vt:lpstr>
      <vt:lpstr>Office Theme</vt:lpstr>
      <vt:lpstr>WF on HARQ design for AUL</vt:lpstr>
      <vt:lpstr>Background</vt:lpstr>
      <vt:lpstr>Background</vt:lpstr>
      <vt:lpstr>Proposal (1/3) </vt:lpstr>
      <vt:lpstr>Proposal (2/3) </vt:lpstr>
      <vt:lpstr>Proposal (3/3)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Reem Karaki</dc:creator>
  <cp:lastModifiedBy>Reem Karaki</cp:lastModifiedBy>
  <cp:revision>27</cp:revision>
  <dcterms:created xsi:type="dcterms:W3CDTF">2017-08-21T18:52:50Z</dcterms:created>
  <dcterms:modified xsi:type="dcterms:W3CDTF">2017-08-23T07:53:05Z</dcterms:modified>
</cp:coreProperties>
</file>