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56" r:id="rId2"/>
    <p:sldId id="261" r:id="rId3"/>
    <p:sldId id="262"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21" autoAdjust="0"/>
    <p:restoredTop sz="94660"/>
  </p:normalViewPr>
  <p:slideViewPr>
    <p:cSldViewPr snapToGrid="0">
      <p:cViewPr varScale="1">
        <p:scale>
          <a:sx n="130" d="100"/>
          <a:sy n="130" d="100"/>
        </p:scale>
        <p:origin x="288"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FA0EA2-EFA5-4DD1-8CA0-CC7640E454A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8/11/2017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FA0EA2-EFA5-4DD1-8CA0-CC7640E454A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FA0EA2-EFA5-4DD1-8CA0-CC7640E454A9}" type="datetimeFigureOut">
              <a:rPr lang="en-US" smtClean="0"/>
              <a:pPr/>
              <a:t>8/11/2017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FA0EA2-EFA5-4DD1-8CA0-CC7640E454A9}" type="datetimeFigureOut">
              <a:rPr lang="en-US" smtClean="0"/>
              <a:pPr/>
              <a:t>8/11/2017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8/11/2017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8/11/2017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1673" y="1893193"/>
            <a:ext cx="10924314" cy="1616769"/>
          </a:xfrm>
        </p:spPr>
        <p:txBody>
          <a:bodyPr>
            <a:normAutofit fontScale="90000"/>
          </a:bodyPr>
          <a:lstStyle/>
          <a:p>
            <a:r>
              <a:rPr lang="en-US" dirty="0"/>
              <a:t>Clarification on NB-IoT NPRACH configurations</a:t>
            </a:r>
          </a:p>
        </p:txBody>
      </p:sp>
      <p:sp>
        <p:nvSpPr>
          <p:cNvPr id="3" name="Subtitle 2"/>
          <p:cNvSpPr>
            <a:spLocks noGrp="1"/>
          </p:cNvSpPr>
          <p:nvPr>
            <p:ph type="subTitle" idx="1"/>
          </p:nvPr>
        </p:nvSpPr>
        <p:spPr/>
        <p:txBody>
          <a:bodyPr/>
          <a:lstStyle/>
          <a:p>
            <a:r>
              <a:rPr lang="en-US" dirty="0"/>
              <a:t>Ericsson,[….]</a:t>
            </a:r>
          </a:p>
        </p:txBody>
      </p:sp>
      <p:sp>
        <p:nvSpPr>
          <p:cNvPr id="4" name="Rectangle 3"/>
          <p:cNvSpPr>
            <a:spLocks noChangeArrowheads="1"/>
          </p:cNvSpPr>
          <p:nvPr/>
        </p:nvSpPr>
        <p:spPr bwMode="auto">
          <a:xfrm>
            <a:off x="9409043" y="171397"/>
            <a:ext cx="25069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US" b="1" dirty="0"/>
              <a:t>R1-1714361</a:t>
            </a:r>
          </a:p>
        </p:txBody>
      </p:sp>
      <p:sp>
        <p:nvSpPr>
          <p:cNvPr id="5" name="TextBox 4"/>
          <p:cNvSpPr txBox="1">
            <a:spLocks noChangeArrowheads="1"/>
          </p:cNvSpPr>
          <p:nvPr/>
        </p:nvSpPr>
        <p:spPr bwMode="auto">
          <a:xfrm>
            <a:off x="152400" y="174536"/>
            <a:ext cx="55400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 RAN WG1 </a:t>
            </a:r>
            <a:r>
              <a:rPr lang="en-US" altLang="zh-CN" sz="1800" dirty="0">
                <a:latin typeface="Arial Unicode MS" pitchFamily="50" charset="-127"/>
                <a:ea typeface="Arial Unicode MS" pitchFamily="50" charset="-127"/>
                <a:cs typeface="Arial Unicode MS" pitchFamily="50" charset="-127"/>
              </a:rPr>
              <a:t>Meeting #90</a:t>
            </a:r>
            <a:endParaRPr lang="en-US" altLang="ja-JP" sz="1800" dirty="0">
              <a:latin typeface="Arial Unicode MS" pitchFamily="50" charset="-127"/>
              <a:ea typeface="Arial Unicode MS" pitchFamily="50" charset="-127"/>
              <a:cs typeface="Arial Unicode MS" pitchFamily="50" charset="-127"/>
            </a:endParaRPr>
          </a:p>
          <a:p>
            <a:pPr>
              <a:buNone/>
            </a:pPr>
            <a:r>
              <a:rPr lang="en-US" sz="1800" dirty="0">
                <a:latin typeface="Arial Unicode MS" pitchFamily="50" charset="-127"/>
                <a:ea typeface="Arial Unicode MS" pitchFamily="50" charset="-127"/>
                <a:cs typeface="Arial Unicode MS" pitchFamily="50" charset="-127"/>
              </a:rPr>
              <a:t>Prague, Czech Republic 21th – 25th Aug 2017</a:t>
            </a:r>
          </a:p>
          <a:p>
            <a:pPr>
              <a:buNone/>
            </a:pPr>
            <a:r>
              <a:rPr lang="en-US" sz="1800" dirty="0">
                <a:latin typeface="Arial Unicode MS" pitchFamily="50" charset="-127"/>
                <a:ea typeface="Arial Unicode MS" pitchFamily="50" charset="-127"/>
                <a:cs typeface="Arial Unicode MS" pitchFamily="50" charset="-127"/>
              </a:rPr>
              <a:t>A.I. 5.1.1</a:t>
            </a:r>
          </a:p>
        </p:txBody>
      </p:sp>
    </p:spTree>
    <p:extLst>
      <p:ext uri="{BB962C8B-B14F-4D97-AF65-F5344CB8AC3E}">
        <p14:creationId xmlns:p14="http://schemas.microsoft.com/office/powerpoint/2010/main" val="22417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t>Background</a:t>
            </a:r>
          </a:p>
        </p:txBody>
      </p:sp>
      <p:sp>
        <p:nvSpPr>
          <p:cNvPr id="9" name="Rectangle 6"/>
          <p:cNvSpPr>
            <a:spLocks noGrp="1" noChangeArrowheads="1"/>
          </p:cNvSpPr>
          <p:nvPr>
            <p:ph idx="1"/>
          </p:nvPr>
        </p:nvSpPr>
        <p:spPr bwMode="auto">
          <a:xfrm>
            <a:off x="769768" y="976786"/>
            <a:ext cx="9748234" cy="8382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hangingPunct="0"/>
            <a:r>
              <a:rPr lang="en-US" sz="1800" dirty="0"/>
              <a:t>Currently, the NPRACH configurations in RAN1 TS36.211 is specified as follows</a:t>
            </a:r>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r>
              <a:rPr lang="en-US" sz="1800"/>
              <a:t>Based </a:t>
            </a:r>
            <a:r>
              <a:rPr lang="en-US" sz="1800" dirty="0"/>
              <a:t>on previous RAN1 discussions, e.g., in RAN1#86bis, there was no intention to have any restrictions on the choices of </a:t>
            </a:r>
            <a:r>
              <a:rPr lang="en-US" sz="1800" i="1" dirty="0" err="1">
                <a:latin typeface="Times New Roman" panose="02020603050405020304" pitchFamily="18" charset="0"/>
                <a:cs typeface="Times New Roman" panose="02020603050405020304" pitchFamily="18" charset="0"/>
              </a:rPr>
              <a:t>nprach-StartTime</a:t>
            </a:r>
            <a:r>
              <a:rPr lang="en-US" sz="1800" dirty="0"/>
              <a:t> and </a:t>
            </a:r>
            <a:r>
              <a:rPr lang="en-US" sz="1800" i="1" dirty="0" err="1">
                <a:latin typeface="Times New Roman" panose="02020603050405020304" pitchFamily="18" charset="0"/>
                <a:cs typeface="Times New Roman" panose="02020603050405020304" pitchFamily="18" charset="0"/>
              </a:rPr>
              <a:t>nprach</a:t>
            </a:r>
            <a:r>
              <a:rPr lang="en-US" sz="1800" i="1" dirty="0">
                <a:latin typeface="Times New Roman" panose="02020603050405020304" pitchFamily="18" charset="0"/>
                <a:cs typeface="Times New Roman" panose="02020603050405020304" pitchFamily="18" charset="0"/>
              </a:rPr>
              <a:t>-Periodicity</a:t>
            </a:r>
            <a:r>
              <a:rPr lang="en-US" sz="1800" dirty="0"/>
              <a:t>. That is both </a:t>
            </a:r>
            <a:r>
              <a:rPr lang="en-US" sz="1800" i="1" dirty="0" err="1">
                <a:latin typeface="Times New Roman" panose="02020603050405020304" pitchFamily="18" charset="0"/>
                <a:cs typeface="Times New Roman" panose="02020603050405020304" pitchFamily="18" charset="0"/>
              </a:rPr>
              <a:t>nprach-StartTime</a:t>
            </a:r>
            <a:r>
              <a:rPr lang="en-US" sz="1800" i="1" dirty="0">
                <a:latin typeface="Times New Roman" panose="02020603050405020304" pitchFamily="18" charset="0"/>
                <a:cs typeface="Times New Roman" panose="02020603050405020304" pitchFamily="18" charset="0"/>
              </a:rPr>
              <a:t> &gt; </a:t>
            </a:r>
            <a:r>
              <a:rPr lang="en-US" sz="1800" i="1" dirty="0" err="1">
                <a:latin typeface="Times New Roman" panose="02020603050405020304" pitchFamily="18" charset="0"/>
                <a:cs typeface="Times New Roman" panose="02020603050405020304" pitchFamily="18" charset="0"/>
              </a:rPr>
              <a:t>nprach</a:t>
            </a:r>
            <a:r>
              <a:rPr lang="en-US" sz="1800" i="1" dirty="0">
                <a:latin typeface="Times New Roman" panose="02020603050405020304" pitchFamily="18" charset="0"/>
                <a:cs typeface="Times New Roman" panose="02020603050405020304" pitchFamily="18" charset="0"/>
              </a:rPr>
              <a:t>-Periodicity </a:t>
            </a:r>
            <a:r>
              <a:rPr lang="en-US" sz="1800" dirty="0"/>
              <a:t>and </a:t>
            </a:r>
            <a:r>
              <a:rPr lang="en-US" sz="1800" i="1" dirty="0" err="1">
                <a:latin typeface="Times New Roman" panose="02020603050405020304" pitchFamily="18" charset="0"/>
                <a:cs typeface="Times New Roman" panose="02020603050405020304" pitchFamily="18" charset="0"/>
              </a:rPr>
              <a:t>nprach-StartTime</a:t>
            </a:r>
            <a:r>
              <a:rPr lang="en-US" sz="1800" i="1" dirty="0">
                <a:latin typeface="Times New Roman" panose="02020603050405020304" pitchFamily="18" charset="0"/>
                <a:cs typeface="Times New Roman" panose="02020603050405020304" pitchFamily="18" charset="0"/>
              </a:rPr>
              <a:t> &lt; </a:t>
            </a:r>
            <a:r>
              <a:rPr lang="en-US" sz="1800" i="1" dirty="0" err="1">
                <a:latin typeface="Times New Roman" panose="02020603050405020304" pitchFamily="18" charset="0"/>
                <a:cs typeface="Times New Roman" panose="02020603050405020304" pitchFamily="18" charset="0"/>
              </a:rPr>
              <a:t>nprach</a:t>
            </a:r>
            <a:r>
              <a:rPr lang="en-US" sz="1800" i="1" dirty="0">
                <a:latin typeface="Times New Roman" panose="02020603050405020304" pitchFamily="18" charset="0"/>
                <a:cs typeface="Times New Roman" panose="02020603050405020304" pitchFamily="18" charset="0"/>
              </a:rPr>
              <a:t>-Periodicity </a:t>
            </a:r>
            <a:r>
              <a:rPr lang="en-US" sz="1800" dirty="0"/>
              <a:t>are valid configurations.</a:t>
            </a:r>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hangingPunct="0"/>
            <a:endParaRPr lang="en-US" sz="1800" dirty="0"/>
          </a:p>
          <a:p>
            <a:pPr eaLnBrk="0" fontAlgn="base" hangingPunct="0">
              <a:lnSpc>
                <a:spcPct val="100000"/>
              </a:lnSpc>
              <a:spcBef>
                <a:spcPct val="0"/>
              </a:spcBef>
              <a:spcAft>
                <a:spcPct val="0"/>
              </a:spcAft>
            </a:pPr>
            <a:endParaRPr lang="en-US" sz="2400" i="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998132" y="1461029"/>
            <a:ext cx="6511277" cy="4304771"/>
          </a:xfrm>
          <a:prstGeom prst="rect">
            <a:avLst/>
          </a:prstGeom>
        </p:spPr>
      </p:pic>
    </p:spTree>
    <p:extLst>
      <p:ext uri="{BB962C8B-B14F-4D97-AF65-F5344CB8AC3E}">
        <p14:creationId xmlns:p14="http://schemas.microsoft.com/office/powerpoint/2010/main" val="36777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t>Background</a:t>
            </a:r>
          </a:p>
        </p:txBody>
      </p:sp>
      <p:sp>
        <p:nvSpPr>
          <p:cNvPr id="9" name="Rectangle 6"/>
          <p:cNvSpPr>
            <a:spLocks noGrp="1" noChangeArrowheads="1"/>
          </p:cNvSpPr>
          <p:nvPr>
            <p:ph idx="1"/>
          </p:nvPr>
        </p:nvSpPr>
        <p:spPr bwMode="auto">
          <a:xfrm>
            <a:off x="782541" y="1043235"/>
            <a:ext cx="10227365" cy="5628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lang="en-US" sz="2000" dirty="0">
                <a:latin typeface="Arial" panose="020B0604020202020204" pitchFamily="34" charset="0"/>
                <a:cs typeface="Arial" panose="020B0604020202020204" pitchFamily="34" charset="0"/>
              </a:rPr>
              <a:t>It has been identified during interoperability tests that some UE vendors treat </a:t>
            </a:r>
            <a:r>
              <a:rPr lang="en-US" sz="2000" i="1" dirty="0" err="1">
                <a:latin typeface="Times New Roman" panose="02020603050405020304" pitchFamily="18" charset="0"/>
                <a:cs typeface="Times New Roman" panose="02020603050405020304" pitchFamily="18" charset="0"/>
              </a:rPr>
              <a:t>nprach-StartTime</a:t>
            </a:r>
            <a:r>
              <a:rPr lang="en-US" sz="2000" i="1" dirty="0">
                <a:latin typeface="Times New Roman" panose="02020603050405020304" pitchFamily="18" charset="0"/>
                <a:cs typeface="Times New Roman" panose="02020603050405020304" pitchFamily="18" charset="0"/>
              </a:rPr>
              <a:t> &gt; </a:t>
            </a:r>
            <a:r>
              <a:rPr lang="en-US" sz="2000" i="1" dirty="0" err="1">
                <a:latin typeface="Times New Roman" panose="02020603050405020304" pitchFamily="18" charset="0"/>
                <a:cs typeface="Times New Roman" panose="02020603050405020304" pitchFamily="18" charset="0"/>
              </a:rPr>
              <a:t>nprach</a:t>
            </a:r>
            <a:r>
              <a:rPr lang="en-US" sz="2000" i="1" dirty="0">
                <a:latin typeface="Times New Roman" panose="02020603050405020304" pitchFamily="18" charset="0"/>
                <a:cs typeface="Times New Roman" panose="02020603050405020304" pitchFamily="18" charset="0"/>
              </a:rPr>
              <a:t>-Periodicity </a:t>
            </a:r>
            <a:r>
              <a:rPr lang="en-US" sz="2000" dirty="0">
                <a:latin typeface="Arial" panose="020B0604020202020204" pitchFamily="34" charset="0"/>
                <a:cs typeface="Arial" panose="020B0604020202020204" pitchFamily="34" charset="0"/>
              </a:rPr>
              <a:t>as an invalid configuration or wrongly calculate the NPRACH occasions for frame number less than </a:t>
            </a:r>
            <a:r>
              <a:rPr lang="en-US" sz="2000" i="1" dirty="0" err="1">
                <a:latin typeface="Times New Roman" panose="02020603050405020304" pitchFamily="18" charset="0"/>
                <a:cs typeface="Times New Roman" panose="02020603050405020304" pitchFamily="18" charset="0"/>
              </a:rPr>
              <a:t>nprach-StartTime</a:t>
            </a:r>
            <a:r>
              <a:rPr lang="en-US" sz="2000"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when such a configuration is used. </a:t>
            </a:r>
          </a:p>
          <a:p>
            <a:pPr eaLnBrk="0" fontAlgn="base" hangingPunct="0">
              <a:lnSpc>
                <a:spcPct val="100000"/>
              </a:lnSpc>
              <a:spcBef>
                <a:spcPct val="0"/>
              </a:spcBef>
              <a:spcAft>
                <a:spcPct val="0"/>
              </a:spcAft>
            </a:pPr>
            <a:endParaRPr lang="en-US" sz="1000" dirty="0">
              <a:latin typeface="Arial" panose="020B0604020202020204" pitchFamily="34" charset="0"/>
              <a:cs typeface="Arial" panose="020B0604020202020204" pitchFamily="34" charset="0"/>
            </a:endParaRPr>
          </a:p>
          <a:p>
            <a:pPr lvl="1" eaLnBrk="0" fontAlgn="base" hangingPunct="0">
              <a:lnSpc>
                <a:spcPct val="100000"/>
              </a:lnSpc>
              <a:spcBef>
                <a:spcPct val="0"/>
              </a:spcBef>
              <a:spcAft>
                <a:spcPct val="0"/>
              </a:spcAft>
            </a:pPr>
            <a:r>
              <a:rPr lang="en-US" sz="1600" dirty="0">
                <a:latin typeface="Arial" panose="020B0604020202020204" pitchFamily="34" charset="0"/>
                <a:cs typeface="Arial" panose="020B0604020202020204" pitchFamily="34" charset="0"/>
              </a:rPr>
              <a:t>This may come from the following statement in TS36.331: </a:t>
            </a:r>
          </a:p>
          <a:p>
            <a:pPr marL="457200" lvl="1" indent="0">
              <a:buNone/>
            </a:pPr>
            <a:r>
              <a:rPr lang="en-US" sz="1400" dirty="0">
                <a:latin typeface="Arial" panose="020B0604020202020204" pitchFamily="34" charset="0"/>
                <a:cs typeface="Arial" panose="020B0604020202020204" pitchFamily="34" charset="0"/>
              </a:rPr>
              <a:t>     “</a:t>
            </a:r>
            <a:r>
              <a:rPr lang="en-GB" sz="1400" b="1" i="1" dirty="0" err="1"/>
              <a:t>nprach-StartTime</a:t>
            </a:r>
            <a:endParaRPr lang="en-US" sz="1400" dirty="0"/>
          </a:p>
          <a:p>
            <a:pPr marL="914400" lvl="2" indent="0">
              <a:buNone/>
            </a:pPr>
            <a:r>
              <a:rPr lang="en-US" sz="1200" dirty="0"/>
              <a:t>Start time of the NPRACH resource in </a:t>
            </a:r>
            <a:r>
              <a:rPr lang="en-US" sz="1200" b="1" dirty="0">
                <a:highlight>
                  <a:srgbClr val="FFFF00"/>
                </a:highlight>
              </a:rPr>
              <a:t>one period</a:t>
            </a:r>
            <a:r>
              <a:rPr lang="en-US" sz="1200" dirty="0"/>
              <a:t>, see TS 36.211 [21, 10.1.6]. Unit in millisecond.</a:t>
            </a:r>
          </a:p>
          <a:p>
            <a:pPr marL="914400" lvl="2" indent="0" eaLnBrk="0" fontAlgn="base" hangingPunct="0">
              <a:lnSpc>
                <a:spcPct val="100000"/>
              </a:lnSpc>
              <a:spcBef>
                <a:spcPct val="0"/>
              </a:spcBef>
              <a:spcAft>
                <a:spcPct val="0"/>
              </a:spcAft>
              <a:buNone/>
            </a:pPr>
            <a:r>
              <a:rPr lang="en-US" sz="1400" dirty="0">
                <a:latin typeface="Arial" panose="020B0604020202020204" pitchFamily="34" charset="0"/>
                <a:cs typeface="Arial" panose="020B0604020202020204" pitchFamily="34" charset="0"/>
              </a:rPr>
              <a:t>”</a:t>
            </a:r>
          </a:p>
          <a:p>
            <a:pPr lvl="1" eaLnBrk="0" fontAlgn="base" hangingPunct="0">
              <a:lnSpc>
                <a:spcPct val="100000"/>
              </a:lnSpc>
              <a:spcBef>
                <a:spcPct val="0"/>
              </a:spcBef>
              <a:spcAft>
                <a:spcPct val="0"/>
              </a:spcAft>
            </a:pPr>
            <a:r>
              <a:rPr lang="en-US" sz="1600" dirty="0">
                <a:latin typeface="Arial" panose="020B0604020202020204" pitchFamily="34" charset="0"/>
                <a:cs typeface="Arial" panose="020B0604020202020204" pitchFamily="34" charset="0"/>
              </a:rPr>
              <a:t>The </a:t>
            </a:r>
            <a:r>
              <a:rPr lang="en-GB" sz="1600" b="1" i="1" dirty="0" err="1"/>
              <a:t>nprach-StartTime</a:t>
            </a:r>
            <a:r>
              <a:rPr lang="en-GB" sz="1600" b="1" i="1" dirty="0"/>
              <a:t> </a:t>
            </a:r>
            <a:r>
              <a:rPr lang="en-GB" sz="1600" dirty="0">
                <a:latin typeface="Arial" panose="020B0604020202020204" pitchFamily="34" charset="0"/>
                <a:cs typeface="Arial" panose="020B0604020202020204" pitchFamily="34" charset="0"/>
              </a:rPr>
              <a:t>in the </a:t>
            </a:r>
            <a:r>
              <a:rPr lang="en-US" sz="1600" dirty="0">
                <a:latin typeface="Arial" panose="020B0604020202020204" pitchFamily="34" charset="0"/>
                <a:cs typeface="Arial" panose="020B0604020202020204" pitchFamily="34" charset="0"/>
              </a:rPr>
              <a:t>RAN2 spec simply means the NPRACH start time associated with each of the </a:t>
            </a:r>
            <a:r>
              <a:rPr lang="en-US" sz="1600" i="1" dirty="0" err="1">
                <a:latin typeface="Times New Roman" panose="02020603050405020304" pitchFamily="18" charset="0"/>
                <a:cs typeface="Times New Roman" panose="02020603050405020304" pitchFamily="18" charset="0"/>
              </a:rPr>
              <a:t>n</a:t>
            </a:r>
            <a:r>
              <a:rPr lang="en-US" sz="1600" i="1" baseline="-25000" dirty="0" err="1">
                <a:latin typeface="Times New Roman" panose="02020603050405020304" pitchFamily="18" charset="0"/>
                <a:cs typeface="Times New Roman" panose="02020603050405020304" pitchFamily="18" charset="0"/>
              </a:rPr>
              <a:t>f</a:t>
            </a:r>
            <a:r>
              <a:rPr lang="en-US" sz="1600" baseline="-250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as highlighted in the previous slide, and should not be seen as a restriction between </a:t>
            </a:r>
            <a:r>
              <a:rPr lang="en-US" sz="1600" i="1" dirty="0" err="1">
                <a:latin typeface="Times New Roman" panose="02020603050405020304" pitchFamily="18" charset="0"/>
                <a:cs typeface="Times New Roman" panose="02020603050405020304" pitchFamily="18" charset="0"/>
              </a:rPr>
              <a:t>nprach-StartTime</a:t>
            </a:r>
            <a:r>
              <a:rPr lang="en-US" sz="1600" i="1" dirty="0">
                <a:latin typeface="Times New Roman" panose="02020603050405020304" pitchFamily="18" charset="0"/>
                <a:cs typeface="Times New Roman" panose="02020603050405020304" pitchFamily="18" charset="0"/>
              </a:rPr>
              <a:t> </a:t>
            </a:r>
            <a:r>
              <a:rPr lang="en-US" sz="1600" dirty="0">
                <a:latin typeface="Arial" panose="020B0604020202020204" pitchFamily="34" charset="0"/>
                <a:cs typeface="Arial" panose="020B0604020202020204" pitchFamily="34" charset="0"/>
              </a:rPr>
              <a:t>and</a:t>
            </a:r>
            <a:r>
              <a:rPr lang="en-US" sz="1600" i="1" dirty="0">
                <a:latin typeface="Times New Roman" panose="02020603050405020304" pitchFamily="18" charset="0"/>
                <a:cs typeface="Times New Roman" panose="02020603050405020304" pitchFamily="18" charset="0"/>
              </a:rPr>
              <a:t> </a:t>
            </a:r>
            <a:r>
              <a:rPr lang="en-US" sz="1600" i="1" dirty="0" err="1">
                <a:latin typeface="Times New Roman" panose="02020603050405020304" pitchFamily="18" charset="0"/>
                <a:cs typeface="Times New Roman" panose="02020603050405020304" pitchFamily="18" charset="0"/>
              </a:rPr>
              <a:t>nprach</a:t>
            </a:r>
            <a:r>
              <a:rPr lang="en-US" sz="1600" i="1" dirty="0">
                <a:latin typeface="Times New Roman" panose="02020603050405020304" pitchFamily="18" charset="0"/>
                <a:cs typeface="Times New Roman" panose="02020603050405020304" pitchFamily="18" charset="0"/>
              </a:rPr>
              <a:t>-Periodicity. </a:t>
            </a:r>
            <a:endParaRPr lang="en-US" sz="1600" dirty="0">
              <a:latin typeface="Arial" panose="020B0604020202020204" pitchFamily="34" charset="0"/>
              <a:cs typeface="Arial" panose="020B0604020202020204" pitchFamily="34" charset="0"/>
            </a:endParaRPr>
          </a:p>
          <a:p>
            <a:pPr eaLnBrk="0" fontAlgn="base" hangingPunct="0">
              <a:lnSpc>
                <a:spcPct val="100000"/>
              </a:lnSpc>
              <a:spcBef>
                <a:spcPct val="0"/>
              </a:spcBef>
              <a:spcAft>
                <a:spcPct val="0"/>
              </a:spcAft>
            </a:pPr>
            <a:endParaRPr lang="en-US" sz="2000" dirty="0">
              <a:latin typeface="Arial" panose="020B0604020202020204" pitchFamily="34" charset="0"/>
              <a:cs typeface="Arial" panose="020B0604020202020204" pitchFamily="34" charset="0"/>
            </a:endParaRPr>
          </a:p>
          <a:p>
            <a:pPr eaLnBrk="0" fontAlgn="base" hangingPunct="0">
              <a:lnSpc>
                <a:spcPct val="100000"/>
              </a:lnSpc>
              <a:spcBef>
                <a:spcPct val="0"/>
              </a:spcBef>
              <a:spcAft>
                <a:spcPct val="0"/>
              </a:spcAft>
            </a:pPr>
            <a:r>
              <a:rPr lang="en-US" sz="2000" dirty="0">
                <a:latin typeface="Arial" panose="020B0604020202020204" pitchFamily="34" charset="0"/>
                <a:cs typeface="Arial" panose="020B0604020202020204" pitchFamily="34" charset="0"/>
              </a:rPr>
              <a:t>Since NPUSCH transmissions must be postponed during an NPRACH transmission duration (length dependent on CP and repetition) if the subcarriers overlap, it is very important that the UE and the eNB have the same interpretation when the NPRACH occasions occur otherwise it may lead to multiple UEs transmitting on the same sub-carriers. </a:t>
            </a:r>
          </a:p>
          <a:p>
            <a:pPr eaLnBrk="0" fontAlgn="base" hangingPunct="0">
              <a:lnSpc>
                <a:spcPct val="100000"/>
              </a:lnSpc>
              <a:spcBef>
                <a:spcPct val="0"/>
              </a:spcBef>
              <a:spcAft>
                <a:spcPct val="0"/>
              </a:spcAft>
            </a:pPr>
            <a:endParaRPr lang="en-US" sz="2000" dirty="0">
              <a:latin typeface="Arial" panose="020B0604020202020204" pitchFamily="34" charset="0"/>
              <a:cs typeface="Arial" panose="020B0604020202020204" pitchFamily="34" charset="0"/>
            </a:endParaRPr>
          </a:p>
          <a:p>
            <a:pPr eaLnBrk="0" fontAlgn="base" hangingPunct="0">
              <a:lnSpc>
                <a:spcPct val="100000"/>
              </a:lnSpc>
              <a:spcBef>
                <a:spcPct val="0"/>
              </a:spcBef>
              <a:spcAft>
                <a:spcPct val="0"/>
              </a:spcAft>
            </a:pPr>
            <a:r>
              <a:rPr lang="en-US" sz="2000" dirty="0">
                <a:latin typeface="Arial" panose="020B0604020202020204" pitchFamily="34" charset="0"/>
                <a:cs typeface="Arial" panose="020B0604020202020204" pitchFamily="34" charset="0"/>
              </a:rPr>
              <a:t>Therefore, it is preferred this issue to be clarified in RAN1. </a:t>
            </a:r>
          </a:p>
        </p:txBody>
      </p:sp>
    </p:spTree>
    <p:extLst>
      <p:ext uri="{BB962C8B-B14F-4D97-AF65-F5344CB8AC3E}">
        <p14:creationId xmlns:p14="http://schemas.microsoft.com/office/powerpoint/2010/main" val="4287657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latin typeface="Arial" pitchFamily="34" charset="0"/>
                <a:cs typeface="Arial" pitchFamily="34" charset="0"/>
              </a:rPr>
              <a:t>Proposals</a:t>
            </a:r>
          </a:p>
        </p:txBody>
      </p:sp>
      <p:sp>
        <p:nvSpPr>
          <p:cNvPr id="3" name="Content Placeholder 2"/>
          <p:cNvSpPr>
            <a:spLocks noGrp="1"/>
          </p:cNvSpPr>
          <p:nvPr>
            <p:ph idx="1"/>
          </p:nvPr>
        </p:nvSpPr>
        <p:spPr>
          <a:xfrm>
            <a:off x="838200" y="1325563"/>
            <a:ext cx="10515600" cy="5567082"/>
          </a:xfrm>
        </p:spPr>
        <p:txBody>
          <a:bodyPr>
            <a:noAutofit/>
          </a:bodyPr>
          <a:lstStyle/>
          <a:p>
            <a:r>
              <a:rPr lang="en-US" altLang="zh-CN" dirty="0"/>
              <a:t>RAN1 concludes and notes that </a:t>
            </a:r>
            <a:r>
              <a:rPr lang="en-US" dirty="0"/>
              <a:t>both </a:t>
            </a:r>
            <a:r>
              <a:rPr lang="en-US" i="1" dirty="0" err="1">
                <a:latin typeface="Times New Roman" panose="02020603050405020304" pitchFamily="18" charset="0"/>
                <a:cs typeface="Times New Roman" panose="02020603050405020304" pitchFamily="18" charset="0"/>
              </a:rPr>
              <a:t>nprach-StartTime</a:t>
            </a:r>
            <a:r>
              <a:rPr lang="en-US" i="1" dirty="0">
                <a:latin typeface="Times New Roman" panose="02020603050405020304" pitchFamily="18" charset="0"/>
                <a:cs typeface="Times New Roman" panose="02020603050405020304" pitchFamily="18" charset="0"/>
              </a:rPr>
              <a:t> &gt; </a:t>
            </a:r>
            <a:r>
              <a:rPr lang="en-US" i="1" dirty="0" err="1">
                <a:latin typeface="Times New Roman" panose="02020603050405020304" pitchFamily="18" charset="0"/>
                <a:cs typeface="Times New Roman" panose="02020603050405020304" pitchFamily="18" charset="0"/>
              </a:rPr>
              <a:t>nprach</a:t>
            </a:r>
            <a:r>
              <a:rPr lang="en-US" i="1" dirty="0">
                <a:latin typeface="Times New Roman" panose="02020603050405020304" pitchFamily="18" charset="0"/>
                <a:cs typeface="Times New Roman" panose="02020603050405020304" pitchFamily="18" charset="0"/>
              </a:rPr>
              <a:t>-Periodicity </a:t>
            </a:r>
            <a:r>
              <a:rPr lang="en-US" dirty="0"/>
              <a:t>and </a:t>
            </a:r>
            <a:r>
              <a:rPr lang="en-US" i="1" dirty="0" err="1">
                <a:latin typeface="Times New Roman" panose="02020603050405020304" pitchFamily="18" charset="0"/>
                <a:cs typeface="Times New Roman" panose="02020603050405020304" pitchFamily="18" charset="0"/>
              </a:rPr>
              <a:t>nprach-StartTime</a:t>
            </a:r>
            <a:r>
              <a:rPr lang="en-US" i="1" dirty="0">
                <a:latin typeface="Times New Roman" panose="02020603050405020304" pitchFamily="18" charset="0"/>
                <a:cs typeface="Times New Roman" panose="02020603050405020304" pitchFamily="18" charset="0"/>
              </a:rPr>
              <a:t> &lt; </a:t>
            </a:r>
            <a:r>
              <a:rPr lang="en-US" i="1" dirty="0" err="1">
                <a:latin typeface="Times New Roman" panose="02020603050405020304" pitchFamily="18" charset="0"/>
                <a:cs typeface="Times New Roman" panose="02020603050405020304" pitchFamily="18" charset="0"/>
              </a:rPr>
              <a:t>nprach</a:t>
            </a:r>
            <a:r>
              <a:rPr lang="en-US" i="1" dirty="0">
                <a:latin typeface="Times New Roman" panose="02020603050405020304" pitchFamily="18" charset="0"/>
                <a:cs typeface="Times New Roman" panose="02020603050405020304" pitchFamily="18" charset="0"/>
              </a:rPr>
              <a:t>-Periodicity </a:t>
            </a:r>
            <a:r>
              <a:rPr lang="en-US" dirty="0"/>
              <a:t>are valid configurations.</a:t>
            </a:r>
          </a:p>
          <a:p>
            <a:pPr lvl="1"/>
            <a:r>
              <a:rPr lang="en-US" dirty="0"/>
              <a:t>NPRACH starting subframes are between 0-10239 for: (</a:t>
            </a:r>
            <a:r>
              <a:rPr lang="en-US" i="1" dirty="0" err="1">
                <a:cs typeface="Times New Roman" panose="02020603050405020304" pitchFamily="18" charset="0"/>
              </a:rPr>
              <a:t>nprach-StartTime</a:t>
            </a:r>
            <a:r>
              <a:rPr lang="en-US" dirty="0"/>
              <a:t> + N*</a:t>
            </a:r>
            <a:r>
              <a:rPr lang="en-US" i="1" dirty="0" err="1">
                <a:cs typeface="Times New Roman" panose="02020603050405020304" pitchFamily="18" charset="0"/>
              </a:rPr>
              <a:t>nprach</a:t>
            </a:r>
            <a:r>
              <a:rPr lang="en-US" i="1" dirty="0">
                <a:cs typeface="Times New Roman" panose="02020603050405020304" pitchFamily="18" charset="0"/>
              </a:rPr>
              <a:t>-Periodicity</a:t>
            </a:r>
            <a:r>
              <a:rPr lang="en-US" dirty="0"/>
              <a:t>) and (</a:t>
            </a:r>
            <a:r>
              <a:rPr lang="en-US" i="1" dirty="0" err="1">
                <a:cs typeface="Times New Roman" panose="02020603050405020304" pitchFamily="18" charset="0"/>
              </a:rPr>
              <a:t>nprach-StartTime</a:t>
            </a:r>
            <a:r>
              <a:rPr lang="en-US" dirty="0"/>
              <a:t> – N*</a:t>
            </a:r>
            <a:r>
              <a:rPr lang="en-US" i="1" dirty="0" err="1">
                <a:cs typeface="Times New Roman" panose="02020603050405020304" pitchFamily="18" charset="0"/>
              </a:rPr>
              <a:t>nprach</a:t>
            </a:r>
            <a:r>
              <a:rPr lang="en-US" i="1" dirty="0">
                <a:cs typeface="Times New Roman" panose="02020603050405020304" pitchFamily="18" charset="0"/>
              </a:rPr>
              <a:t>-Periodicity</a:t>
            </a:r>
            <a:r>
              <a:rPr lang="en-US" dirty="0"/>
              <a:t>)</a:t>
            </a:r>
          </a:p>
          <a:p>
            <a:pPr lvl="1"/>
            <a:r>
              <a:rPr lang="en-US" dirty="0"/>
              <a:t>For example if </a:t>
            </a:r>
            <a:r>
              <a:rPr lang="en-US" i="1" dirty="0" err="1">
                <a:cs typeface="Times New Roman" panose="02020603050405020304" pitchFamily="18" charset="0"/>
              </a:rPr>
              <a:t>nprach-StartTime</a:t>
            </a:r>
            <a:r>
              <a:rPr lang="en-US" dirty="0">
                <a:cs typeface="Times New Roman" panose="02020603050405020304" pitchFamily="18" charset="0"/>
              </a:rPr>
              <a:t>=ms1024 and </a:t>
            </a:r>
            <a:r>
              <a:rPr lang="en-US" i="1" dirty="0" err="1">
                <a:cs typeface="Times New Roman" panose="02020603050405020304" pitchFamily="18" charset="0"/>
              </a:rPr>
              <a:t>nprach</a:t>
            </a:r>
            <a:r>
              <a:rPr lang="en-US" i="1" dirty="0">
                <a:cs typeface="Times New Roman" panose="02020603050405020304" pitchFamily="18" charset="0"/>
              </a:rPr>
              <a:t>-Periodicity</a:t>
            </a:r>
            <a:r>
              <a:rPr lang="en-US" dirty="0">
                <a:cs typeface="Times New Roman" panose="02020603050405020304" pitchFamily="18" charset="0"/>
              </a:rPr>
              <a:t>=ms640 the start of the NPRACH occasions will be at the following sub-frames:</a:t>
            </a:r>
            <a:br>
              <a:rPr lang="en-US" dirty="0">
                <a:cs typeface="Times New Roman" panose="02020603050405020304" pitchFamily="18" charset="0"/>
              </a:rPr>
            </a:br>
            <a:r>
              <a:rPr lang="en-US" dirty="0">
                <a:cs typeface="Times New Roman" panose="02020603050405020304" pitchFamily="18" charset="0"/>
              </a:rPr>
              <a:t>384, 1024, 1664, …, 9984</a:t>
            </a:r>
          </a:p>
          <a:p>
            <a:r>
              <a:rPr lang="en-US" dirty="0">
                <a:cs typeface="Times New Roman" panose="02020603050405020304" pitchFamily="18" charset="0"/>
              </a:rPr>
              <a:t>RAN1 to discuss if 36.211 should be updated as follows:</a:t>
            </a:r>
          </a:p>
          <a:p>
            <a:pPr lvl="1"/>
            <a:endParaRPr lang="en-US" dirty="0"/>
          </a:p>
          <a:p>
            <a:pPr lvl="0"/>
            <a:r>
              <a:rPr lang="en-US" altLang="zh-CN" dirty="0"/>
              <a:t>Send LS to RAN2 to see whether clarifications in the RAN2 spec are needed. </a:t>
            </a:r>
          </a:p>
        </p:txBody>
      </p:sp>
      <p:pic>
        <p:nvPicPr>
          <p:cNvPr id="7" name="Picture 6">
            <a:extLst>
              <a:ext uri="{FF2B5EF4-FFF2-40B4-BE49-F238E27FC236}">
                <a16:creationId xmlns:a16="http://schemas.microsoft.com/office/drawing/2014/main" id="{0119914F-1B20-44BA-906C-5C00A908B2FC}"/>
              </a:ext>
            </a:extLst>
          </p:cNvPr>
          <p:cNvPicPr>
            <a:picLocks noChangeAspect="1"/>
          </p:cNvPicPr>
          <p:nvPr/>
        </p:nvPicPr>
        <p:blipFill>
          <a:blip r:embed="rId2"/>
          <a:stretch>
            <a:fillRect/>
          </a:stretch>
        </p:blipFill>
        <p:spPr>
          <a:xfrm>
            <a:off x="1128318" y="4841841"/>
            <a:ext cx="10472795" cy="377295"/>
          </a:xfrm>
          <a:prstGeom prst="rect">
            <a:avLst/>
          </a:prstGeom>
        </p:spPr>
      </p:pic>
    </p:spTree>
    <p:extLst>
      <p:ext uri="{BB962C8B-B14F-4D97-AF65-F5344CB8AC3E}">
        <p14:creationId xmlns:p14="http://schemas.microsoft.com/office/powerpoint/2010/main" val="2505709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Words>
  <Application>Microsoft Office PowerPoint</Application>
  <PresentationFormat>Widescreen</PresentationFormat>
  <Paragraphs>45</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 Unicode MS</vt:lpstr>
      <vt:lpstr>SimSun</vt:lpstr>
      <vt:lpstr>Arial</vt:lpstr>
      <vt:lpstr>Calibri</vt:lpstr>
      <vt:lpstr>Calibri Light</vt:lpstr>
      <vt:lpstr>Times New Roman</vt:lpstr>
      <vt:lpstr>Office Theme</vt:lpstr>
      <vt:lpstr>Clarification on NB-IoT NPRACH configurations</vt:lpstr>
      <vt:lpstr>Background</vt:lpstr>
      <vt:lpstr>Background</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2017-08-11T08:08:22Z</dcterms:created>
  <dcterms:modified xsi:type="dcterms:W3CDTF">2017-08-11T13:12:03Z</dcterms:modified>
</cp:coreProperties>
</file>