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7" r:id="rId3"/>
    <p:sldId id="284" r:id="rId4"/>
    <p:sldId id="278" r:id="rId5"/>
    <p:sldId id="28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#89             		R1-1709667</a:t>
            </a:r>
            <a:r>
              <a:rPr lang="en-US" sz="2400" b="1" dirty="0" smtClean="0"/>
              <a:t> </a:t>
            </a:r>
          </a:p>
          <a:p>
            <a:r>
              <a:rPr lang="en-US" sz="2400" b="1" dirty="0" smtClean="0"/>
              <a:t>Hangzhou, China, 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17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2017</a:t>
            </a:r>
          </a:p>
          <a:p>
            <a:r>
              <a:rPr kumimoji="1" lang="en-US" altLang="ja-JP" sz="2400" b="1" dirty="0" smtClean="0"/>
              <a:t>Agenda item: 7.1.2.2.1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UL Beam Management with UE </a:t>
            </a:r>
            <a:r>
              <a:rPr lang="en-US" sz="4000" smtClean="0"/>
              <a:t>assistance information</a:t>
            </a:r>
            <a:endParaRPr lang="en-US" sz="4000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46870" y="4606505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it-IT" sz="2400" dirty="0" err="1" smtClean="0"/>
              <a:t>MediaTek</a:t>
            </a:r>
            <a:r>
              <a:rPr lang="en-US" altLang="it-IT" sz="2400" dirty="0" smtClean="0"/>
              <a:t>, </a:t>
            </a:r>
            <a:r>
              <a:rPr lang="en-US" altLang="it-IT" sz="2400" dirty="0" smtClean="0"/>
              <a:t>Samsung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66999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b="1" u="sng" dirty="0"/>
              <a:t>Agreements in RAN1 88bis meeting:</a:t>
            </a:r>
          </a:p>
          <a:p>
            <a:pPr lvl="1"/>
            <a:r>
              <a:rPr lang="en-US" altLang="zh-CN" dirty="0" smtClean="0"/>
              <a:t>Study </a:t>
            </a:r>
            <a:r>
              <a:rPr lang="en-US" altLang="zh-CN" dirty="0"/>
              <a:t>whether or not the UE to provide information to </a:t>
            </a:r>
            <a:r>
              <a:rPr lang="en-US" altLang="zh-CN" dirty="0" err="1"/>
              <a:t>gNB</a:t>
            </a:r>
            <a:r>
              <a:rPr lang="en-US" altLang="zh-CN" dirty="0"/>
              <a:t> to assist UL beam management without UE beam correspondence</a:t>
            </a:r>
            <a:endParaRPr lang="zh-CN" altLang="zh-CN" dirty="0"/>
          </a:p>
          <a:p>
            <a:pPr lvl="2"/>
            <a:r>
              <a:rPr lang="en-US" altLang="zh-CN" dirty="0"/>
              <a:t>E.g., the amount of SRS resources that is needed to train UE </a:t>
            </a:r>
            <a:r>
              <a:rPr lang="en-US" altLang="zh-CN" dirty="0" err="1"/>
              <a:t>Tx</a:t>
            </a:r>
            <a:r>
              <a:rPr lang="en-US" altLang="zh-CN" dirty="0"/>
              <a:t> beams, based on DL beam management results if </a:t>
            </a:r>
            <a:r>
              <a:rPr lang="en-US" altLang="zh-CN" dirty="0" smtClean="0"/>
              <a:t>available</a:t>
            </a:r>
            <a:endParaRPr lang="zh-CN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26900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zh-CN" dirty="0" smtClean="0"/>
              <a:t>Support UE </a:t>
            </a:r>
            <a:r>
              <a:rPr lang="en-US" altLang="zh-CN" dirty="0"/>
              <a:t>to provide information to </a:t>
            </a:r>
            <a:r>
              <a:rPr lang="en-US" altLang="zh-CN" dirty="0" err="1"/>
              <a:t>gNB</a:t>
            </a:r>
            <a:r>
              <a:rPr lang="en-US" altLang="zh-CN" dirty="0"/>
              <a:t> to assist UL beam </a:t>
            </a:r>
            <a:r>
              <a:rPr lang="en-US" altLang="zh-CN" dirty="0" smtClean="0"/>
              <a:t>management</a:t>
            </a:r>
          </a:p>
          <a:p>
            <a:pPr lvl="2"/>
            <a:r>
              <a:rPr lang="en-US" altLang="zh-CN" dirty="0" smtClean="0"/>
              <a:t>The information can be a number representing the amount of SRS resources required for UE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 training </a:t>
            </a:r>
          </a:p>
          <a:p>
            <a:pPr lvl="2"/>
            <a:r>
              <a:rPr lang="en-US" altLang="zh-CN" dirty="0" smtClean="0"/>
              <a:t>FFS: details </a:t>
            </a:r>
          </a:p>
          <a:p>
            <a:pPr lvl="3"/>
            <a:r>
              <a:rPr lang="en-US" altLang="zh-CN" dirty="0" smtClean="0"/>
              <a:t>E.g., a bit string where all-zero bits indicates no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 training is required to determine a beam-correspondent TX beam </a:t>
            </a:r>
            <a:r>
              <a:rPr lang="en-US" altLang="zh-CN" smtClean="0"/>
              <a:t>to </a:t>
            </a:r>
            <a:r>
              <a:rPr lang="en-US" altLang="zh-CN" smtClean="0"/>
              <a:t>a RX </a:t>
            </a:r>
            <a:r>
              <a:rPr lang="en-US" altLang="zh-CN" dirty="0" smtClean="0"/>
              <a:t>beam</a:t>
            </a:r>
            <a:endParaRPr lang="zh-CN" altLang="zh-CN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955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5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384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Notation</a:t>
            </a:r>
            <a:endParaRPr lang="en-US" dirty="0"/>
          </a:p>
          <a:p>
            <a:pPr lvl="1"/>
            <a:r>
              <a:rPr lang="en-GB" dirty="0"/>
              <a:t>N</a:t>
            </a:r>
            <a:r>
              <a:rPr lang="en-GB" baseline="-25000" dirty="0"/>
              <a:t>g</a:t>
            </a:r>
            <a:r>
              <a:rPr lang="en-GB" dirty="0"/>
              <a:t> </a:t>
            </a:r>
            <a:r>
              <a:rPr lang="en-GB" dirty="0" err="1"/>
              <a:t>analog</a:t>
            </a:r>
            <a:r>
              <a:rPr lang="en-GB" dirty="0"/>
              <a:t> beams per level, K</a:t>
            </a:r>
            <a:r>
              <a:rPr lang="en-GB" baseline="-25000" dirty="0"/>
              <a:t>g</a:t>
            </a:r>
            <a:r>
              <a:rPr lang="en-GB" dirty="0"/>
              <a:t> levels of beams</a:t>
            </a:r>
            <a:endParaRPr lang="en-US" dirty="0"/>
          </a:p>
          <a:p>
            <a:pPr lvl="1"/>
            <a:r>
              <a:rPr lang="en-GB" dirty="0"/>
              <a:t>N</a:t>
            </a:r>
            <a:r>
              <a:rPr lang="en-GB" baseline="-25000" dirty="0"/>
              <a:t>UE</a:t>
            </a:r>
            <a:r>
              <a:rPr lang="en-GB" dirty="0"/>
              <a:t> </a:t>
            </a:r>
            <a:r>
              <a:rPr lang="en-GB" dirty="0" err="1"/>
              <a:t>analog</a:t>
            </a:r>
            <a:r>
              <a:rPr lang="en-GB" dirty="0"/>
              <a:t> beams per level, K</a:t>
            </a:r>
            <a:r>
              <a:rPr lang="en-GB" baseline="-25000" dirty="0"/>
              <a:t>UE</a:t>
            </a:r>
            <a:r>
              <a:rPr lang="en-GB" dirty="0"/>
              <a:t> levels of </a:t>
            </a:r>
            <a:r>
              <a:rPr lang="en-GB" dirty="0" smtClean="0"/>
              <a:t>beams</a:t>
            </a:r>
          </a:p>
          <a:p>
            <a:pPr lvl="1"/>
            <a:r>
              <a:rPr lang="en-GB" i="1" dirty="0"/>
              <a:t>M</a:t>
            </a:r>
            <a:r>
              <a:rPr lang="en-GB" i="1" baseline="-25000" dirty="0"/>
              <a:t>g</a:t>
            </a:r>
            <a:r>
              <a:rPr lang="en-GB" dirty="0"/>
              <a:t>: UL Rx beam ambiguity at </a:t>
            </a:r>
            <a:r>
              <a:rPr lang="en-GB" dirty="0" err="1"/>
              <a:t>gNB</a:t>
            </a:r>
            <a:r>
              <a:rPr lang="en-GB" dirty="0"/>
              <a:t> conditioned on a selected DL </a:t>
            </a:r>
            <a:r>
              <a:rPr lang="en-GB" dirty="0" err="1"/>
              <a:t>gNB</a:t>
            </a:r>
            <a:r>
              <a:rPr lang="en-GB" dirty="0"/>
              <a:t> </a:t>
            </a:r>
            <a:r>
              <a:rPr lang="en-GB" dirty="0" err="1"/>
              <a:t>Tx</a:t>
            </a:r>
            <a:r>
              <a:rPr lang="en-GB" dirty="0"/>
              <a:t> </a:t>
            </a:r>
            <a:r>
              <a:rPr lang="en-GB" dirty="0" smtClean="0"/>
              <a:t>beam</a:t>
            </a:r>
          </a:p>
          <a:p>
            <a:pPr lvl="1"/>
            <a:r>
              <a:rPr lang="en-GB" i="1" dirty="0"/>
              <a:t>M</a:t>
            </a:r>
            <a:r>
              <a:rPr lang="en-GB" i="1" baseline="-25000" dirty="0"/>
              <a:t>UE</a:t>
            </a:r>
            <a:r>
              <a:rPr lang="en-GB" dirty="0"/>
              <a:t>: UL </a:t>
            </a:r>
            <a:r>
              <a:rPr lang="en-GB" dirty="0" err="1"/>
              <a:t>Tx</a:t>
            </a:r>
            <a:r>
              <a:rPr lang="en-GB" dirty="0"/>
              <a:t> beam ambiguity at UE conditioned on a selected DL UE Rx beam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164037"/>
              </p:ext>
            </p:extLst>
          </p:nvPr>
        </p:nvGraphicFramePr>
        <p:xfrm>
          <a:off x="0" y="4419600"/>
          <a:ext cx="8991598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9628"/>
                <a:gridCol w="857135"/>
                <a:gridCol w="857135"/>
                <a:gridCol w="857135"/>
                <a:gridCol w="857135"/>
                <a:gridCol w="857135"/>
                <a:gridCol w="858175"/>
                <a:gridCol w="1395122"/>
                <a:gridCol w="1142998"/>
              </a:tblGrid>
              <a:tr h="24511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Hierarchical search type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</a:t>
                      </a:r>
                      <a:r>
                        <a:rPr lang="en-GB" sz="1800" baseline="-25000">
                          <a:effectLst/>
                        </a:rPr>
                        <a:t>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</a:t>
                      </a:r>
                      <a:r>
                        <a:rPr lang="en-GB" sz="1800" baseline="-25000">
                          <a:effectLst/>
                        </a:rPr>
                        <a:t>UE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K</a:t>
                      </a:r>
                      <a:r>
                        <a:rPr lang="en-GB" sz="1800" baseline="-25000">
                          <a:effectLst/>
                        </a:rPr>
                        <a:t>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K</a:t>
                      </a:r>
                      <a:r>
                        <a:rPr lang="en-GB" sz="1800" baseline="-25000">
                          <a:effectLst/>
                        </a:rPr>
                        <a:t>UE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M</a:t>
                      </a:r>
                      <a:r>
                        <a:rPr lang="en-GB" sz="1800" baseline="-25000">
                          <a:effectLst/>
                        </a:rPr>
                        <a:t>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M</a:t>
                      </a:r>
                      <a:r>
                        <a:rPr lang="en-GB" sz="1800" baseline="-25000">
                          <a:effectLst/>
                        </a:rPr>
                        <a:t>UE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# beam pair search attempt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Search overhead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25400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Full search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249555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Local search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9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22.5%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249555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Full search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100%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25400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Local search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36%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0355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12753</TotalTime>
  <Words>244</Words>
  <Application>Microsoft Office PowerPoint</Application>
  <PresentationFormat>On-screen Show (4:3)</PresentationFormat>
  <Paragraphs>66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MS PGothic</vt:lpstr>
      <vt:lpstr>SimSun</vt:lpstr>
      <vt:lpstr>新細明體</vt:lpstr>
      <vt:lpstr>Arial</vt:lpstr>
      <vt:lpstr>Calibri</vt:lpstr>
      <vt:lpstr>Times New Roman</vt:lpstr>
      <vt:lpstr>Office Theme</vt:lpstr>
      <vt:lpstr>PowerPoint Presentation</vt:lpstr>
      <vt:lpstr>Background</vt:lpstr>
      <vt:lpstr>Proposal</vt:lpstr>
      <vt:lpstr>appendix</vt:lpstr>
      <vt:lpstr>Example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Brianz Chang</dc:creator>
  <cp:keywords>CTPClassification=CTP_PUBLIC:VisualMarkings=</cp:keywords>
  <cp:lastModifiedBy>Chia-Hao Yu (游家豪)</cp:lastModifiedBy>
  <cp:revision>618</cp:revision>
  <dcterms:created xsi:type="dcterms:W3CDTF">2016-03-24T01:14:08Z</dcterms:created>
  <dcterms:modified xsi:type="dcterms:W3CDTF">2017-05-18T08:37:49Z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(3)p/Cmbv+Z9YbmdkA6WTEi7279u7cClWj3xwbpHEaeHLwoVhgUWAMsCKtWZTp03O0qrf4n7i6X
tXmutxQHBexuGaLtScyY8bydGsbVNR4AAtcWL/mbZRoZna7W/SAmHt36mBoy95x4jXamA0hs
6IkltsaI2WJabUMrHxb8HfEG61cgcaxyXyWB+T+QXaTNfsPHFJMxWAbkfYcT8sdLTqj9/5yd
9X+UWRKGMsTV5foetd</vt:lpwstr>
  </property>
  <property fmtid="{D5CDD505-2E9C-101B-9397-08002B2CF9AE}" pid="9" name="_2015_ms_pID_7253431">
    <vt:lpwstr>NmbE/j/fdVyCYd1w2LEto1rEJLtZOLHue/TAzj8PHbiIcTg/AvQ78b
+drJdXWJI9ArfZs3iA5VzOI35C6J+ebMwv6vpnW3qUYhQMR+O9UACV9mhYfV80XbGmhaOSEg
IK/kkcQum3U4nCCc8FQCxv4mwROGPG/jndMHdu4FOFNcQ2Sl9aIDfBlqjXMgi4UWx7WqFatv
8UObxG66CcUmMSYSRdbJduKxBwoChX4jMnK+</vt:lpwstr>
  </property>
  <property fmtid="{D5CDD505-2E9C-101B-9397-08002B2CF9AE}" pid="10" name="_2015_ms_pID_7253432">
    <vt:lpwstr>MLS+OkD8iKRXF1IAV2uYRgGxtg7inMgWHqLx
iOdWJzIS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1491325435</vt:lpwstr>
  </property>
</Properties>
</file>