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9"/>
  </p:notesMasterIdLst>
  <p:sldIdLst>
    <p:sldId id="256" r:id="rId2"/>
    <p:sldId id="258" r:id="rId3"/>
    <p:sldId id="265" r:id="rId4"/>
    <p:sldId id="266" r:id="rId5"/>
    <p:sldId id="263" r:id="rId6"/>
    <p:sldId id="268" r:id="rId7"/>
    <p:sldId id="267" r:id="rId8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113" d="100"/>
          <a:sy n="113" d="100"/>
        </p:scale>
        <p:origin x="1452" y="96"/>
      </p:cViewPr>
      <p:guideLst>
        <p:guide orient="horz" pos="776"/>
        <p:guide orient="horz" pos="104"/>
        <p:guide orient="horz" pos="3976"/>
        <p:guide orient="horz" pos="981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5/17/2017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/>
              <a:t>WF on PTRS for CP-OFDM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/>
              <a:t>Huawei, HiSilicon, National Instruments, Xinwei, NTT DOCOMO, Panasonic, Samsung, ZTE, Nokia, Alcatel-Lucent Shanghai Bell, </a:t>
            </a:r>
            <a:r>
              <a:rPr lang="en-US" altLang="zh-CN" sz="2000" dirty="0" smtClean="0"/>
              <a:t>Ericsson, </a:t>
            </a:r>
            <a:r>
              <a:rPr lang="en-US" altLang="zh-CN" sz="2000" dirty="0"/>
              <a:t>[…]</a:t>
            </a:r>
            <a:endParaRPr lang="zh-CN" altLang="zh-CN" sz="2000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3003117907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485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921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3GPP TSG RAN WG1 #89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smtClean="0">
                          <a:solidFill>
                            <a:schemeClr val="tx1"/>
                          </a:solidFill>
                        </a:rPr>
                        <a:t>R1-1709521</a:t>
                      </a:r>
                      <a:endParaRPr lang="zh-CN" alt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Hangzhou, China, May 15 – 19 2017</a:t>
                      </a:r>
                      <a:endParaRPr lang="de-DE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Agenda Item: 7.1.2.4.3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 in RAN1#89 on indication of PTRS density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altLang="zh-CN" sz="1300" dirty="0"/>
              <a:t>R1-1706937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6: PTRS is mapped when scheduled MCS/BW is above UE-specifically configured thresholds.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7: Apply Table 1 to represent association between time density of PTRS and scheduled MCS and support RRC signaling to configure the MCS thresholds therein.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8: Apply Table 2 to represent association between frequency density of PTRS and scheduled BW and support RRC signaling to configure the BW thresholds therein.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9: Support UE to suggest MCS/BW thresholds for presence/pattern indication of PTRS.</a:t>
            </a:r>
          </a:p>
          <a:p>
            <a:pPr>
              <a:spcBef>
                <a:spcPts val="0"/>
              </a:spcBef>
            </a:pPr>
            <a:r>
              <a:rPr lang="en-US" altLang="zh-CN" sz="1300" dirty="0"/>
              <a:t>R1-1707088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7: For PTRS indication:</a:t>
            </a:r>
          </a:p>
          <a:p>
            <a:pPr lvl="2">
              <a:spcBef>
                <a:spcPts val="0"/>
              </a:spcBef>
            </a:pPr>
            <a:r>
              <a:rPr lang="en-US" altLang="zh-CN" sz="1300" dirty="0"/>
              <a:t>Existence of PTRS is implicitly determined by scheduled MCS;</a:t>
            </a:r>
          </a:p>
          <a:p>
            <a:pPr lvl="2">
              <a:spcBef>
                <a:spcPts val="0"/>
              </a:spcBef>
            </a:pPr>
            <a:r>
              <a:rPr lang="en-US" altLang="zh-CN" sz="1300" dirty="0"/>
              <a:t>Time domain density of PTRS is implicitly determined by scheduled MCS;</a:t>
            </a:r>
          </a:p>
          <a:p>
            <a:pPr lvl="2">
              <a:spcBef>
                <a:spcPts val="0"/>
              </a:spcBef>
            </a:pPr>
            <a:r>
              <a:rPr lang="en-US" altLang="zh-CN" sz="1300" dirty="0"/>
              <a:t>Frequency domain density of PTRS is implicitly determined by allocated PRBs;</a:t>
            </a:r>
          </a:p>
          <a:p>
            <a:pPr>
              <a:spcBef>
                <a:spcPts val="0"/>
              </a:spcBef>
            </a:pPr>
            <a:r>
              <a:rPr lang="en-US" altLang="zh-CN" sz="1300" dirty="0"/>
              <a:t>R1-1708707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2: Make a working assumption that the PTRS freq. density is determined by the scheduled BW only, unless scenarios with significant benefits have been demonstrated with using a dependence on additional parameters.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3: The PTRS time density is determined by the MCS and SCS.</a:t>
            </a:r>
          </a:p>
          <a:p>
            <a:pPr>
              <a:spcBef>
                <a:spcPts val="0"/>
              </a:spcBef>
            </a:pPr>
            <a:r>
              <a:rPr lang="en-US" altLang="zh-CN" sz="1300" dirty="0"/>
              <a:t>R1-1708927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2: NR PT-RS design should assume pre-defined (MCS, BW) -to- PT-RS dynamic presence/pattern association rules and implicit indication as the default mode of operation to obtain low signalling overhead for baseline operation.</a:t>
            </a:r>
          </a:p>
          <a:p>
            <a:pPr>
              <a:spcBef>
                <a:spcPts val="0"/>
              </a:spcBef>
            </a:pPr>
            <a:r>
              <a:rPr lang="en-US" altLang="zh-CN" sz="1300" dirty="0"/>
              <a:t>R1-1707189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7: In order to reduce overhead of control signal, implicit indication of PT-RS using DCI parameters for other purposes (MCS, BW, etc.) should be used.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8: For forward compatibility, updating the association rules between DCI parameters and PT-RS pattern by higher layer should be possible.</a:t>
            </a:r>
          </a:p>
          <a:p>
            <a:pPr>
              <a:spcBef>
                <a:spcPts val="0"/>
              </a:spcBef>
            </a:pPr>
            <a:r>
              <a:rPr lang="en-US" altLang="zh-CN" sz="1300" dirty="0"/>
              <a:t>R1-1708272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7: Consider signaling of PT-RS configuration via RRC as method to ensure forward compatibility.</a:t>
            </a:r>
          </a:p>
          <a:p>
            <a:pPr>
              <a:spcBef>
                <a:spcPts val="0"/>
              </a:spcBef>
            </a:pPr>
            <a:r>
              <a:rPr lang="en-US" altLang="zh-CN" sz="1300" dirty="0"/>
              <a:t>…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95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 in RAN1#89 on multiplexing of PTRS ports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altLang="zh-CN" sz="1300" dirty="0"/>
              <a:t>R1-1706937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1: Support at least up to 4 PTRS ports and FDM of PTRS ports for both DL and UL. </a:t>
            </a:r>
          </a:p>
          <a:p>
            <a:pPr>
              <a:spcBef>
                <a:spcPts val="0"/>
              </a:spcBef>
            </a:pPr>
            <a:r>
              <a:rPr lang="en-US" altLang="zh-CN" sz="1300" dirty="0"/>
              <a:t>R1-1707088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6: For the case that DMRS ports are FD-CDM multiplexed, PTRS port only occupy one RE rather than multiple Res as DMRS. Its frequency domain position within a PRB is only aligned to one of the carriers occupied by the corresponding DMRS ports.</a:t>
            </a:r>
          </a:p>
          <a:p>
            <a:pPr>
              <a:spcBef>
                <a:spcPts val="0"/>
              </a:spcBef>
            </a:pPr>
            <a:r>
              <a:rPr lang="en-US" altLang="zh-CN" sz="1300" dirty="0"/>
              <a:t>R1-1707132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3: All PTRS ports are FDM no matter which multiplexing scheme of DMRS ports is applied.</a:t>
            </a:r>
          </a:p>
          <a:p>
            <a:pPr>
              <a:spcBef>
                <a:spcPts val="0"/>
              </a:spcBef>
            </a:pPr>
            <a:r>
              <a:rPr lang="en-US" altLang="zh-CN" sz="1300" dirty="0"/>
              <a:t>R1-1707189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4: For DL SU-MIMO, FDM among PT-RS ports should be supported.</a:t>
            </a:r>
          </a:p>
          <a:p>
            <a:pPr>
              <a:spcBef>
                <a:spcPts val="0"/>
              </a:spcBef>
            </a:pPr>
            <a:r>
              <a:rPr lang="en-US" altLang="zh-CN" sz="1300" dirty="0"/>
              <a:t>R1-1708461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2: For SU-MIMO, PT-RS supports FDM for PT-RS port multiplexing.</a:t>
            </a:r>
          </a:p>
          <a:p>
            <a:pPr>
              <a:spcBef>
                <a:spcPts val="0"/>
              </a:spcBef>
            </a:pPr>
            <a:r>
              <a:rPr lang="en-US" altLang="zh-CN" sz="1300" dirty="0"/>
              <a:t>R1-1708927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5: For SU-MIMO, support FDM based orthogonal PT-RS port multiplexing for CP-OFDM as baseline.</a:t>
            </a:r>
          </a:p>
          <a:p>
            <a:pPr>
              <a:spcBef>
                <a:spcPts val="0"/>
              </a:spcBef>
            </a:pPr>
            <a:r>
              <a:rPr lang="en-US" altLang="zh-CN" sz="1300" dirty="0"/>
              <a:t>…</a:t>
            </a:r>
            <a:endParaRPr lang="zh-CN" altLang="en-US" sz="13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83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Proposals in </a:t>
            </a:r>
            <a:r>
              <a:rPr lang="en-US" altLang="zh-CN" dirty="0"/>
              <a:t>RAN1#89 on association between PTRS and DMRS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altLang="zh-CN" sz="1300" dirty="0"/>
              <a:t>R1-1706937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2: Support RRC-configured QCL association between one PTRS port and one DMRS port group.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3: Support RRC-configured precoder association between one PTRS port and one DMRS port in the QCLed DMRS port group.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4: Support precoder association between multiple PTRS ports and multiple DMRS ports from the QCLed DMRS port group. 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5: Support at least one of the following methods to facilitate configuring QCL/precoder association between PTRS and DMRS (group):</a:t>
            </a:r>
          </a:p>
          <a:p>
            <a:pPr lvl="2">
              <a:spcBef>
                <a:spcPts val="0"/>
              </a:spcBef>
            </a:pPr>
            <a:r>
              <a:rPr lang="en-US" altLang="zh-CN" sz="1300" dirty="0"/>
              <a:t>UE capability indication on </a:t>
            </a:r>
          </a:p>
          <a:p>
            <a:pPr lvl="3">
              <a:spcBef>
                <a:spcPts val="0"/>
              </a:spcBef>
            </a:pPr>
            <a:r>
              <a:rPr lang="en-US" altLang="zh-CN" sz="1300" dirty="0"/>
              <a:t>Panels/TXRUs sharing a common oscillator or not, and/or</a:t>
            </a:r>
          </a:p>
          <a:p>
            <a:pPr lvl="3">
              <a:spcBef>
                <a:spcPts val="0"/>
              </a:spcBef>
            </a:pPr>
            <a:r>
              <a:rPr lang="en-US" altLang="zh-CN" sz="1300" dirty="0"/>
              <a:t>Maximum number of independent oscillators at this UE</a:t>
            </a:r>
          </a:p>
          <a:p>
            <a:pPr lvl="2">
              <a:spcBef>
                <a:spcPts val="0"/>
              </a:spcBef>
            </a:pPr>
            <a:r>
              <a:rPr lang="en-US" altLang="zh-CN" sz="1300" dirty="0"/>
              <a:t>UE reporting on whether phase errors measured on PTRS ports are same or different</a:t>
            </a:r>
          </a:p>
          <a:p>
            <a:pPr>
              <a:spcBef>
                <a:spcPts val="0"/>
              </a:spcBef>
            </a:pPr>
            <a:r>
              <a:rPr lang="en-US" altLang="zh-CN" sz="1300" dirty="0"/>
              <a:t>R1-1707132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11: Support QCL association between PTRS port and DMRS port group</a:t>
            </a:r>
          </a:p>
          <a:p>
            <a:pPr>
              <a:spcBef>
                <a:spcPts val="0"/>
              </a:spcBef>
            </a:pPr>
            <a:r>
              <a:rPr lang="en-US" altLang="zh-CN" sz="1300" dirty="0"/>
              <a:t>R1-1707366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Observation 1: compared to fixed AP and random AP selection, about 2.5dB performance gain can be achieved with PT-RS AP selection.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6: for DL, if the same precoder can be applied to PT-RS and one AP of DMRS, the feedback of best AP index associated with rank&gt;1 CSI feedback should be considered. </a:t>
            </a:r>
          </a:p>
          <a:p>
            <a:pPr>
              <a:spcBef>
                <a:spcPts val="0"/>
              </a:spcBef>
            </a:pPr>
            <a:r>
              <a:rPr lang="en-US" altLang="zh-CN" sz="1300" dirty="0"/>
              <a:t>R1- 1707616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1: Support PT-RS port to be mapped to multiple DMRS ports.</a:t>
            </a:r>
          </a:p>
          <a:p>
            <a:pPr>
              <a:spcBef>
                <a:spcPts val="0"/>
              </a:spcBef>
            </a:pPr>
            <a:r>
              <a:rPr lang="en-US" altLang="zh-CN" sz="1300" dirty="0"/>
              <a:t>R1-1707976</a:t>
            </a:r>
          </a:p>
          <a:p>
            <a:pPr lvl="1">
              <a:spcBef>
                <a:spcPts val="0"/>
              </a:spcBef>
            </a:pPr>
            <a:r>
              <a:rPr lang="en-US" altLang="zh-CN" sz="1300" dirty="0"/>
              <a:t>Proposal 6: NR should inform UE the QCL relationship between PT-RS and DMRS port group by higher layer signalling with parameter sets which configures QCL association between PT-RS and DMRS port group.</a:t>
            </a:r>
          </a:p>
          <a:p>
            <a:pPr lvl="1">
              <a:spcBef>
                <a:spcPts val="0"/>
              </a:spcBef>
            </a:pPr>
            <a:endParaRPr lang="zh-CN" altLang="en-US" sz="13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90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For SU-MIMO, </a:t>
            </a:r>
            <a:r>
              <a:rPr lang="en-US" altLang="zh-CN" strike="sngStrike" dirty="0">
                <a:solidFill>
                  <a:srgbClr val="FF0000"/>
                </a:solidFill>
              </a:rPr>
              <a:t>for a given subcarrier spacing</a:t>
            </a:r>
            <a:r>
              <a:rPr lang="en-US" altLang="zh-CN" dirty="0"/>
              <a:t>, support predefined and RRC-configured association between PTRS densities and scheduled MCS/BW</a:t>
            </a:r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FFS: </a:t>
            </a:r>
            <a:r>
              <a:rPr lang="en-US" altLang="zh-CN" dirty="0" smtClean="0"/>
              <a:t>RRC </a:t>
            </a:r>
            <a:r>
              <a:rPr lang="en-US" altLang="zh-CN" dirty="0"/>
              <a:t>configuration can override the predefined association </a:t>
            </a:r>
          </a:p>
          <a:p>
            <a:pPr lvl="1"/>
            <a:r>
              <a:rPr lang="en-US" altLang="zh-CN" dirty="0"/>
              <a:t>Table 1 (on next page) to represent association between PTRS time density and scheduled MCS</a:t>
            </a:r>
          </a:p>
          <a:p>
            <a:pPr lvl="1"/>
            <a:r>
              <a:rPr lang="en-US" altLang="zh-CN" dirty="0"/>
              <a:t>Table 2 (on next page) to represent association between PTRS frequency density and scheduled </a:t>
            </a:r>
            <a:r>
              <a:rPr lang="en-US" altLang="zh-CN" dirty="0" smtClean="0"/>
              <a:t>BW</a:t>
            </a:r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Note: The number of rows in Table 1 and 2 can be reduced if the densities are down-selected</a:t>
            </a:r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FFS:</a:t>
            </a:r>
            <a:r>
              <a:rPr lang="en-US" altLang="zh-CN" dirty="0"/>
              <a:t> UE to suggest MCS/BW thresholds in Table 1 and 2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FFS: complementary DCI signaling </a:t>
            </a:r>
          </a:p>
          <a:p>
            <a:r>
              <a:rPr lang="en-US" altLang="zh-CN" dirty="0"/>
              <a:t>For CP-OFDM and the tables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on next page</a:t>
            </a:r>
            <a:r>
              <a:rPr lang="en-US" altLang="zh-CN" dirty="0" smtClean="0"/>
              <a:t>, </a:t>
            </a:r>
            <a:r>
              <a:rPr lang="en-US" altLang="zh-CN" dirty="0"/>
              <a:t>the time-densities (TD) of PTRS include every 4</a:t>
            </a:r>
            <a:r>
              <a:rPr lang="en-US" altLang="zh-CN" baseline="30000" dirty="0"/>
              <a:t>th</a:t>
            </a:r>
            <a:r>
              <a:rPr lang="en-US" altLang="zh-CN" dirty="0"/>
              <a:t> symbol, every 2</a:t>
            </a:r>
            <a:r>
              <a:rPr lang="en-US" altLang="zh-CN" baseline="30000" dirty="0"/>
              <a:t>nd</a:t>
            </a:r>
            <a:r>
              <a:rPr lang="en-US" altLang="zh-CN" dirty="0"/>
              <a:t> symbol, and every symbol, while the frequency-densities (FD) of PTRS include occupying one subcarrier (not necessarily in all REs, depending on the time density) in [every RB], every 2</a:t>
            </a:r>
            <a:r>
              <a:rPr lang="en-US" altLang="zh-CN" baseline="30000" dirty="0"/>
              <a:t>nd</a:t>
            </a:r>
            <a:r>
              <a:rPr lang="en-US" altLang="zh-CN" dirty="0"/>
              <a:t> RB, every 4</a:t>
            </a:r>
            <a:r>
              <a:rPr lang="en-US" altLang="zh-CN" baseline="30000" dirty="0"/>
              <a:t>th</a:t>
            </a:r>
            <a:r>
              <a:rPr lang="en-US" altLang="zh-CN" dirty="0"/>
              <a:t> RB, [every 8</a:t>
            </a:r>
            <a:r>
              <a:rPr lang="en-US" altLang="zh-CN" baseline="30000" dirty="0"/>
              <a:t>th</a:t>
            </a:r>
            <a:r>
              <a:rPr lang="en-US" altLang="zh-CN" dirty="0"/>
              <a:t> RB, and every 16</a:t>
            </a:r>
            <a:r>
              <a:rPr lang="en-US" altLang="zh-CN" baseline="30000" dirty="0"/>
              <a:t>th</a:t>
            </a:r>
            <a:r>
              <a:rPr lang="en-US" altLang="zh-CN" dirty="0"/>
              <a:t> RB].</a:t>
            </a:r>
          </a:p>
          <a:p>
            <a:pPr lvl="1"/>
            <a:r>
              <a:rPr lang="en-US" altLang="zh-CN" dirty="0"/>
              <a:t>The time density of PTRS is expected to increase with increasing the scheduled MCS (except for those reserved MCSs).</a:t>
            </a:r>
          </a:p>
          <a:p>
            <a:pPr lvl="1"/>
            <a:r>
              <a:rPr lang="en-US" altLang="zh-CN" dirty="0"/>
              <a:t>The frequency density of PTRS is expected to decrease with increasing the scheduled BW (i.e., the number of scheduled RBs).</a:t>
            </a:r>
          </a:p>
          <a:p>
            <a:pPr lvl="2"/>
            <a:r>
              <a:rPr lang="en-US" altLang="zh-CN" dirty="0">
                <a:solidFill>
                  <a:srgbClr val="FF0000"/>
                </a:solidFill>
              </a:rPr>
              <a:t>FFS: frequency localized mapping</a:t>
            </a:r>
            <a:endParaRPr lang="zh-CN" altLang="en-US" dirty="0">
              <a:solidFill>
                <a:srgbClr val="FF0000"/>
              </a:solidFill>
            </a:endParaRPr>
          </a:p>
          <a:p>
            <a:pPr lvl="1"/>
            <a:endParaRPr lang="en-US" altLang="zh-CN" dirty="0"/>
          </a:p>
          <a:p>
            <a:endParaRPr lang="en-US" altLang="zh-CN" dirty="0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4"/>
          </p:nvPr>
        </p:nvSpPr>
        <p:spPr>
          <a:xfrm>
            <a:off x="8172174" y="6382122"/>
            <a:ext cx="720725" cy="365125"/>
          </a:xfrm>
        </p:spPr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78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en-US" dirty="0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4"/>
          </p:nvPr>
        </p:nvSpPr>
        <p:spPr>
          <a:xfrm>
            <a:off x="8172174" y="6382122"/>
            <a:ext cx="720725" cy="365125"/>
          </a:xfrm>
        </p:spPr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graphicFrame>
        <p:nvGraphicFramePr>
          <p:cNvPr id="6" name="内容占位符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0805267"/>
              </p:ext>
            </p:extLst>
          </p:nvPr>
        </p:nvGraphicFramePr>
        <p:xfrm>
          <a:off x="540346" y="2565698"/>
          <a:ext cx="3340100" cy="1112749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20162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238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18279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kern="100" dirty="0">
                          <a:effectLst/>
                        </a:rPr>
                        <a:t>Scheduled MCS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kern="100" dirty="0">
                          <a:effectLst/>
                        </a:rPr>
                        <a:t>Time density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53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b="0" kern="100" dirty="0">
                          <a:effectLst/>
                        </a:rPr>
                        <a:t>0 &lt;= MCS &lt; MCS</a:t>
                      </a:r>
                      <a:r>
                        <a:rPr lang="en-US" sz="1100" b="0" kern="100" baseline="-25000" dirty="0">
                          <a:effectLst/>
                        </a:rPr>
                        <a:t>1</a:t>
                      </a:r>
                      <a:endParaRPr lang="zh-CN" sz="11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No</a:t>
                      </a:r>
                      <a:r>
                        <a:rPr lang="en-US" altLang="zh-CN" sz="1100" kern="1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PTRS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8279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b="0" kern="100" dirty="0">
                          <a:effectLst/>
                        </a:rPr>
                        <a:t>MCS</a:t>
                      </a:r>
                      <a:r>
                        <a:rPr lang="en-US" sz="1100" b="0" kern="100" baseline="-25000" dirty="0">
                          <a:effectLst/>
                        </a:rPr>
                        <a:t>1</a:t>
                      </a:r>
                      <a:r>
                        <a:rPr lang="en-US" sz="1100" b="0" kern="100" dirty="0">
                          <a:effectLst/>
                        </a:rPr>
                        <a:t> &lt;= MCS &lt; MCS</a:t>
                      </a:r>
                      <a:r>
                        <a:rPr lang="en-US" sz="1100" b="0" kern="100" baseline="-25000" dirty="0">
                          <a:effectLst/>
                        </a:rPr>
                        <a:t>2</a:t>
                      </a:r>
                      <a:endParaRPr lang="zh-CN" sz="11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100" dirty="0"/>
                        <a:t>TD</a:t>
                      </a:r>
                      <a:r>
                        <a:rPr lang="en-US" altLang="zh-CN" sz="1100" baseline="-25000" dirty="0"/>
                        <a:t>1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53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b="0" kern="100" dirty="0">
                          <a:effectLst/>
                        </a:rPr>
                        <a:t>MCS</a:t>
                      </a:r>
                      <a:r>
                        <a:rPr lang="en-US" sz="1100" b="0" kern="100" baseline="-25000" dirty="0">
                          <a:effectLst/>
                        </a:rPr>
                        <a:t>2</a:t>
                      </a:r>
                      <a:r>
                        <a:rPr lang="en-US" sz="1100" b="0" kern="100" dirty="0">
                          <a:effectLst/>
                        </a:rPr>
                        <a:t> &lt;= MCS &lt; MCS</a:t>
                      </a:r>
                      <a:r>
                        <a:rPr lang="en-US" sz="1100" b="0" kern="100" baseline="-25000" dirty="0">
                          <a:effectLst/>
                        </a:rPr>
                        <a:t>3</a:t>
                      </a:r>
                      <a:endParaRPr lang="zh-CN" sz="11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100" dirty="0"/>
                        <a:t>TD</a:t>
                      </a:r>
                      <a:r>
                        <a:rPr lang="en-US" altLang="zh-CN" sz="1100" baseline="-25000" dirty="0"/>
                        <a:t>2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53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b="0" kern="100" dirty="0">
                          <a:effectLst/>
                        </a:rPr>
                        <a:t>MCS</a:t>
                      </a:r>
                      <a:r>
                        <a:rPr lang="en-US" sz="1100" b="0" kern="100" baseline="-25000" dirty="0">
                          <a:effectLst/>
                        </a:rPr>
                        <a:t>3</a:t>
                      </a:r>
                      <a:r>
                        <a:rPr lang="en-US" sz="1100" b="0" kern="100" dirty="0">
                          <a:effectLst/>
                        </a:rPr>
                        <a:t> &lt;= MCS &lt; MCS</a:t>
                      </a:r>
                      <a:r>
                        <a:rPr lang="en-US" sz="1100" b="0" kern="100" baseline="-25000" dirty="0">
                          <a:effectLst/>
                        </a:rPr>
                        <a:t>4</a:t>
                      </a:r>
                      <a:endParaRPr lang="zh-CN" sz="11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100" dirty="0"/>
                        <a:t>TD</a:t>
                      </a:r>
                      <a:r>
                        <a:rPr lang="en-US" altLang="zh-CN" sz="1100" baseline="-25000" dirty="0"/>
                        <a:t>3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7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536191"/>
              </p:ext>
            </p:extLst>
          </p:nvPr>
        </p:nvGraphicFramePr>
        <p:xfrm>
          <a:off x="4908108" y="2094270"/>
          <a:ext cx="3505835" cy="1584177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17653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4053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263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kern="100" dirty="0">
                          <a:effectLst/>
                        </a:rPr>
                        <a:t>Scheduled BW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Frequency density 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3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b="0" i="0" kern="100" dirty="0">
                          <a:effectLst/>
                        </a:rPr>
                        <a:t>0 &lt;= N</a:t>
                      </a:r>
                      <a:r>
                        <a:rPr lang="en-US" sz="1100" b="0" i="0" kern="100" baseline="-25000" dirty="0">
                          <a:effectLst/>
                        </a:rPr>
                        <a:t>RB</a:t>
                      </a:r>
                      <a:r>
                        <a:rPr lang="en-US" sz="1100" b="0" i="0" kern="100" dirty="0">
                          <a:effectLst/>
                        </a:rPr>
                        <a:t> &lt; N</a:t>
                      </a:r>
                      <a:r>
                        <a:rPr lang="en-US" sz="1100" b="0" i="0" kern="100" baseline="-25000" dirty="0">
                          <a:effectLst/>
                        </a:rPr>
                        <a:t>RB1</a:t>
                      </a:r>
                      <a:endParaRPr lang="zh-CN" sz="1100" b="0" i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No</a:t>
                      </a:r>
                      <a:r>
                        <a:rPr lang="en-US" altLang="zh-CN" sz="1100" kern="1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PTRS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3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b="0" i="0" kern="100">
                          <a:effectLst/>
                        </a:rPr>
                        <a:t>N</a:t>
                      </a:r>
                      <a:r>
                        <a:rPr lang="en-US" sz="1100" b="0" i="0" kern="100" baseline="-25000">
                          <a:effectLst/>
                        </a:rPr>
                        <a:t>RB1</a:t>
                      </a:r>
                      <a:r>
                        <a:rPr lang="en-US" sz="1100" b="0" i="0" kern="100">
                          <a:effectLst/>
                        </a:rPr>
                        <a:t> &lt;= N</a:t>
                      </a:r>
                      <a:r>
                        <a:rPr lang="en-US" sz="1100" b="0" i="0" kern="100" baseline="-25000">
                          <a:effectLst/>
                        </a:rPr>
                        <a:t>RB</a:t>
                      </a:r>
                      <a:r>
                        <a:rPr lang="en-US" sz="1100" b="0" i="0" kern="100">
                          <a:effectLst/>
                        </a:rPr>
                        <a:t> &lt; N</a:t>
                      </a:r>
                      <a:r>
                        <a:rPr lang="en-US" sz="1100" b="0" i="0" kern="100" baseline="-25000">
                          <a:effectLst/>
                        </a:rPr>
                        <a:t>RB2</a:t>
                      </a:r>
                      <a:endParaRPr lang="zh-CN" sz="1100" b="0" i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100" dirty="0"/>
                        <a:t>FD</a:t>
                      </a:r>
                      <a:r>
                        <a:rPr lang="en-US" altLang="zh-CN" sz="1100" baseline="-25000" dirty="0"/>
                        <a:t>1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3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b="0" i="0" kern="100" dirty="0">
                          <a:effectLst/>
                        </a:rPr>
                        <a:t>N</a:t>
                      </a:r>
                      <a:r>
                        <a:rPr lang="en-US" sz="1100" b="0" i="0" kern="100" baseline="-25000" dirty="0">
                          <a:effectLst/>
                        </a:rPr>
                        <a:t>RB2</a:t>
                      </a:r>
                      <a:r>
                        <a:rPr lang="en-US" sz="1100" b="0" i="0" kern="100" dirty="0">
                          <a:effectLst/>
                        </a:rPr>
                        <a:t> &lt;= N</a:t>
                      </a:r>
                      <a:r>
                        <a:rPr lang="en-US" sz="1100" b="0" i="0" kern="100" baseline="-25000" dirty="0">
                          <a:effectLst/>
                        </a:rPr>
                        <a:t>RB</a:t>
                      </a:r>
                      <a:r>
                        <a:rPr lang="en-US" sz="1100" b="0" i="0" kern="100" dirty="0">
                          <a:effectLst/>
                        </a:rPr>
                        <a:t> &lt; N</a:t>
                      </a:r>
                      <a:r>
                        <a:rPr lang="en-US" sz="1100" b="0" i="0" kern="100" baseline="-25000" dirty="0">
                          <a:effectLst/>
                        </a:rPr>
                        <a:t>RB3</a:t>
                      </a:r>
                      <a:endParaRPr lang="zh-CN" sz="1100" b="0" i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100" dirty="0"/>
                        <a:t>FD</a:t>
                      </a:r>
                      <a:r>
                        <a:rPr lang="en-US" altLang="zh-CN" sz="1100" baseline="-25000" dirty="0"/>
                        <a:t>2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3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b="0" i="0" kern="100" dirty="0">
                          <a:effectLst/>
                        </a:rPr>
                        <a:t>N</a:t>
                      </a:r>
                      <a:r>
                        <a:rPr lang="en-US" sz="1100" b="0" i="0" kern="100" baseline="-25000" dirty="0">
                          <a:effectLst/>
                        </a:rPr>
                        <a:t>RB3</a:t>
                      </a:r>
                      <a:r>
                        <a:rPr lang="en-US" sz="1100" b="0" i="0" kern="100" dirty="0">
                          <a:effectLst/>
                        </a:rPr>
                        <a:t> &lt;= N</a:t>
                      </a:r>
                      <a:r>
                        <a:rPr lang="en-US" sz="1100" b="0" i="0" kern="100" baseline="-25000" dirty="0">
                          <a:effectLst/>
                        </a:rPr>
                        <a:t>RB</a:t>
                      </a:r>
                      <a:r>
                        <a:rPr lang="en-US" sz="1100" b="0" i="0" kern="100" dirty="0">
                          <a:effectLst/>
                        </a:rPr>
                        <a:t> &lt; N</a:t>
                      </a:r>
                      <a:r>
                        <a:rPr lang="en-US" sz="1100" b="0" i="0" kern="100" baseline="-25000" dirty="0">
                          <a:effectLst/>
                        </a:rPr>
                        <a:t>RB4</a:t>
                      </a:r>
                      <a:endParaRPr lang="zh-CN" sz="1100" b="0" i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100" dirty="0"/>
                        <a:t>FD</a:t>
                      </a:r>
                      <a:r>
                        <a:rPr lang="en-US" altLang="zh-CN" sz="1100" baseline="-25000" dirty="0"/>
                        <a:t>3</a:t>
                      </a:r>
                      <a:r>
                        <a:rPr lang="en-US" sz="1100" kern="100" dirty="0">
                          <a:effectLst/>
                        </a:rPr>
                        <a:t> 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3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b="0" i="0" kern="100" dirty="0">
                          <a:effectLst/>
                        </a:rPr>
                        <a:t>N</a:t>
                      </a:r>
                      <a:r>
                        <a:rPr lang="en-US" sz="1100" b="0" i="0" kern="100" baseline="-25000" dirty="0">
                          <a:effectLst/>
                        </a:rPr>
                        <a:t>RB4</a:t>
                      </a:r>
                      <a:r>
                        <a:rPr lang="en-US" sz="1100" b="0" i="0" kern="100" dirty="0">
                          <a:effectLst/>
                        </a:rPr>
                        <a:t> &lt;= N</a:t>
                      </a:r>
                      <a:r>
                        <a:rPr lang="en-US" sz="1100" b="0" i="0" kern="100" baseline="-25000" dirty="0">
                          <a:effectLst/>
                        </a:rPr>
                        <a:t>RB</a:t>
                      </a:r>
                      <a:r>
                        <a:rPr lang="en-US" sz="1100" b="0" i="0" kern="100" dirty="0">
                          <a:effectLst/>
                        </a:rPr>
                        <a:t> &lt; N</a:t>
                      </a:r>
                      <a:r>
                        <a:rPr lang="en-US" sz="1100" b="0" i="0" kern="100" baseline="-25000" dirty="0">
                          <a:effectLst/>
                        </a:rPr>
                        <a:t>RB5</a:t>
                      </a:r>
                      <a:endParaRPr lang="zh-CN" sz="1100" b="0" i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100" dirty="0"/>
                        <a:t>FD</a:t>
                      </a:r>
                      <a:r>
                        <a:rPr lang="en-US" altLang="zh-CN" sz="1100" baseline="-25000" dirty="0"/>
                        <a:t>4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3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b="0" i="0" kern="100" dirty="0">
                          <a:effectLst/>
                        </a:rPr>
                        <a:t>N</a:t>
                      </a:r>
                      <a:r>
                        <a:rPr lang="en-US" sz="1100" b="0" i="0" kern="100" baseline="-25000" dirty="0">
                          <a:effectLst/>
                        </a:rPr>
                        <a:t>RB5</a:t>
                      </a:r>
                      <a:r>
                        <a:rPr lang="en-US" sz="1100" b="0" i="0" kern="100" dirty="0">
                          <a:effectLst/>
                        </a:rPr>
                        <a:t> &lt;= N</a:t>
                      </a:r>
                      <a:r>
                        <a:rPr lang="en-US" sz="1100" b="0" i="0" kern="100" baseline="-25000" dirty="0">
                          <a:effectLst/>
                        </a:rPr>
                        <a:t>RB</a:t>
                      </a:r>
                      <a:endParaRPr lang="zh-CN" sz="1100" b="0" i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100" dirty="0"/>
                        <a:t>FD</a:t>
                      </a:r>
                      <a:r>
                        <a:rPr lang="en-US" altLang="zh-CN" sz="1100" baseline="-25000" dirty="0"/>
                        <a:t>5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8" name="矩形 6"/>
          <p:cNvSpPr/>
          <p:nvPr/>
        </p:nvSpPr>
        <p:spPr>
          <a:xfrm>
            <a:off x="1776655" y="2156988"/>
            <a:ext cx="867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/>
              <a:t>Table 1</a:t>
            </a:r>
            <a:endParaRPr lang="zh-CN" altLang="en-US" sz="1800" dirty="0"/>
          </a:p>
        </p:txBody>
      </p:sp>
      <p:sp>
        <p:nvSpPr>
          <p:cNvPr id="9" name="矩形 7"/>
          <p:cNvSpPr/>
          <p:nvPr/>
        </p:nvSpPr>
        <p:spPr>
          <a:xfrm>
            <a:off x="6227284" y="1662222"/>
            <a:ext cx="867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/>
              <a:t>Table 2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406418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 (Contd)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For a UE, the configured PTRS ports are FDMed</a:t>
            </a:r>
          </a:p>
          <a:p>
            <a:pPr lvl="1"/>
            <a:r>
              <a:rPr lang="en-US" altLang="zh-CN" dirty="0"/>
              <a:t>FFS: TDM and/or CDM</a:t>
            </a:r>
          </a:p>
          <a:p>
            <a:endParaRPr lang="en-US" altLang="zh-CN" dirty="0"/>
          </a:p>
          <a:p>
            <a:r>
              <a:rPr lang="en-US" altLang="zh-CN" dirty="0"/>
              <a:t>Support association between one PTRS port and one DMRS port per DMRS port group</a:t>
            </a:r>
          </a:p>
          <a:p>
            <a:pPr lvl="1"/>
            <a:r>
              <a:rPr lang="en-US" altLang="zh-CN" dirty="0"/>
              <a:t>FFS: Configurable or fixed association</a:t>
            </a:r>
          </a:p>
          <a:p>
            <a:pPr lvl="1"/>
            <a:r>
              <a:rPr lang="en-US" altLang="zh-CN" dirty="0"/>
              <a:t>FFS: Signalling methods, e.g., RRC, MAC-CE, DCI</a:t>
            </a:r>
          </a:p>
          <a:p>
            <a:r>
              <a:rPr lang="en-US" altLang="zh-CN" dirty="0"/>
              <a:t>FFS: Support association between one or multiple PTRS ports and multiple DMRS ports per DMRS port group</a:t>
            </a:r>
          </a:p>
          <a:p>
            <a:r>
              <a:rPr lang="en-US" altLang="zh-CN" dirty="0"/>
              <a:t>Study the benefits of configuring the number of PTRS ports for a UE, based on UE capability or UE report on</a:t>
            </a:r>
          </a:p>
          <a:p>
            <a:pPr lvl="1"/>
            <a:r>
              <a:rPr lang="en-US" altLang="zh-CN" dirty="0"/>
              <a:t>Panels/TXRUs sharing a common oscillator or not, and/or</a:t>
            </a:r>
          </a:p>
          <a:p>
            <a:pPr lvl="1"/>
            <a:r>
              <a:rPr lang="en-US" altLang="zh-CN" dirty="0"/>
              <a:t>Maximum number of independent oscillators at this UE, and/or</a:t>
            </a:r>
          </a:p>
          <a:p>
            <a:pPr lvl="1"/>
            <a:r>
              <a:rPr lang="en-US" altLang="zh-CN" dirty="0"/>
              <a:t>Whether phase errors measured on PTRS ports are same or different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73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6191</TotalTime>
  <Words>1190</Words>
  <Application>Microsoft Office PowerPoint</Application>
  <PresentationFormat>自定义</PresentationFormat>
  <Paragraphs>118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宋体</vt:lpstr>
      <vt:lpstr>Arial</vt:lpstr>
      <vt:lpstr>Calibri</vt:lpstr>
      <vt:lpstr>Times New Roman</vt:lpstr>
      <vt:lpstr>Background</vt:lpstr>
      <vt:lpstr>WF on PTRS for CP-OFDM</vt:lpstr>
      <vt:lpstr>Proposals in RAN1#89 on indication of PTRS density</vt:lpstr>
      <vt:lpstr>Proposals in RAN1#89 on multiplexing of PTRS ports</vt:lpstr>
      <vt:lpstr>Proposals in RAN1#89 on association between PTRS and DMRS</vt:lpstr>
      <vt:lpstr>Proposal</vt:lpstr>
      <vt:lpstr>Proposal</vt:lpstr>
      <vt:lpstr>Proposal (Contd)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 Zhang</dc:creator>
  <cp:lastModifiedBy>Xi Zhang</cp:lastModifiedBy>
  <cp:revision>650</cp:revision>
  <dcterms:created xsi:type="dcterms:W3CDTF">2014-09-24T01:01:53Z</dcterms:created>
  <dcterms:modified xsi:type="dcterms:W3CDTF">2017-05-17T07:57:50Z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(2)lpUK9AU2xNXQS/AX39QKCXyrjbvhJxD4jGi5ekon9gU00el+zybMCbTOSKjAu+oA2wh4YOcP
/6D9LBxHukrjq5g4j1oymUlzpcNxs574mv8jZP65nmT+R9HKLnIxCx5dKEZFwEnevz5KoF2v
jBkJLjesY6GvJi322YKErjcw//NUxxA1JUIgV6EUi4upMOEKeGtzrRb2BW0y5g1d0BMzyyhH
a7O1Mlz/U3zv6Vd2wv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bGrh2Dj/RC1aKD+Uj/dZpeproR1RFr0d2iSJy7h2LKe4zN7LmiyNVR
EYmEuUW02ortC9ACU4ucHz1Ti+J0CKGCiq+63W0IrUjwojp/eLC6IhDpu+oZ//CaNmit3iqY
Ta3D+jd12dSbLpT96iFMK63bYga9QTr35hfh4FLqFF1xsgaMdZxlyLu7+1EKYQjZHNp6965i
KPx67HXHJgQISGDH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1495007861</vt:lpwstr>
  </property>
</Properties>
</file>