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75" r:id="rId3"/>
    <p:sldId id="277" r:id="rId4"/>
    <p:sldId id="276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3333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inimized" horzBarState="maximized">
    <p:restoredLeft sz="15620"/>
    <p:restoredTop sz="94660"/>
  </p:normalViewPr>
  <p:slideViewPr>
    <p:cSldViewPr>
      <p:cViewPr>
        <p:scale>
          <a:sx n="66" d="100"/>
          <a:sy n="66" d="100"/>
        </p:scale>
        <p:origin x="-2004" y="-198"/>
      </p:cViewPr>
      <p:guideLst>
        <p:guide orient="horz" pos="2160"/>
        <p:guide pos="2880"/>
      </p:guideLst>
    </p:cSldViewPr>
  </p:slideViewPr>
  <p:outlineViewPr>
    <p:cViewPr>
      <p:scale>
        <a:sx n="1" d="2"/>
        <a:sy n="1" d="2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pPr/>
              <a:t>5/16/2017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5/16/2017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5/16/2017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5/16/2017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5/16/2017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5/16/2017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5/16/2017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5/16/2017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5/16/2017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5/16/2017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5/16/2017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5/16/2017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pPr/>
              <a:t>5/16/2017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7200" y="381000"/>
            <a:ext cx="8305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/>
              <a:t>3GPP TSG RAN WG1 Meeting RAN1#88bis		</a:t>
            </a:r>
            <a:r>
              <a:rPr lang="en-US" sz="2400" b="1" dirty="0" smtClean="0"/>
              <a:t>R1-1709442</a:t>
            </a:r>
            <a:endParaRPr lang="en-US" sz="2400" dirty="0" smtClean="0"/>
          </a:p>
          <a:p>
            <a:r>
              <a:rPr lang="de-DE" sz="2400" b="1" dirty="0" smtClean="0"/>
              <a:t>Hangzhou, China</a:t>
            </a:r>
            <a:r>
              <a:rPr lang="en-US" sz="2400" b="1" dirty="0" smtClean="0"/>
              <a:t>, 15</a:t>
            </a:r>
            <a:r>
              <a:rPr lang="en-US" sz="2400" b="1" baseline="30000" dirty="0" smtClean="0"/>
              <a:t>th</a:t>
            </a:r>
            <a:r>
              <a:rPr lang="en-US" sz="2400" b="1" dirty="0" smtClean="0"/>
              <a:t> – 19</a:t>
            </a:r>
            <a:r>
              <a:rPr lang="en-US" sz="2400" b="1" baseline="30000" dirty="0" smtClean="0"/>
              <a:t>th</a:t>
            </a:r>
            <a:r>
              <a:rPr lang="en-US" sz="2400" b="1" dirty="0" smtClean="0"/>
              <a:t> May, 2017</a:t>
            </a:r>
            <a:endParaRPr lang="en-US" sz="2400" dirty="0" smtClean="0"/>
          </a:p>
          <a:p>
            <a:r>
              <a:rPr kumimoji="1" lang="en-US" altLang="ja-JP" sz="2400" b="1" dirty="0" smtClean="0"/>
              <a:t>Agenda </a:t>
            </a:r>
            <a:r>
              <a:rPr kumimoji="1" lang="en-US" altLang="ja-JP" sz="2400" b="1" dirty="0"/>
              <a:t>item: </a:t>
            </a:r>
            <a:r>
              <a:rPr kumimoji="1" lang="en-US" altLang="ja-JP" sz="2400" b="1" dirty="0" smtClean="0"/>
              <a:t>7.1.1.1.3</a:t>
            </a:r>
            <a:endParaRPr kumimoji="1" lang="ja-JP" altLang="en-US" sz="24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1066800" y="2416314"/>
            <a:ext cx="71628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 smtClean="0"/>
              <a:t>WF on Time Index Indication of SS Block</a:t>
            </a:r>
            <a:endParaRPr lang="en-US" sz="4000" dirty="0"/>
          </a:p>
        </p:txBody>
      </p:sp>
      <p:sp>
        <p:nvSpPr>
          <p:cNvPr id="3" name="TextBox 2"/>
          <p:cNvSpPr txBox="1"/>
          <p:nvPr/>
        </p:nvSpPr>
        <p:spPr>
          <a:xfrm>
            <a:off x="228600" y="3733800"/>
            <a:ext cx="8686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Huawei, HiSilicon, </a:t>
            </a:r>
            <a:r>
              <a:rPr lang="en-US" sz="2800" dirty="0" err="1" smtClean="0"/>
              <a:t>InterDigital</a:t>
            </a:r>
            <a:r>
              <a:rPr lang="en-US" sz="2800" dirty="0" smtClean="0"/>
              <a:t>, </a:t>
            </a:r>
            <a:r>
              <a:rPr lang="en-US" sz="2800" dirty="0" smtClean="0"/>
              <a:t>NTT </a:t>
            </a:r>
            <a:r>
              <a:rPr lang="en-US" sz="2800" dirty="0" err="1" smtClean="0"/>
              <a:t>DoCoMo</a:t>
            </a:r>
            <a:r>
              <a:rPr lang="en-US" sz="2800" dirty="0" smtClean="0"/>
              <a:t>, </a:t>
            </a:r>
            <a:r>
              <a:rPr lang="en-US" sz="28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…</a:t>
            </a:r>
            <a:endParaRPr lang="en-US" sz="2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57811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15962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52400" y="762000"/>
            <a:ext cx="8839200" cy="5715000"/>
          </a:xfrm>
        </p:spPr>
        <p:txBody>
          <a:bodyPr>
            <a:noAutofit/>
          </a:bodyPr>
          <a:lstStyle/>
          <a:p>
            <a:r>
              <a:rPr lang="en-US" altLang="zh-CN" sz="2000" dirty="0" smtClean="0"/>
              <a:t>The following agreements were achieved in RAN1 #88bis,</a:t>
            </a:r>
          </a:p>
          <a:p>
            <a:pPr lvl="1">
              <a:buNone/>
            </a:pPr>
            <a:r>
              <a:rPr lang="en-US" altLang="zh-CN" sz="1600" u="sng" dirty="0" smtClean="0"/>
              <a:t>On SS burst set periodicity</a:t>
            </a:r>
          </a:p>
          <a:p>
            <a:pPr lvl="1"/>
            <a:r>
              <a:rPr lang="en-US" altLang="zh-CN" sz="1600" dirty="0" smtClean="0"/>
              <a:t>SS burst set periodicity default value for initial cell selection: </a:t>
            </a:r>
            <a:r>
              <a:rPr lang="en-US" altLang="zh-CN" sz="1600" b="1" dirty="0" smtClean="0"/>
              <a:t>20/20 </a:t>
            </a:r>
            <a:r>
              <a:rPr lang="en-US" altLang="zh-CN" sz="1600" b="1" dirty="0" err="1" smtClean="0"/>
              <a:t>msec</a:t>
            </a:r>
            <a:endParaRPr lang="zh-CN" altLang="zh-CN" sz="1600" b="1" dirty="0" smtClean="0"/>
          </a:p>
          <a:p>
            <a:pPr lvl="2"/>
            <a:r>
              <a:rPr lang="en-US" altLang="zh-CN" sz="1400" dirty="0" smtClean="0"/>
              <a:t>Note that RAN1 assumes that RAN4 will investigate requirements</a:t>
            </a:r>
          </a:p>
          <a:p>
            <a:pPr lvl="1"/>
            <a:r>
              <a:rPr lang="en-GB" altLang="zh-CN" sz="1600" dirty="0" smtClean="0"/>
              <a:t>Same set of configuration values for SS periodicity for CONNECTED/IDLE &amp; non-standalone cases</a:t>
            </a:r>
            <a:endParaRPr lang="zh-CN" altLang="zh-CN" sz="1600" dirty="0" smtClean="0"/>
          </a:p>
          <a:p>
            <a:pPr lvl="1"/>
            <a:r>
              <a:rPr lang="en-GB" altLang="zh-CN" sz="1600" dirty="0" smtClean="0"/>
              <a:t>Values for configuration set for CONNECTED/IDLE &amp; non-standalone case</a:t>
            </a:r>
            <a:endParaRPr lang="zh-CN" altLang="zh-CN" sz="1600" dirty="0" smtClean="0"/>
          </a:p>
          <a:p>
            <a:pPr lvl="2"/>
            <a:r>
              <a:rPr lang="en-GB" altLang="zh-CN" sz="1400" b="1" dirty="0" smtClean="0"/>
              <a:t>{5, 10, 20, 40, 80, 160} ms</a:t>
            </a:r>
            <a:endParaRPr lang="zh-CN" altLang="zh-CN" sz="1400" b="1" dirty="0" smtClean="0"/>
          </a:p>
          <a:p>
            <a:pPr lvl="2"/>
            <a:r>
              <a:rPr lang="en-GB" altLang="zh-CN" sz="1400" dirty="0" smtClean="0"/>
              <a:t>FFS: how the at least a part of SFN is indicated in PBCH in relation to PBCH TTI</a:t>
            </a:r>
            <a:endParaRPr lang="zh-CN" altLang="zh-CN" sz="1400" dirty="0" smtClean="0"/>
          </a:p>
          <a:p>
            <a:pPr lvl="1">
              <a:buNone/>
            </a:pPr>
            <a:r>
              <a:rPr lang="en-US" altLang="zh-CN" sz="1800" u="sng" dirty="0" smtClean="0"/>
              <a:t>On number of SS blocks</a:t>
            </a:r>
          </a:p>
          <a:p>
            <a:pPr lvl="1"/>
            <a:r>
              <a:rPr lang="en-US" altLang="zh-CN" sz="1600" dirty="0" smtClean="0"/>
              <a:t>The considered maximum number of SS-blocks, L, within SS burst set for different frequency ranges are</a:t>
            </a:r>
            <a:endParaRPr lang="zh-CN" altLang="zh-CN" sz="1600" dirty="0" smtClean="0"/>
          </a:p>
          <a:p>
            <a:pPr lvl="2"/>
            <a:r>
              <a:rPr lang="en-US" altLang="zh-CN" sz="1400" dirty="0" smtClean="0"/>
              <a:t>For frequency range up to 3 GHz, the maximum number of SS-blocks, L,  within SS burst set is [</a:t>
            </a:r>
            <a:r>
              <a:rPr lang="en-US" altLang="zh-CN" sz="1400" b="1" dirty="0" smtClean="0"/>
              <a:t>1</a:t>
            </a:r>
            <a:r>
              <a:rPr lang="en-US" altLang="zh-CN" sz="1400" dirty="0" smtClean="0"/>
              <a:t>,</a:t>
            </a:r>
            <a:r>
              <a:rPr lang="en-US" altLang="zh-CN" sz="1400" b="1" dirty="0" smtClean="0"/>
              <a:t> 2, 4</a:t>
            </a:r>
            <a:r>
              <a:rPr lang="en-US" altLang="zh-CN" sz="1400" dirty="0" smtClean="0"/>
              <a:t>]</a:t>
            </a:r>
            <a:endParaRPr lang="zh-CN" altLang="zh-CN" sz="1400" dirty="0" smtClean="0"/>
          </a:p>
          <a:p>
            <a:pPr lvl="2"/>
            <a:r>
              <a:rPr lang="en-US" altLang="zh-CN" sz="1400" dirty="0" smtClean="0"/>
              <a:t>For frequency range from 3GHz to 6 GHz, the maximum number of SS-blocks, L,  within SS burst set is [</a:t>
            </a:r>
            <a:r>
              <a:rPr lang="en-US" altLang="zh-CN" sz="1400" b="1" dirty="0" smtClean="0"/>
              <a:t>4</a:t>
            </a:r>
            <a:r>
              <a:rPr lang="en-US" altLang="zh-CN" sz="1400" dirty="0" smtClean="0"/>
              <a:t>, </a:t>
            </a:r>
            <a:r>
              <a:rPr lang="en-US" altLang="zh-CN" sz="1400" b="1" dirty="0" smtClean="0"/>
              <a:t>8</a:t>
            </a:r>
            <a:r>
              <a:rPr lang="en-US" altLang="zh-CN" sz="1400" dirty="0" smtClean="0"/>
              <a:t>]</a:t>
            </a:r>
            <a:endParaRPr lang="zh-CN" altLang="zh-CN" sz="1400" dirty="0" smtClean="0"/>
          </a:p>
          <a:p>
            <a:pPr lvl="2"/>
            <a:r>
              <a:rPr lang="en-US" altLang="zh-CN" sz="1400" dirty="0" smtClean="0"/>
              <a:t>For frequency range from 6 GHz to 52.6 GHz, the maximum number of SS-blocks, L,  within SS burst set is [</a:t>
            </a:r>
            <a:r>
              <a:rPr lang="en-US" altLang="zh-CN" sz="1400" b="1" dirty="0" smtClean="0"/>
              <a:t>64</a:t>
            </a:r>
            <a:r>
              <a:rPr lang="en-US" altLang="zh-CN" sz="1400" dirty="0" smtClean="0"/>
              <a:t>]</a:t>
            </a:r>
            <a:endParaRPr lang="zh-CN" altLang="zh-CN" sz="1400" dirty="0" smtClean="0"/>
          </a:p>
          <a:p>
            <a:pPr lvl="1"/>
            <a:r>
              <a:rPr lang="en-US" altLang="zh-CN" sz="1600" dirty="0" smtClean="0"/>
              <a:t>The way the value of L is reflected in specification is FFS</a:t>
            </a:r>
            <a:endParaRPr lang="zh-CN" altLang="zh-CN" sz="1600" dirty="0" smtClean="0"/>
          </a:p>
          <a:p>
            <a:pPr lvl="2"/>
            <a:r>
              <a:rPr lang="en-US" altLang="zh-CN" sz="1400" dirty="0" smtClean="0"/>
              <a:t>Aforementioned values are to be used to facilitate the NR initial access design and evaluate the specification impact</a:t>
            </a:r>
            <a:endParaRPr lang="zh-CN" altLang="zh-CN" sz="1400" dirty="0" smtClean="0"/>
          </a:p>
          <a:p>
            <a:pPr lvl="2"/>
            <a:r>
              <a:rPr lang="en-US" altLang="zh-CN" sz="1400" dirty="0" smtClean="0"/>
              <a:t>Possibility of having unified frequency agnostic signaling design is not precluded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15962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04800" y="990600"/>
            <a:ext cx="8610600" cy="5486400"/>
          </a:xfrm>
        </p:spPr>
        <p:txBody>
          <a:bodyPr>
            <a:noAutofit/>
          </a:bodyPr>
          <a:lstStyle/>
          <a:p>
            <a:r>
              <a:rPr lang="en-US" altLang="zh-CN" sz="2800" dirty="0" smtClean="0"/>
              <a:t>The following agreements were achieved in RAN1 #88bis,</a:t>
            </a:r>
            <a:endParaRPr lang="en-US" altLang="zh-CN" sz="1800" dirty="0" smtClean="0"/>
          </a:p>
          <a:p>
            <a:pPr lvl="1"/>
            <a:r>
              <a:rPr lang="en-US" altLang="zh-CN" sz="1800" dirty="0" smtClean="0"/>
              <a:t>PBCH TTI: 80 </a:t>
            </a:r>
            <a:r>
              <a:rPr lang="en-US" altLang="zh-CN" sz="1800" dirty="0" err="1" smtClean="0"/>
              <a:t>msec</a:t>
            </a:r>
            <a:endParaRPr lang="en-US" altLang="zh-CN" sz="1800" dirty="0" smtClean="0"/>
          </a:p>
          <a:p>
            <a:pPr lvl="1"/>
            <a:r>
              <a:rPr lang="en-US" altLang="zh-CN" sz="1800" dirty="0" smtClean="0"/>
              <a:t>Time index indication: PBCH conditioned that mobility and HO related requirements can be met</a:t>
            </a:r>
            <a:endParaRPr lang="zh-CN" altLang="zh-CN" sz="1800" dirty="0" smtClean="0"/>
          </a:p>
          <a:p>
            <a:pPr lvl="2"/>
            <a:r>
              <a:rPr lang="en-US" altLang="zh-CN" sz="1600" dirty="0" smtClean="0"/>
              <a:t>Note: RAN1 assumes that RAN2 will check against to RAN2 requirements</a:t>
            </a:r>
            <a:endParaRPr lang="zh-CN" altLang="zh-CN" sz="16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-152400"/>
            <a:ext cx="8229600" cy="1143000"/>
          </a:xfrm>
        </p:spPr>
        <p:txBody>
          <a:bodyPr/>
          <a:lstStyle/>
          <a:p>
            <a:r>
              <a:rPr lang="en-US" altLang="zh-CN" dirty="0" smtClean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5715000"/>
          </a:xfrm>
        </p:spPr>
        <p:txBody>
          <a:bodyPr>
            <a:normAutofit/>
          </a:bodyPr>
          <a:lstStyle/>
          <a:p>
            <a:pPr lvl="0"/>
            <a:r>
              <a:rPr lang="en-US" altLang="zh-CN" sz="2400" dirty="0" smtClean="0"/>
              <a:t>For SS block time index indication, the following should be supported</a:t>
            </a:r>
            <a:endParaRPr lang="zh-CN" altLang="zh-CN" sz="2400" dirty="0" smtClean="0"/>
          </a:p>
          <a:p>
            <a:pPr lvl="1"/>
            <a:r>
              <a:rPr lang="en-US" altLang="zh-CN" sz="2000" i="1" dirty="0" smtClean="0"/>
              <a:t>Combination of explicit and implicit indications by PBCH</a:t>
            </a:r>
          </a:p>
          <a:p>
            <a:pPr lvl="2"/>
            <a:r>
              <a:rPr lang="en-US" altLang="zh-CN" sz="1800" i="1" dirty="0" smtClean="0"/>
              <a:t>Implicit bits are used for SS block time index indication within SS burst</a:t>
            </a:r>
          </a:p>
          <a:p>
            <a:pPr lvl="2"/>
            <a:r>
              <a:rPr lang="en-US" altLang="zh-CN" sz="1800" i="1" dirty="0" smtClean="0"/>
              <a:t>Explicit bits are used for SS burst time index within SS burst set</a:t>
            </a:r>
          </a:p>
          <a:p>
            <a:pPr>
              <a:buNone/>
            </a:pPr>
            <a:endParaRPr lang="zh-CN" altLang="zh-CN" sz="1600" dirty="0" smtClean="0"/>
          </a:p>
        </p:txBody>
      </p:sp>
    </p:spTree>
    <p:extLst>
      <p:ext uri="{BB962C8B-B14F-4D97-AF65-F5344CB8AC3E}">
        <p14:creationId xmlns:p14="http://schemas.microsoft.com/office/powerpoint/2010/main" xmlns="" val="1397164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9089</TotalTime>
  <Words>352</Words>
  <Application>Microsoft Office PowerPoint</Application>
  <PresentationFormat>全屏显示(4:3)</PresentationFormat>
  <Paragraphs>32</Paragraphs>
  <Slides>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Office Theme</vt:lpstr>
      <vt:lpstr>幻灯片 1</vt:lpstr>
      <vt:lpstr>Background</vt:lpstr>
      <vt:lpstr>Background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4-Step RACH</dc:title>
  <dc:creator>Liu Jin;Yuan Pu</dc:creator>
  <cp:keywords>Initial Access &amp; Mobility</cp:keywords>
  <cp:lastModifiedBy>Liu Jin</cp:lastModifiedBy>
  <cp:revision>788</cp:revision>
  <dcterms:created xsi:type="dcterms:W3CDTF">2016-03-24T01:14:08Z</dcterms:created>
  <dcterms:modified xsi:type="dcterms:W3CDTF">2017-05-16T07:31:57Z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868a7f80-b3a3-49dc-80fd-b45017cf4999</vt:lpwstr>
  </property>
  <property fmtid="{D5CDD505-2E9C-101B-9397-08002B2CF9AE}" pid="3" name="CTP_TimeStamp">
    <vt:lpwstr>2016-04-14 11:16:18Z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  <property fmtid="{D5CDD505-2E9C-101B-9397-08002B2CF9AE}" pid="8" name="_2015_ms_pID_725343">
    <vt:lpwstr>(3)7zuqbqF2ZPakns6mWpnYo4pu9htTJVfx3DirZvyL95iMt9JgTdMe8PcZn1lL85Ovksjjkt42
lVlnY29h0GxzfuGzctROdfwe+LY7+dhVIEeQ865UJxtnClWGh462e1TB7fsV0Yx/hl46yvsG
HeJaTFLsD0vNGUZxJD8fyFAe66RlDP7vTDSnpA7hgmStTuJW+13FTxWAl7zJmFqktQv2wWzJ
oyIVK6TW9LufXENbW9</vt:lpwstr>
  </property>
  <property fmtid="{D5CDD505-2E9C-101B-9397-08002B2CF9AE}" pid="9" name="_2015_ms_pID_7253431">
    <vt:lpwstr>buPh2uZU2xGzroLc3uSi0H1atJOEhHZcTYHVqBNmLwSXaP4k7HIXzM
JCl9Y1DBzEemxvos7Z3UKu2UE2fzeCn+LPq0dMXY2qROfPw1z9zAFXS/mrTyhzskqBXXm984
003lIUpyJkJjIjkm/XbH7cXrpPr4yLExcRrLqY8O6JQJ6ldR2ng0aWO/tHRoNmzb3r0IHQdK
QUp9pzoa+Pln3E6mNA9d5pii9Yx0CkLIlY+y</vt:lpwstr>
  </property>
  <property fmtid="{D5CDD505-2E9C-101B-9397-08002B2CF9AE}" pid="10" name="_2015_ms_pID_7253432">
    <vt:lpwstr>NXQtdRngrHlrHODP10+yPH38/rLMT0NPHiul
x0+1JNzm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1494808701</vt:lpwstr>
  </property>
</Properties>
</file>