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286" r:id="rId3"/>
    <p:sldId id="289" r:id="rId4"/>
    <p:sldId id="290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95065" autoAdjust="0"/>
  </p:normalViewPr>
  <p:slideViewPr>
    <p:cSldViewPr>
      <p:cViewPr varScale="1">
        <p:scale>
          <a:sx n="84" d="100"/>
          <a:sy n="84" d="100"/>
        </p:scale>
        <p:origin x="163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5/16/2017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L1 Comparison of Unidirectional and Bidirectional Relaying</a:t>
            </a:r>
            <a:endParaRPr lang="ru-RU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/>
              <a:t>Inte</a:t>
            </a:r>
            <a:r>
              <a:rPr lang="en-US" altLang="zh-CN" dirty="0"/>
              <a:t>l, </a:t>
            </a:r>
            <a:r>
              <a:rPr lang="en-US" altLang="zh-CN" dirty="0"/>
              <a:t>Huawei</a:t>
            </a:r>
            <a:r>
              <a:rPr lang="en-US" altLang="zh-CN" dirty="0"/>
              <a:t>, </a:t>
            </a:r>
            <a:r>
              <a:rPr lang="en-US" altLang="zh-CN" dirty="0"/>
              <a:t>HiSilicon, </a:t>
            </a:r>
            <a:r>
              <a:rPr lang="en-US" altLang="zh-CN" dirty="0" smtClean="0"/>
              <a:t>ITRI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91672"/>
            <a:ext cx="86868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hangingPunct="1">
              <a:buNone/>
            </a:pPr>
            <a:r>
              <a:rPr lang="en-US" sz="1800" b="1" dirty="0"/>
              <a:t>3GPP TSG RAN WG1 Meeting #89                                            	                  </a:t>
            </a:r>
            <a:r>
              <a:rPr lang="en-US" sz="1800" b="1" smtClean="0"/>
              <a:t>	</a:t>
            </a:r>
            <a:r>
              <a:rPr lang="en-US" sz="1800" b="1" smtClean="0"/>
              <a:t>R1-1709406</a:t>
            </a:r>
            <a:endParaRPr lang="en-US" sz="1800" dirty="0"/>
          </a:p>
          <a:p>
            <a:pPr hangingPunct="1">
              <a:buNone/>
            </a:pPr>
            <a:r>
              <a:rPr lang="en-US" sz="1800" b="1" dirty="0"/>
              <a:t>Hangzhou, P.R. China 15</a:t>
            </a:r>
            <a:r>
              <a:rPr lang="en-US" sz="1800" b="1" baseline="30000" dirty="0"/>
              <a:t>th </a:t>
            </a:r>
            <a:r>
              <a:rPr lang="en-US" sz="1800" b="1" dirty="0"/>
              <a:t>– 19</a:t>
            </a:r>
            <a:r>
              <a:rPr lang="en-US" sz="1800" b="1" baseline="30000" dirty="0"/>
              <a:t>th</a:t>
            </a:r>
            <a:r>
              <a:rPr lang="en-US" sz="1800" b="1" dirty="0"/>
              <a:t> May 2017</a:t>
            </a:r>
            <a:endParaRPr lang="en-US" sz="1800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6.2.9.2.3.1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following conclusion was reached in the previous meeting:</a:t>
            </a:r>
          </a:p>
          <a:p>
            <a:pPr lvl="1"/>
            <a:r>
              <a:rPr lang="en-US" dirty="0"/>
              <a:t>Continue analysis of unidirectional UL and bidirectional relaying modes and identify commonality from physical layer </a:t>
            </a:r>
            <a:r>
              <a:rPr lang="en-US" dirty="0" smtClean="0"/>
              <a:t>perspective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 (1/2)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533400"/>
          </a:xfrm>
        </p:spPr>
        <p:txBody>
          <a:bodyPr/>
          <a:lstStyle/>
          <a:p>
            <a:r>
              <a:rPr lang="en-US" sz="2800" dirty="0" smtClean="0"/>
              <a:t>Capture the following comparison in TR 36.746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3</a:t>
            </a:fld>
            <a:endParaRPr lang="en-US" altLang="en-US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929056"/>
              </p:ext>
            </p:extLst>
          </p:nvPr>
        </p:nvGraphicFramePr>
        <p:xfrm>
          <a:off x="457200" y="2209800"/>
          <a:ext cx="8229600" cy="37220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3000"/>
                <a:gridCol w="3670523"/>
                <a:gridCol w="3416077"/>
              </a:tblGrid>
              <a:tr h="229176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L1 Design Aspect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223" marR="52223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Bidirectional Relaying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223" marR="52223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Unidirectional Relaying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223" marR="52223" marT="0" marB="0"/>
                </a:tc>
              </a:tr>
              <a:tr h="343764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Synchronization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223" marR="52223" marT="0" marB="0"/>
                </a:tc>
                <a:tc>
                  <a:txBody>
                    <a:bodyPr/>
                    <a:lstStyle/>
                    <a:p>
                      <a:pPr marL="182563" lvl="0" indent="-182563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eRemote UE coverage: In-coverage and partial coverage scenarios.</a:t>
                      </a:r>
                    </a:p>
                    <a:p>
                      <a:pPr marL="182563" lvl="0" indent="-182563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Sync source: eNB or eRelay UE (SLSS)</a:t>
                      </a:r>
                    </a:p>
                  </a:txBody>
                  <a:tcPr marL="52223" marR="52223" marT="0" marB="0"/>
                </a:tc>
                <a:tc>
                  <a:txBody>
                    <a:bodyPr/>
                    <a:lstStyle/>
                    <a:p>
                      <a:pPr marL="182563" lvl="0" indent="-182563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eRemote UE coverage: In-coverage scenario only</a:t>
                      </a:r>
                    </a:p>
                    <a:p>
                      <a:pPr marL="182563" lvl="0" indent="-182563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Sync source: eNB</a:t>
                      </a:r>
                    </a:p>
                  </a:txBody>
                  <a:tcPr marL="52223" marR="52223" marT="0" marB="0"/>
                </a:tc>
              </a:tr>
              <a:tr h="1375055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Discovery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223" marR="52223" marT="0" marB="0"/>
                </a:tc>
                <a:tc>
                  <a:txBody>
                    <a:bodyPr/>
                    <a:lstStyle/>
                    <a:p>
                      <a:pPr marL="182563" lvl="0" indent="-182563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PSDCH based eRelay discovery is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possible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2223" marR="52223" marT="0" marB="0"/>
                </a:tc>
                <a:tc>
                  <a:txBody>
                    <a:bodyPr/>
                    <a:lstStyle/>
                    <a:p>
                      <a:pPr marL="182563" lvl="0" indent="-182563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PSDCH based eRelay discovery </a:t>
                      </a:r>
                      <a:r>
                        <a:rPr lang="en-US" sz="1400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needs </a:t>
                      </a:r>
                      <a:r>
                        <a:rPr lang="en-US" sz="1400" strike="noStrik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improvement</a:t>
                      </a:r>
                      <a:endParaRPr lang="en-US" sz="1400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2563" lvl="0" indent="-182563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eNB 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assistance is needed to discover eRelay UE and establish connection.</a:t>
                      </a:r>
                    </a:p>
                  </a:txBody>
                  <a:tcPr marL="52223" marR="52223" marT="0" marB="0"/>
                </a:tc>
              </a:tr>
              <a:tr h="229176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Relaying operation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223" marR="52223" marT="0" marB="0"/>
                </a:tc>
                <a:tc>
                  <a:txBody>
                    <a:bodyPr/>
                    <a:lstStyle/>
                    <a:p>
                      <a:pPr marL="182563" lvl="0" indent="-182563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DL reception is from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eRelay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UE</a:t>
                      </a:r>
                    </a:p>
                    <a:p>
                      <a:pPr marL="182563" lvl="0" indent="-182563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 transmission is through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eRelay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UE</a:t>
                      </a:r>
                    </a:p>
                  </a:txBody>
                  <a:tcPr marL="52223" marR="52223" marT="0" marB="0"/>
                </a:tc>
                <a:tc>
                  <a:txBody>
                    <a:bodyPr/>
                    <a:lstStyle/>
                    <a:p>
                      <a:pPr marL="182563" lvl="0" indent="-182563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DL reception is from eNB</a:t>
                      </a:r>
                    </a:p>
                    <a:p>
                      <a:pPr marL="182563" lvl="0" indent="-182563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 transmission is through eRelay UE</a:t>
                      </a:r>
                    </a:p>
                  </a:txBody>
                  <a:tcPr marL="52223" marR="52223" marT="0" marB="0"/>
                </a:tc>
              </a:tr>
              <a:tr h="458352">
                <a:tc>
                  <a:txBody>
                    <a:bodyPr/>
                    <a:lstStyle/>
                    <a:p>
                      <a:pPr algn="just" hangingPunct="0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Resource management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2223" marR="52223" marT="0" marB="0"/>
                </a:tc>
                <a:tc>
                  <a:txBody>
                    <a:bodyPr/>
                    <a:lstStyle/>
                    <a:p>
                      <a:pPr marL="182563" lvl="0" indent="-182563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eNB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and/or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eRelay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can control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eRemote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UE TX/RX resources</a:t>
                      </a:r>
                    </a:p>
                    <a:p>
                      <a:pPr marL="182563" lvl="0" indent="-182563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eRemote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UE can use autonomous resource allocation mode</a:t>
                      </a:r>
                    </a:p>
                  </a:txBody>
                  <a:tcPr marL="52223" marR="52223" marT="0" marB="0"/>
                </a:tc>
                <a:tc>
                  <a:txBody>
                    <a:bodyPr/>
                    <a:lstStyle/>
                    <a:p>
                      <a:pPr marL="182563" lvl="0" indent="-182563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Only eNB can control eRemote UE TX/RX resources</a:t>
                      </a:r>
                    </a:p>
                    <a:p>
                      <a:pPr marL="182563" lvl="0" indent="-182563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eRemote UE can use autonomous resource allocation mode</a:t>
                      </a:r>
                    </a:p>
                  </a:txBody>
                  <a:tcPr marL="52223" marR="5222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(2/2)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544357"/>
              </p:ext>
            </p:extLst>
          </p:nvPr>
        </p:nvGraphicFramePr>
        <p:xfrm>
          <a:off x="457200" y="1371600"/>
          <a:ext cx="8229600" cy="52113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6411"/>
                <a:gridCol w="3547112"/>
                <a:gridCol w="3416077"/>
              </a:tblGrid>
              <a:tr h="385342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L1 Design Aspect</a:t>
                      </a:r>
                    </a:p>
                  </a:txBody>
                  <a:tcPr marL="52223" marR="52223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Bidirectional Relaying</a:t>
                      </a:r>
                    </a:p>
                  </a:txBody>
                  <a:tcPr marL="52223" marR="52223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Unidirectional Relaying</a:t>
                      </a:r>
                    </a:p>
                  </a:txBody>
                  <a:tcPr marL="52223" marR="52223" marT="0" marB="0"/>
                </a:tc>
              </a:tr>
              <a:tr h="2697397">
                <a:tc>
                  <a:txBody>
                    <a:bodyPr/>
                    <a:lstStyle/>
                    <a:p>
                      <a:pPr marL="0" algn="just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ACK/NACK Feedback</a:t>
                      </a:r>
                    </a:p>
                  </a:txBody>
                  <a:tcPr marL="52223" marR="52223" marT="0" marB="0"/>
                </a:tc>
                <a:tc>
                  <a:txBody>
                    <a:bodyPr/>
                    <a:lstStyle/>
                    <a:p>
                      <a:pPr marL="182563" lvl="0" indent="-182563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Uu link: Legacy HARQ operation can be reused for DL and UL transmission with potential enhancements for DL</a:t>
                      </a:r>
                    </a:p>
                    <a:p>
                      <a:pPr marL="0" lvl="0" indent="0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2563" lvl="0" indent="-182563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PC5 link: Signaling for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RLC-AM status report </a:t>
                      </a: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and/or 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decoding status needs to be defined.</a:t>
                      </a:r>
                    </a:p>
                  </a:txBody>
                  <a:tcPr marL="52223" marR="52223" marT="0" marB="0"/>
                </a:tc>
                <a:tc>
                  <a:txBody>
                    <a:bodyPr/>
                    <a:lstStyle/>
                    <a:p>
                      <a:pPr marL="182563" lvl="0" indent="-182563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Uu link: Legacy principle of operation can be reused for UL only. Modifications are needed for DL HARQ support, which do not seem trivial.</a:t>
                      </a:r>
                    </a:p>
                    <a:p>
                      <a:pPr marL="0" lvl="0" indent="0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2563" lvl="0" indent="-182563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PC5 link: Signaling for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RLC-AM status report </a:t>
                      </a: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and/or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decoding status needs to be defined. </a:t>
                      </a:r>
                    </a:p>
                    <a:p>
                      <a:pPr marL="182563" lvl="0" indent="-182563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Sidelink DL RLC AM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status report </a:t>
                      </a: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and/or </a:t>
                      </a: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decoding status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can 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be routed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through 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eRelay UE (PSSCH and PUSCH)</a:t>
                      </a:r>
                    </a:p>
                    <a:p>
                      <a:pPr marL="182563" lvl="0" indent="-182563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Sidelink UL RLC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 status report </a:t>
                      </a: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and/or </a:t>
                      </a: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decoding status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can be </a:t>
                      </a: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sent 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directly through PDSCH</a:t>
                      </a:r>
                    </a:p>
                  </a:txBody>
                  <a:tcPr marL="52223" marR="52223" marT="0" marB="0"/>
                </a:tc>
              </a:tr>
              <a:tr h="385342">
                <a:tc>
                  <a:txBody>
                    <a:bodyPr/>
                    <a:lstStyle/>
                    <a:p>
                      <a:pPr marL="0" algn="just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Measurements</a:t>
                      </a:r>
                    </a:p>
                  </a:txBody>
                  <a:tcPr marL="52223" marR="52223" marT="0" marB="0"/>
                </a:tc>
                <a:tc>
                  <a:txBody>
                    <a:bodyPr/>
                    <a:lstStyle/>
                    <a:p>
                      <a:pPr marL="182563" lvl="0" indent="-182563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Both eRelay and eRemote UE can perform sidelink measurements (e.g. PC5 RSRP/RSSI)</a:t>
                      </a:r>
                    </a:p>
                  </a:txBody>
                  <a:tcPr marL="52223" marR="52223" marT="0" marB="0"/>
                </a:tc>
                <a:tc>
                  <a:txBody>
                    <a:bodyPr/>
                    <a:lstStyle/>
                    <a:p>
                      <a:pPr marL="182563" lvl="0" indent="-182563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eRemote UE cannot perform sidelink measurements.</a:t>
                      </a:r>
                    </a:p>
                  </a:txBody>
                  <a:tcPr marL="52223" marR="52223" marT="0" marB="0"/>
                </a:tc>
              </a:tr>
              <a:tr h="770685">
                <a:tc>
                  <a:txBody>
                    <a:bodyPr/>
                    <a:lstStyle/>
                    <a:p>
                      <a:pPr marL="0" algn="just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Sidelink power control</a:t>
                      </a:r>
                    </a:p>
                  </a:txBody>
                  <a:tcPr marL="52223" marR="52223" marT="0" marB="0"/>
                </a:tc>
                <a:tc>
                  <a:txBody>
                    <a:bodyPr/>
                    <a:lstStyle/>
                    <a:p>
                      <a:pPr marL="182563" lvl="0" indent="-182563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Bidirectional sidelink power control is possible w/o close eNB involvement, i.e. sidelink power control at the eRelay and eRemote UE side.</a:t>
                      </a:r>
                    </a:p>
                  </a:txBody>
                  <a:tcPr marL="52223" marR="52223" marT="0" marB="0"/>
                </a:tc>
                <a:tc>
                  <a:txBody>
                    <a:bodyPr/>
                    <a:lstStyle/>
                    <a:p>
                      <a:pPr marL="182563" lvl="0" indent="-182563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eRelay UE cannot directly adjust TX power of Type-2 eRemote UEs. eRemote UE sidelink power control can be done through additional eNB signaling.</a:t>
                      </a:r>
                    </a:p>
                  </a:txBody>
                  <a:tcPr marL="52223" marR="52223" marT="0" marB="0"/>
                </a:tc>
              </a:tr>
              <a:tr h="517384">
                <a:tc>
                  <a:txBody>
                    <a:bodyPr/>
                    <a:lstStyle/>
                    <a:p>
                      <a:pPr marL="0" algn="just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DL CSI feedback</a:t>
                      </a:r>
                      <a:endParaRPr lang="en-US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2223" marR="52223" marT="0" marB="0"/>
                </a:tc>
                <a:tc>
                  <a:txBody>
                    <a:bodyPr/>
                    <a:lstStyle/>
                    <a:p>
                      <a:pPr marL="182563" lvl="0" indent="-182563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2223" marR="52223" marT="0" marB="0"/>
                </a:tc>
                <a:tc>
                  <a:txBody>
                    <a:bodyPr/>
                    <a:lstStyle/>
                    <a:p>
                      <a:pPr marL="182563" lvl="0" indent="-182563" algn="just" defTabSz="914400" rtl="0" eaLnBrk="1" latinLnBrk="0" hangingPunct="0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DL CSI either needs to be relayed</a:t>
                      </a:r>
                      <a:r>
                        <a:rPr lang="en-U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or transmitted directly to eNB or omitted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2223" marR="5222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141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409</Words>
  <Application>Microsoft Office PowerPoint</Application>
  <PresentationFormat>On-screen Show (4:3)</PresentationFormat>
  <Paragraphs>58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맑은 고딕</vt:lpstr>
      <vt:lpstr>宋体</vt:lpstr>
      <vt:lpstr>宋体</vt:lpstr>
      <vt:lpstr>Arial</vt:lpstr>
      <vt:lpstr>Calibri</vt:lpstr>
      <vt:lpstr>Symbol</vt:lpstr>
      <vt:lpstr>Times New Roman</vt:lpstr>
      <vt:lpstr>Office Theme</vt:lpstr>
      <vt:lpstr>WF on L1 Comparison of Unidirectional and Bidirectional Relaying</vt:lpstr>
      <vt:lpstr>Background</vt:lpstr>
      <vt:lpstr>Proposal (1/2)</vt:lpstr>
      <vt:lpstr>Proposal (2/2)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2017-05-16T03:42:44Z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5d9e3af2-507b-4da6-9a4c-7acc847995a3</vt:lpwstr>
  </property>
  <property fmtid="{D5CDD505-2E9C-101B-9397-08002B2CF9AE}" pid="3" name="CTP_TimeStamp">
    <vt:lpwstr>2017-05-15 03:36:07Z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  <property fmtid="{D5CDD505-2E9C-101B-9397-08002B2CF9AE}" pid="12" name="_2015_ms_pID_725343">
    <vt:lpwstr>(2)B3noKv6rgnf4VOgeYDV8iH/KfYBO/vPTHN7Vzgueu0Dz54DzqdSl/IwIntUeqsktNKFT4VT1
te0kh9e9/dK4ZBnDGveVIttlGgEvT3RqEYgr4MPBs3WXCcJwrIiYygcZlgdgeWocota5G2GD
bVtwnl6vrGxTIvv4t+tlqnyySyuR6BUONQx/e1w3YArzt0Fc/Y2qfYRYDcIDhGEm7inzCIYW
29OUuRid8B6DlP5eyk</vt:lpwstr>
  </property>
  <property fmtid="{D5CDD505-2E9C-101B-9397-08002B2CF9AE}" pid="13" name="_2015_ms_pID_7253431">
    <vt:lpwstr>rGELTA5zIT96oPdc5EbTrNBnpTybSNV+ZFGny4fIkQpLbX1nO4fmD/
6czptAa+yN6Akf9pP45J1aXYlExjjo0V67pu5xu5BaN0OXc4hvPHEltMwcs6Pfa/4kvzIxXK
wQ2/r7XA55GRMrRHR1uQChnF2GFXI0cE73ir0hxMsQhlDA==</vt:lpwstr>
  </property>
</Properties>
</file>