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7" r:id="rId3"/>
    <p:sldId id="287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2004" y="-19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Meeting RAN1#88bis		</a:t>
            </a:r>
            <a:r>
              <a:rPr lang="en-US" sz="2400" b="1" dirty="0" smtClean="0"/>
              <a:t>R1-1706630</a:t>
            </a:r>
            <a:endParaRPr lang="en-US" sz="2400" dirty="0" smtClean="0"/>
          </a:p>
          <a:p>
            <a:r>
              <a:rPr lang="de-DE" sz="2400" b="1" dirty="0" smtClean="0"/>
              <a:t>Spokane, USA</a:t>
            </a:r>
            <a:r>
              <a:rPr lang="en-US" sz="2400" b="1" dirty="0" smtClean="0"/>
              <a:t>, 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– 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April,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8.1.1.1.2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SS Block Time Index Indication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err="1" smtClean="0"/>
              <a:t>Xiaomi</a:t>
            </a:r>
            <a:r>
              <a:rPr lang="en-US" sz="2800" dirty="0" smtClean="0"/>
              <a:t>, </a:t>
            </a:r>
            <a:r>
              <a:rPr lang="en-US" sz="2800" dirty="0" err="1" smtClean="0"/>
              <a:t>InterDigital</a:t>
            </a:r>
            <a:r>
              <a:rPr lang="en-US" sz="2800" dirty="0" smtClean="0"/>
              <a:t> </a:t>
            </a:r>
            <a:r>
              <a:rPr lang="en-US" sz="2800" dirty="0" smtClean="0"/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dirty="0" smtClean="0"/>
              <a:t>The following agreements were achieved in RAN1 Ad Hoc,</a:t>
            </a:r>
            <a:endParaRPr lang="en-US" altLang="zh-CN" sz="1400" dirty="0" smtClean="0"/>
          </a:p>
          <a:p>
            <a:pPr lvl="0"/>
            <a:r>
              <a:rPr lang="en-US" altLang="zh-CN" sz="2000" dirty="0" smtClean="0"/>
              <a:t>The time index/indices of an SS block from which UE will derive symbol, slot index in a radio frame is/are to be down-selected from the following alternatives:</a:t>
            </a:r>
            <a:endParaRPr lang="zh-CN" altLang="zh-CN" sz="2000" dirty="0" smtClean="0"/>
          </a:p>
          <a:p>
            <a:pPr lvl="1"/>
            <a:r>
              <a:rPr lang="en-GB" altLang="zh-CN" sz="1600" dirty="0" smtClean="0"/>
              <a:t>Alt.1: One time index for every SS-block within an SS-burst set </a:t>
            </a:r>
            <a:endParaRPr lang="zh-CN" altLang="zh-CN" sz="1600" dirty="0" smtClean="0"/>
          </a:p>
          <a:p>
            <a:pPr lvl="1"/>
            <a:r>
              <a:rPr lang="en-GB" altLang="zh-CN" sz="1600" dirty="0" smtClean="0"/>
              <a:t>Alt.2: One time index that is specific to each SS-block within an SS-burst, and an SS burst index that is specific to each SS burst within an SS-burst set. SS burst index is common across SS blocks in each SS-burst.</a:t>
            </a:r>
            <a:endParaRPr lang="zh-CN" altLang="zh-CN" sz="1600" dirty="0" smtClean="0"/>
          </a:p>
          <a:p>
            <a:pPr lvl="0"/>
            <a:r>
              <a:rPr lang="en-US" altLang="zh-CN" sz="2000" dirty="0" smtClean="0"/>
              <a:t>Possible mechanisms to indicate the SS block index includes</a:t>
            </a:r>
            <a:endParaRPr lang="zh-CN" altLang="zh-CN" sz="2000" dirty="0" smtClean="0"/>
          </a:p>
          <a:p>
            <a:pPr lvl="1"/>
            <a:r>
              <a:rPr lang="en-GB" altLang="zh-CN" sz="1600" dirty="0" smtClean="0"/>
              <a:t>Implicit indication by PBCH</a:t>
            </a:r>
            <a:endParaRPr lang="zh-CN" altLang="zh-CN" sz="1600" dirty="0" smtClean="0"/>
          </a:p>
          <a:p>
            <a:pPr lvl="1"/>
            <a:r>
              <a:rPr lang="en-GB" altLang="zh-CN" sz="1600" dirty="0" smtClean="0"/>
              <a:t>Explicit indication by PBCH</a:t>
            </a:r>
            <a:endParaRPr lang="zh-CN" altLang="zh-CN" sz="1600" dirty="0" smtClean="0"/>
          </a:p>
          <a:p>
            <a:pPr lvl="1"/>
            <a:r>
              <a:rPr lang="en-GB" altLang="zh-CN" sz="1600" dirty="0" smtClean="0"/>
              <a:t>Indication by an additional SS, if such an additional SS is introduced</a:t>
            </a:r>
            <a:endParaRPr lang="zh-CN" altLang="zh-CN" sz="1600" dirty="0" smtClean="0"/>
          </a:p>
          <a:p>
            <a:pPr lvl="1"/>
            <a:r>
              <a:rPr lang="en-GB" altLang="zh-CN" sz="1600" dirty="0" smtClean="0"/>
              <a:t>Indication by NR-SS</a:t>
            </a:r>
            <a:endParaRPr lang="zh-CN" altLang="zh-CN" sz="1600" dirty="0" smtClean="0"/>
          </a:p>
          <a:p>
            <a:pPr lvl="1"/>
            <a:r>
              <a:rPr lang="en-GB" altLang="zh-CN" sz="1600" dirty="0" smtClean="0"/>
              <a:t>Note that this does not preclude other mechanisms</a:t>
            </a:r>
            <a:endParaRPr lang="zh-CN" altLang="zh-CN" sz="1600" dirty="0" smtClean="0"/>
          </a:p>
          <a:p>
            <a:pPr lvl="0"/>
            <a:r>
              <a:rPr lang="en-US" altLang="zh-CN" sz="2000" dirty="0" smtClean="0"/>
              <a:t>By default, the UE may neither assume the </a:t>
            </a:r>
            <a:r>
              <a:rPr lang="en-US" altLang="zh-CN" sz="2000" dirty="0" err="1" smtClean="0"/>
              <a:t>gNB</a:t>
            </a:r>
            <a:r>
              <a:rPr lang="en-US" altLang="zh-CN" sz="2000" dirty="0" smtClean="0"/>
              <a:t> transmits the same number of physical beam(s), nor the same physical beam(s) across different SS-blocks within an SS burst set.</a:t>
            </a:r>
            <a:endParaRPr lang="zh-CN" altLang="zh-CN" sz="2000" dirty="0" smtClean="0"/>
          </a:p>
          <a:p>
            <a:endParaRPr lang="zh-CN" alt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Additional SS (in addition to the implicit and explicit PBCH based method) proposed consists of the following:</a:t>
            </a:r>
          </a:p>
          <a:p>
            <a:pPr lvl="1"/>
            <a:r>
              <a:rPr lang="en-US" sz="2600" dirty="0" smtClean="0"/>
              <a:t>Message based ‘TSS’ (similar to ‘secondary’ PBCH?)</a:t>
            </a:r>
          </a:p>
          <a:p>
            <a:pPr lvl="1"/>
            <a:r>
              <a:rPr lang="en-US" sz="2600" dirty="0" smtClean="0"/>
              <a:t>Message based ‘TSCH’</a:t>
            </a:r>
          </a:p>
          <a:p>
            <a:pPr lvl="1"/>
            <a:r>
              <a:rPr lang="en-US" sz="2600" dirty="0" smtClean="0"/>
              <a:t>Sequence based ‘TSS’</a:t>
            </a:r>
          </a:p>
          <a:p>
            <a:r>
              <a:rPr lang="en-US" dirty="0" smtClean="0"/>
              <a:t>The following aspects need to be clarified for further evaluations and comparisons:</a:t>
            </a:r>
          </a:p>
          <a:p>
            <a:pPr lvl="1"/>
            <a:r>
              <a:rPr lang="en-US" altLang="zh-CN" sz="2200" dirty="0" smtClean="0"/>
              <a:t>Additional detection complexity </a:t>
            </a:r>
          </a:p>
          <a:p>
            <a:pPr lvl="1"/>
            <a:r>
              <a:rPr lang="en-US" altLang="zh-CN" sz="2200" dirty="0" smtClean="0"/>
              <a:t>If ‘TSS’ is multiplexed with NR-PSS/SSS in frequency domain, impact on the requirement on UE minimum BW.</a:t>
            </a:r>
          </a:p>
          <a:p>
            <a:pPr lvl="1"/>
            <a:r>
              <a:rPr lang="en-US" altLang="zh-CN" sz="2200" dirty="0" smtClean="0"/>
              <a:t>If ‘TSS’ is multiplexed with NR-PSS/SSS in time domain, the introduced additional resource overhead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Way Forward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495800"/>
          </a:xfrm>
        </p:spPr>
        <p:txBody>
          <a:bodyPr>
            <a:normAutofit/>
          </a:bodyPr>
          <a:lstStyle/>
          <a:p>
            <a:pPr lvl="0"/>
            <a:r>
              <a:rPr lang="en-US" altLang="zh-CN" sz="2800" dirty="0" smtClean="0"/>
              <a:t>Down-select from the following options in RAN1#89: </a:t>
            </a:r>
          </a:p>
          <a:p>
            <a:pPr lvl="1"/>
            <a:r>
              <a:rPr lang="en-US" sz="2400" dirty="0" smtClean="0"/>
              <a:t>Message based ‘TSS’ (similar to ‘secondary’ PBCH?)</a:t>
            </a:r>
          </a:p>
          <a:p>
            <a:pPr lvl="1"/>
            <a:r>
              <a:rPr lang="en-US" sz="2400" dirty="0" smtClean="0"/>
              <a:t>Message based ‘TSCH’</a:t>
            </a:r>
          </a:p>
          <a:p>
            <a:pPr lvl="1"/>
            <a:r>
              <a:rPr lang="en-US" sz="2400" dirty="0" smtClean="0"/>
              <a:t>Sequence based ‘TSS’</a:t>
            </a:r>
          </a:p>
          <a:p>
            <a:pPr lvl="1"/>
            <a:r>
              <a:rPr lang="en-GB" altLang="zh-CN" sz="2400" dirty="0" smtClean="0"/>
              <a:t>Implicit indication by PBCH</a:t>
            </a:r>
            <a:endParaRPr lang="zh-CN" altLang="zh-CN" sz="2400" dirty="0" smtClean="0"/>
          </a:p>
          <a:p>
            <a:pPr lvl="1"/>
            <a:r>
              <a:rPr lang="en-GB" altLang="zh-CN" sz="2400" dirty="0" smtClean="0"/>
              <a:t>Explicit indication by PBCH</a:t>
            </a:r>
            <a:endParaRPr lang="zh-CN" altLang="zh-CN" sz="2400" dirty="0" smtClean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12142</TotalTime>
  <Words>330</Words>
  <Application>Microsoft Office PowerPoint</Application>
  <PresentationFormat>全屏显示(4:3)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Background</vt:lpstr>
      <vt:lpstr>Discussion</vt:lpstr>
      <vt:lpstr>Way Forward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Liu Jin</cp:lastModifiedBy>
  <cp:revision>897</cp:revision>
  <dcterms:created xsi:type="dcterms:W3CDTF">2016-03-24T01:14:08Z</dcterms:created>
  <dcterms:modified xsi:type="dcterms:W3CDTF">2017-04-06T21:41:38Z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(3)j5xMi98yhUBKaVGTeV0TfGQAF7ddBFFs5+Gv6Cu/+yJqKiDdt4cfBSvWTOdScaCLuc3Dmwad
11vJ/DRbwPNaMlMyXr6JP+6D0oek9mcN7PjF6GuDhSUHigIW0bxmeshWDPBpkrHLJ6f+pxoi
uVDsOxosRKxuB+07NEa2tViX5iXwVYFn886WgZT9pUsvAuhfCDaYbEyjnaIE4GLsMp6ISqFV
KS3lLNTwpwP8uej5bj</vt:lpwstr>
  </property>
  <property fmtid="{D5CDD505-2E9C-101B-9397-08002B2CF9AE}" pid="9" name="_2015_ms_pID_7253431">
    <vt:lpwstr>bkKd/j45pzktExIY2GB6XCY4dcgSn9AsLWQ6lesM/U9YByvDe02OJ/
W+avulUAbfx7kFFPa3ZSm/N7F1aWR/c56KTgWuWssH+xt4E7o+Pa0v/s06BjTYFuHuPeH8ZD
KlqF8sucJ6XKuLSyUeM1ledwLOyBme+KxpDimJGHrO6Gz+UEei8zSjhWKUca37uv8QhXFDoA
BFv+3FvcMGE25h5OFLcyN05e6XucxYe9kNnV</vt:lpwstr>
  </property>
  <property fmtid="{D5CDD505-2E9C-101B-9397-08002B2CF9AE}" pid="10" name="_2015_ms_pID_7253432">
    <vt:lpwstr>Me6hTnPMnompPNR2E1XnlQH8xOWnDygKPzal
d40HlpbA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1491414218</vt:lpwstr>
  </property>
</Properties>
</file>