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PRS frequency hopping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</a:t>
            </a:r>
            <a:r>
              <a:rPr lang="en-US">
                <a:solidFill>
                  <a:schemeClr val="tx1"/>
                </a:solidFill>
              </a:rPr>
              <a:t>Qualcomm,…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192344" y="110043"/>
            <a:ext cx="25922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R1-1703679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dirty="0"/>
              <a:t>Frequency hopping may help improve OTDOA positioning performance for BL/CE UEs with reduced receiver bandwidth</a:t>
            </a:r>
          </a:p>
          <a:p>
            <a:endParaRPr lang="en-US" sz="2600" dirty="0"/>
          </a:p>
          <a:p>
            <a:pPr lvl="0"/>
            <a:r>
              <a:rPr lang="en-US" sz="2600" dirty="0"/>
              <a:t>In RAN1#87, it was agreed that “</a:t>
            </a:r>
            <a:r>
              <a:rPr lang="en-US" sz="2600" i="1" dirty="0"/>
              <a:t>If activated, PRS frequency hopping is configured with the following parameters (similar to Rel-13 </a:t>
            </a:r>
            <a:r>
              <a:rPr lang="en-US" sz="2600" i="1" dirty="0" err="1"/>
              <a:t>eMTC</a:t>
            </a:r>
            <a:r>
              <a:rPr lang="en-US" sz="2600" i="1" dirty="0"/>
              <a:t> FH):</a:t>
            </a:r>
          </a:p>
          <a:p>
            <a:pPr lvl="1"/>
            <a:r>
              <a:rPr lang="en-US" sz="2600" i="1" dirty="0"/>
              <a:t>Number of bands for frequency hopping X: {2, 4}</a:t>
            </a:r>
          </a:p>
          <a:p>
            <a:pPr lvl="2"/>
            <a:r>
              <a:rPr lang="en-US" sz="2600" i="1" dirty="0"/>
              <a:t>The first band is in the center</a:t>
            </a:r>
          </a:p>
          <a:p>
            <a:pPr lvl="1"/>
            <a:r>
              <a:rPr lang="en-US" sz="2600" i="1" dirty="0"/>
              <a:t>The positions of the remaining X-1 bands:</a:t>
            </a:r>
          </a:p>
          <a:p>
            <a:pPr lvl="2"/>
            <a:r>
              <a:rPr lang="en-US" sz="2600" i="1" dirty="0"/>
              <a:t>The starting position of each of X-1 bands is indicated separately: narrowband {0,1,…,max-1}</a:t>
            </a:r>
            <a:r>
              <a:rPr lang="en-US" sz="2600" dirty="0"/>
              <a:t>”</a:t>
            </a:r>
          </a:p>
          <a:p>
            <a:pPr lvl="2"/>
            <a:endParaRPr lang="en-US" sz="2600" dirty="0"/>
          </a:p>
          <a:p>
            <a:r>
              <a:rPr lang="en-US" sz="2600" dirty="0"/>
              <a:t>In RAN1#87, it was agreed to support multiple PRS occasions in a legacy PRS period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76788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5198368" cy="5069159"/>
          </a:xfrm>
        </p:spPr>
        <p:txBody>
          <a:bodyPr>
            <a:noAutofit/>
          </a:bodyPr>
          <a:lstStyle/>
          <a:p>
            <a:r>
              <a:rPr lang="en-US" sz="2200" dirty="0"/>
              <a:t>Starting point of PRS frequency hopping</a:t>
            </a:r>
          </a:p>
          <a:p>
            <a:pPr lvl="1"/>
            <a:r>
              <a:rPr lang="en-US" sz="2200" dirty="0"/>
              <a:t>The first </a:t>
            </a:r>
            <a:r>
              <a:rPr lang="en-US" sz="2200" dirty="0" err="1"/>
              <a:t>subframe</a:t>
            </a:r>
            <a:r>
              <a:rPr lang="en-US" sz="2200" dirty="0"/>
              <a:t> of the first PRS occasion in a legacy PRS period</a:t>
            </a:r>
          </a:p>
          <a:p>
            <a:r>
              <a:rPr lang="en-US" sz="2200" dirty="0"/>
              <a:t>Supported PRS bandwidth for frequency hopping </a:t>
            </a:r>
          </a:p>
          <a:p>
            <a:pPr lvl="1"/>
            <a:r>
              <a:rPr lang="en-US" sz="2200" dirty="0"/>
              <a:t>6 PRBs</a:t>
            </a:r>
          </a:p>
          <a:p>
            <a:pPr lvl="0"/>
            <a:r>
              <a:rPr lang="en-US" sz="2200" dirty="0"/>
              <a:t>Frequency hopping interval: select Option 1 or Option 2</a:t>
            </a:r>
          </a:p>
          <a:p>
            <a:pPr lvl="1"/>
            <a:r>
              <a:rPr lang="en-US" sz="2200" dirty="0"/>
              <a:t>Option 1: {1, 2, 4, 5, 10, 20} </a:t>
            </a:r>
            <a:r>
              <a:rPr lang="en-US" sz="2200" dirty="0" err="1"/>
              <a:t>subframes</a:t>
            </a:r>
            <a:endParaRPr lang="en-US" sz="2200" dirty="0"/>
          </a:p>
          <a:p>
            <a:pPr lvl="1"/>
            <a:r>
              <a:rPr lang="en-US" sz="2200" dirty="0"/>
              <a:t>Option 2: one PRS occasion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5807968" y="1844824"/>
            <a:ext cx="619268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920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13546</TotalTime>
  <Words>195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PRS frequency hopping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Yutao Sui</cp:lastModifiedBy>
  <cp:revision>1376</cp:revision>
  <dcterms:created xsi:type="dcterms:W3CDTF">2015-04-22T00:12:23Z</dcterms:created>
  <dcterms:modified xsi:type="dcterms:W3CDTF">2017-02-15T09:43:06Z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