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6552" autoAdjust="0"/>
  </p:normalViewPr>
  <p:slideViewPr>
    <p:cSldViewPr snapToGrid="0">
      <p:cViewPr varScale="1">
        <p:scale>
          <a:sx n="81" d="100"/>
          <a:sy n="81" d="100"/>
        </p:scale>
        <p:origin x="8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85BEC-9DDB-4D3D-8347-808B65E534BB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DBBA7-E331-404F-B559-89E103E80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66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DBBA7-E331-404F-B559-89E103E806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8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65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1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740540"/>
            <a:ext cx="11432977" cy="4847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400">
                <a:solidFill>
                  <a:srgbClr val="FFFFFF">
                    <a:lumMod val="75000"/>
                  </a:srgb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  <a:spcAft>
                <a:spcPts val="300"/>
              </a:spcAft>
              <a:defRPr/>
            </a:pPr>
            <a:fld id="{AB307C75-CA2F-4BA6-858A-60F533452F31}" type="datetimeFigureOut">
              <a:rPr lang="en-US" sz="1000">
                <a:solidFill>
                  <a:srgbClr val="FFFFFF">
                    <a:lumMod val="75000"/>
                  </a:srgbClr>
                </a:solidFill>
              </a:rPr>
              <a:pPr defTabSz="685800">
                <a:lnSpc>
                  <a:spcPct val="90000"/>
                </a:lnSpc>
                <a:spcAft>
                  <a:spcPts val="300"/>
                </a:spcAft>
                <a:defRPr/>
              </a:pPr>
              <a:t>11/15/2016</a:t>
            </a:fld>
            <a:endParaRPr lang="en-US" sz="1000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sz="1000" dirty="0">
                <a:solidFill>
                  <a:srgbClr val="FFFFFF">
                    <a:lumMod val="75000"/>
                  </a:srgbClr>
                </a:solidFill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38546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8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7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5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7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91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901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47AA-B3F1-4666-BEB1-82BAC2BB7228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3BAA4-5A51-4E61-BAB2-DB7D3E1CF4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Sync signal periodicity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NTT DoCoMo, [Nokia</a:t>
            </a:r>
            <a:r>
              <a:rPr lang="en-US" dirty="0" smtClean="0"/>
              <a:t>, </a:t>
            </a:r>
            <a:r>
              <a:rPr lang="en-US" dirty="0" smtClean="0"/>
              <a:t>ASB, Intel, Samsung, Ericsson</a:t>
            </a:r>
            <a:r>
              <a:rPr lang="en-US" smtClean="0"/>
              <a:t>, Huawei, ]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11419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			</a:t>
            </a:r>
            <a:r>
              <a:rPr lang="en-GB" sz="2400" b="1" dirty="0"/>
              <a:t>	</a:t>
            </a:r>
            <a:r>
              <a:rPr lang="en-GB" sz="2400" b="1" dirty="0" smtClean="0"/>
              <a:t>		        R1-1613155  </a:t>
            </a:r>
          </a:p>
          <a:p>
            <a:r>
              <a:rPr lang="en-US" sz="2400" b="1" dirty="0" smtClean="0"/>
              <a:t>Reno, USA, 14th – 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of November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7.1.2.1 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2087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02265" y="1412888"/>
            <a:ext cx="11453037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Following agreement</a:t>
            </a:r>
            <a:r>
              <a:rPr kumimoji="0" lang="en-US" altLang="ja-JP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occurred in the previous RAN1 meeting [1]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endParaRPr lang="en-US" altLang="ja-JP" sz="12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defines at least two types of synchronization signals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NR-PSS at least for initial symbol boundary synchronization to the NR cell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functionality provided by NR-PSS, e.g., part of NR cell ID, serving as DMRS for NR-SSS, detection of subcarrier spacing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NR-SSS for detection of </a:t>
            </a:r>
            <a:r>
              <a:rPr kumimoji="0" lang="en-US" altLang="ja-JP" sz="1200" b="0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cell ID or 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part 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or full 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of NR cell ID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Number of NR cell IDs is targeted to be at least 504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larger than that in LTE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number of NR cell IDs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NR-SSS detection is based on the fixed time/freq. relationship with NR-PSS resource position irrespective of duplex mode and beam operation type at least within a given frequency range and CP overhead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FDM or TDM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other functionality provided by NR-SSS, e.g., demodulation of broadcast channel, RRM measurement, deriving </a:t>
            </a:r>
            <a:r>
              <a:rPr kumimoji="0" lang="en-US" altLang="ja-JP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index, deriving symbol index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defines at least one broadcast channel: NR-PBCH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NR-PBCH decoding is based on the fixed relationship with NR-PSS and/or NR-SSS resource position irrespective of duplex mode and beam operation type at least within a given frequency range and CP overhead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Unlicensed spectrum case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relationship between NR-PBCH subcarrier spacing and NR-PSS and/or SSS subcarrier spacing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Following broadcasting schemes to carry essential system information can be considered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NR-PBCH carries a part of essential system information for initial access including information necessary for UE to receive channel carrying remaining essential system information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 NR-PBCH carries minimum information necessary for UE to perform initial UL transmission (not limited to NR-PRACH) in addition to information in Option 1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3: NR-PBCH carries all essential system information for initial access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371600" algn="l"/>
              </a:tabLst>
            </a:pPr>
            <a:r>
              <a:rPr kumimoji="0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options are not precluded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2265" y="6244936"/>
            <a:ext cx="1157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1. R1-1610438, “WF on NR Initial Access Signals/Channels”, </a:t>
            </a:r>
            <a:r>
              <a:rPr lang="en-GB" sz="1200" dirty="0"/>
              <a:t>3GPP TSG RAN WG1 Meeting #</a:t>
            </a:r>
            <a:r>
              <a:rPr lang="en-GB" sz="1200" dirty="0" smtClean="0"/>
              <a:t>86 </a:t>
            </a:r>
            <a:r>
              <a:rPr lang="en-GB" sz="1200" dirty="0" err="1" smtClean="0"/>
              <a:t>bis</a:t>
            </a:r>
            <a:r>
              <a:rPr lang="en-GB" sz="1200" dirty="0" smtClean="0"/>
              <a:t>, Lisbon, Portugal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23936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4761" y="1087991"/>
            <a:ext cx="11157503" cy="5323084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SS </a:t>
            </a:r>
            <a:r>
              <a:rPr lang="en-US" dirty="0"/>
              <a:t>burst set transmission is periodic</a:t>
            </a:r>
          </a:p>
          <a:p>
            <a:pPr lvl="1"/>
            <a:r>
              <a:rPr lang="en-US" dirty="0" smtClean="0"/>
              <a:t>At least for initial cell selection, </a:t>
            </a:r>
            <a:r>
              <a:rPr lang="en-US" dirty="0"/>
              <a:t>UE may assume a </a:t>
            </a:r>
            <a:r>
              <a:rPr lang="en-US" dirty="0" smtClean="0"/>
              <a:t>default periodicity </a:t>
            </a:r>
            <a:r>
              <a:rPr lang="en-US" dirty="0"/>
              <a:t>of SS burst set transmission for a given carrier frequency</a:t>
            </a:r>
          </a:p>
          <a:p>
            <a:pPr lvl="2"/>
            <a:r>
              <a:rPr lang="en-US" dirty="0" smtClean="0"/>
              <a:t>Exact value of </a:t>
            </a:r>
            <a:r>
              <a:rPr lang="en-US" dirty="0"/>
              <a:t>default periodicity of SS burst set transmission for a given carrier </a:t>
            </a:r>
            <a:r>
              <a:rPr lang="en-US" dirty="0" smtClean="0"/>
              <a:t>frequency needs to be studied</a:t>
            </a:r>
          </a:p>
          <a:p>
            <a:pPr lvl="1"/>
            <a:r>
              <a:rPr lang="en-US" dirty="0" smtClean="0"/>
              <a:t>FFS:UE may be provided with updated information regarding the SS burst set periodicity by the network</a:t>
            </a:r>
          </a:p>
          <a:p>
            <a:pPr lvl="2"/>
            <a:r>
              <a:rPr lang="en-US" dirty="0" smtClean="0"/>
              <a:t>FFS: Validity duration of information</a:t>
            </a:r>
          </a:p>
          <a:p>
            <a:pPr lvl="2"/>
            <a:r>
              <a:rPr lang="en-US" dirty="0" smtClean="0"/>
              <a:t>Note</a:t>
            </a:r>
            <a:r>
              <a:rPr lang="en-US" dirty="0"/>
              <a:t>: This does not imply SS-burst set needs to be always on with the updated </a:t>
            </a:r>
            <a:r>
              <a:rPr lang="en-US" dirty="0" smtClean="0"/>
              <a:t>periodicity</a:t>
            </a:r>
            <a:endParaRPr lang="en-US" sz="5200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Companies are encouraged to investigate the tradeoff between network flexibility/power consumption and UE complexity/power consumption.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4762" y="460212"/>
            <a:ext cx="8574733" cy="512448"/>
          </a:xfrm>
        </p:spPr>
        <p:txBody>
          <a:bodyPr/>
          <a:lstStyle/>
          <a:p>
            <a:r>
              <a:rPr lang="en-US" sz="3200" dirty="0" smtClean="0"/>
              <a:t>WF on sync signal periodicity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6527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</TotalTime>
  <Words>466</Words>
  <Application>Microsoft Office PowerPoint</Application>
  <PresentationFormat>Widescreen</PresentationFormat>
  <Paragraphs>37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Arial</vt:lpstr>
      <vt:lpstr>Calibri</vt:lpstr>
      <vt:lpstr>Calibri Light</vt:lpstr>
      <vt:lpstr>Qualcomm Office Regular</vt:lpstr>
      <vt:lpstr>Qualcomm Regular</vt:lpstr>
      <vt:lpstr>Times</vt:lpstr>
      <vt:lpstr>Times New Roman</vt:lpstr>
      <vt:lpstr>Office Theme</vt:lpstr>
      <vt:lpstr>WF on Sync signal periodicity</vt:lpstr>
      <vt:lpstr>Background</vt:lpstr>
      <vt:lpstr>WF on sync signal periodicity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Sync design questions</dc:title>
  <dc:creator>Abedini, Navid</dc:creator>
  <cp:lastModifiedBy>Sundar Subramanian</cp:lastModifiedBy>
  <cp:revision>29</cp:revision>
  <dcterms:created xsi:type="dcterms:W3CDTF">2016-11-11T17:48:52Z</dcterms:created>
  <dcterms:modified xsi:type="dcterms:W3CDTF">2016-11-15T23:34:16Z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-779225811</vt:i4>
  </property>
  <property fmtid="{D5CDD505-2E9C-101B-9397-08002B2CF9AE}" pid="3" name="_NewReviewCycle">
    <vt:lpwstr/>
  </property>
  <property fmtid="{D5CDD505-2E9C-101B-9397-08002B2CF9AE}" pid="4" name="_EmailSubject">
    <vt:lpwstr>Sync-related Questions and WFs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