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64" r:id="rId5"/>
    <p:sldId id="267" r:id="rId6"/>
    <p:sldId id="268" r:id="rId7"/>
    <p:sldId id="261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DL </a:t>
            </a:r>
            <a:r>
              <a:rPr lang="en-US" dirty="0" err="1" smtClean="0"/>
              <a:t>sTTI</a:t>
            </a:r>
            <a:r>
              <a:rPr lang="en-US" dirty="0" smtClean="0"/>
              <a:t> pattern	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HiSilicon, NTT </a:t>
            </a:r>
            <a:r>
              <a:rPr lang="en-US" dirty="0" smtClean="0"/>
              <a:t>DOCOMO, Intel, Qualcomm, Ericsson, LGE,  Sharp, ZTE, ZTE Microelectronics,…</a:t>
            </a:r>
            <a:endParaRPr 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52400"/>
            <a:ext cx="44958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sv-SE" altLang="ko-KR" b="1" dirty="0">
                <a:latin typeface="Calibri" pitchFamily="34" charset="0"/>
                <a:cs typeface="Times New Roman" pitchFamily="18" charset="0"/>
              </a:rPr>
              <a:t>3GPP TSG RAN1 #86bis	</a:t>
            </a:r>
          </a:p>
          <a:p>
            <a:r>
              <a:rPr lang="sv-SE" altLang="ko-KR" b="1" dirty="0">
                <a:latin typeface="Calibri" pitchFamily="34" charset="0"/>
                <a:cs typeface="Times New Roman" pitchFamily="18" charset="0"/>
              </a:rPr>
              <a:t>Lisbon, Portugal Oct 10 - 14, 2016</a:t>
            </a:r>
          </a:p>
          <a:p>
            <a:r>
              <a:rPr lang="sv-SE" altLang="ko-KR" b="1" dirty="0">
                <a:latin typeface="Calibri" pitchFamily="34" charset="0"/>
                <a:cs typeface="Times New Roman" pitchFamily="18" charset="0"/>
              </a:rPr>
              <a:t>Agenda Item: 7.2.10.2.1</a:t>
            </a:r>
          </a:p>
          <a:p>
            <a:endParaRPr lang="tr-TR" altLang="ko-KR" dirty="0">
              <a:cs typeface="Times New Roman" pitchFamily="18" charset="0"/>
            </a:endParaRPr>
          </a:p>
        </p:txBody>
      </p:sp>
      <p:sp>
        <p:nvSpPr>
          <p:cNvPr id="5" name="직사각형 5"/>
          <p:cNvSpPr>
            <a:spLocks noChangeArrowheads="1"/>
          </p:cNvSpPr>
          <p:nvPr/>
        </p:nvSpPr>
        <p:spPr bwMode="auto">
          <a:xfrm>
            <a:off x="7696200" y="152400"/>
            <a:ext cx="142699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R1-</a:t>
            </a:r>
            <a:r>
              <a:rPr lang="en-US" altLang="ko-KR" b="1" dirty="0" smtClean="0">
                <a:latin typeface="Calibri" pitchFamily="34" charset="0"/>
                <a:cs typeface="Times New Roman" pitchFamily="18" charset="0"/>
              </a:rPr>
              <a:t> 1610827</a:t>
            </a:r>
            <a:endParaRPr lang="ko-KR" altLang="en-US" b="1" dirty="0" smtClean="0">
              <a:latin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229600" cy="4525963"/>
          </a:xfrm>
        </p:spPr>
        <p:txBody>
          <a:bodyPr>
            <a:normAutofit/>
          </a:bodyPr>
          <a:lstStyle/>
          <a:p>
            <a:r>
              <a:rPr lang="en-US" sz="2400" dirty="0" err="1" smtClean="0"/>
              <a:t>Downselect</a:t>
            </a:r>
            <a:r>
              <a:rPr lang="en-US" sz="2400" dirty="0" smtClean="0"/>
              <a:t> between the following patterns for 2OS DL </a:t>
            </a:r>
            <a:r>
              <a:rPr lang="en-US" sz="2400" dirty="0" err="1" smtClean="0"/>
              <a:t>sTTI</a:t>
            </a:r>
            <a:endParaRPr lang="en-US" sz="2400" dirty="0" smtClean="0"/>
          </a:p>
          <a:p>
            <a:pPr lvl="1"/>
            <a:r>
              <a:rPr lang="en-US" sz="2000" dirty="0" smtClean="0"/>
              <a:t>Option1- fixed pattern</a:t>
            </a:r>
          </a:p>
          <a:p>
            <a:pPr lvl="2"/>
            <a:r>
              <a:rPr lang="en-US" sz="1800" dirty="0" smtClean="0"/>
              <a:t>1-1: {3,2,2,2,2,3}</a:t>
            </a:r>
          </a:p>
          <a:p>
            <a:pPr lvl="2"/>
            <a:endParaRPr lang="en-US" sz="1800" dirty="0" smtClean="0"/>
          </a:p>
          <a:p>
            <a:pPr lvl="2"/>
            <a:endParaRPr lang="en-US" sz="1800" dirty="0" smtClean="0"/>
          </a:p>
          <a:p>
            <a:pPr lvl="2"/>
            <a:endParaRPr lang="en-US" sz="1800" dirty="0" smtClean="0"/>
          </a:p>
          <a:p>
            <a:pPr lvl="1"/>
            <a:endParaRPr lang="en-US" sz="2000" dirty="0" smtClean="0"/>
          </a:p>
          <a:p>
            <a:pPr lvl="1"/>
            <a:endParaRPr lang="en-US" sz="2000" dirty="0" smtClean="0"/>
          </a:p>
          <a:p>
            <a:pPr lvl="1"/>
            <a:endParaRPr lang="en-US" sz="2000" dirty="0" smtClean="0"/>
          </a:p>
          <a:p>
            <a:endParaRPr lang="en-US" sz="2400" dirty="0"/>
          </a:p>
        </p:txBody>
      </p:sp>
      <p:sp>
        <p:nvSpPr>
          <p:cNvPr id="4" name="Rectangle 3"/>
          <p:cNvSpPr/>
          <p:nvPr/>
        </p:nvSpPr>
        <p:spPr>
          <a:xfrm>
            <a:off x="5715000" y="25146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477000" y="25146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096000" y="25146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858000" y="25146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239000" y="25146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620000" y="25146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001000" y="25146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4191000" y="20574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1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5029200" y="20574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2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3810000" y="25146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4953000" y="25146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5334000" y="25146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4191000" y="25146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4572000" y="25146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3048000" y="25146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3429000" y="25146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3276600" y="20574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0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5715000" y="20574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3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6553200" y="20574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4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7620000" y="20574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5</a:t>
            </a:r>
            <a:endParaRPr lang="en-US" dirty="0"/>
          </a:p>
        </p:txBody>
      </p:sp>
      <p:cxnSp>
        <p:nvCxnSpPr>
          <p:cNvPr id="47" name="Straight Connector 46"/>
          <p:cNvCxnSpPr/>
          <p:nvPr/>
        </p:nvCxnSpPr>
        <p:spPr>
          <a:xfrm>
            <a:off x="5715000" y="1981200"/>
            <a:ext cx="0" cy="1676400"/>
          </a:xfrm>
          <a:prstGeom prst="line">
            <a:avLst/>
          </a:prstGeom>
          <a:ln w="2222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5715000" y="1752600"/>
            <a:ext cx="1500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C000"/>
                </a:solidFill>
              </a:rPr>
              <a:t>Slot boundary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3048000" y="2514600"/>
            <a:ext cx="381000" cy="762000"/>
          </a:xfrm>
          <a:prstGeom prst="rect">
            <a:avLst/>
          </a:prstGeom>
          <a:solidFill>
            <a:srgbClr val="FF0000"/>
          </a:solidFill>
          <a:effectLst>
            <a:outerShdw blurRad="50800" dist="50800" dir="5400000" algn="ctr" rotWithShape="0">
              <a:srgbClr val="FF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/>
          <p:cNvSpPr/>
          <p:nvPr/>
        </p:nvSpPr>
        <p:spPr>
          <a:xfrm>
            <a:off x="3429000" y="25146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xtBox 55"/>
          <p:cNvSpPr txBox="1"/>
          <p:nvPr/>
        </p:nvSpPr>
        <p:spPr>
          <a:xfrm>
            <a:off x="762000" y="2743200"/>
            <a:ext cx="20844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PDCCH region =1 OS</a:t>
            </a:r>
            <a:endParaRPr lang="en-US" dirty="0"/>
          </a:p>
        </p:txBody>
      </p:sp>
      <p:sp>
        <p:nvSpPr>
          <p:cNvPr id="57" name="Rectangle 56"/>
          <p:cNvSpPr/>
          <p:nvPr/>
        </p:nvSpPr>
        <p:spPr>
          <a:xfrm>
            <a:off x="5715000" y="41910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6477000" y="41910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/>
          <p:cNvSpPr/>
          <p:nvPr/>
        </p:nvSpPr>
        <p:spPr>
          <a:xfrm>
            <a:off x="6096000" y="41910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/>
          <p:cNvSpPr/>
          <p:nvPr/>
        </p:nvSpPr>
        <p:spPr>
          <a:xfrm>
            <a:off x="6858000" y="41910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/>
          <p:cNvSpPr/>
          <p:nvPr/>
        </p:nvSpPr>
        <p:spPr>
          <a:xfrm>
            <a:off x="7239000" y="41910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61"/>
          <p:cNvSpPr/>
          <p:nvPr/>
        </p:nvSpPr>
        <p:spPr>
          <a:xfrm>
            <a:off x="7620000" y="41910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/>
          <p:cNvSpPr/>
          <p:nvPr/>
        </p:nvSpPr>
        <p:spPr>
          <a:xfrm>
            <a:off x="8001000" y="41910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 65"/>
          <p:cNvSpPr/>
          <p:nvPr/>
        </p:nvSpPr>
        <p:spPr>
          <a:xfrm>
            <a:off x="3810000" y="41910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ectangle 66"/>
          <p:cNvSpPr/>
          <p:nvPr/>
        </p:nvSpPr>
        <p:spPr>
          <a:xfrm>
            <a:off x="4953000" y="41910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ectangle 67"/>
          <p:cNvSpPr/>
          <p:nvPr/>
        </p:nvSpPr>
        <p:spPr>
          <a:xfrm>
            <a:off x="5334000" y="41910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ectangle 68"/>
          <p:cNvSpPr/>
          <p:nvPr/>
        </p:nvSpPr>
        <p:spPr>
          <a:xfrm>
            <a:off x="4191000" y="41910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72000" y="41910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3048000" y="41910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3429000" y="41910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7" name="Straight Connector 76"/>
          <p:cNvCxnSpPr/>
          <p:nvPr/>
        </p:nvCxnSpPr>
        <p:spPr>
          <a:xfrm>
            <a:off x="5715000" y="3657600"/>
            <a:ext cx="0" cy="1676400"/>
          </a:xfrm>
          <a:prstGeom prst="line">
            <a:avLst/>
          </a:prstGeom>
          <a:ln w="2222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Rectangle 78"/>
          <p:cNvSpPr/>
          <p:nvPr/>
        </p:nvSpPr>
        <p:spPr>
          <a:xfrm>
            <a:off x="3048000" y="4191000"/>
            <a:ext cx="381000" cy="762000"/>
          </a:xfrm>
          <a:prstGeom prst="rect">
            <a:avLst/>
          </a:prstGeom>
          <a:solidFill>
            <a:srgbClr val="FF0000"/>
          </a:solidFill>
          <a:effectLst>
            <a:outerShdw blurRad="50800" dist="50800" dir="5400000" algn="ctr" rotWithShape="0">
              <a:srgbClr val="FF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/>
          <p:cNvSpPr/>
          <p:nvPr/>
        </p:nvSpPr>
        <p:spPr>
          <a:xfrm>
            <a:off x="3429000" y="4191000"/>
            <a:ext cx="381000" cy="762000"/>
          </a:xfrm>
          <a:prstGeom prst="rect">
            <a:avLst/>
          </a:prstGeom>
          <a:solidFill>
            <a:srgbClr val="FF0000"/>
          </a:solidFill>
          <a:effectLst>
            <a:outerShdw blurRad="50800" dist="50800" dir="5400000" algn="ctr" rotWithShape="0">
              <a:srgbClr val="FF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TextBox 80"/>
          <p:cNvSpPr txBox="1"/>
          <p:nvPr/>
        </p:nvSpPr>
        <p:spPr>
          <a:xfrm>
            <a:off x="762000" y="4419600"/>
            <a:ext cx="20844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PDCCH region =2 OS</a:t>
            </a:r>
            <a:endParaRPr lang="en-US" dirty="0"/>
          </a:p>
        </p:txBody>
      </p:sp>
      <p:sp>
        <p:nvSpPr>
          <p:cNvPr id="82" name="Rectangle 81"/>
          <p:cNvSpPr/>
          <p:nvPr/>
        </p:nvSpPr>
        <p:spPr>
          <a:xfrm>
            <a:off x="5715000" y="57150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6477000" y="57150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6096000" y="57150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/>
          <p:cNvSpPr/>
          <p:nvPr/>
        </p:nvSpPr>
        <p:spPr>
          <a:xfrm>
            <a:off x="6858000" y="57150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/>
          <p:cNvSpPr/>
          <p:nvPr/>
        </p:nvSpPr>
        <p:spPr>
          <a:xfrm>
            <a:off x="7239000" y="57150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Rectangle 86"/>
          <p:cNvSpPr/>
          <p:nvPr/>
        </p:nvSpPr>
        <p:spPr>
          <a:xfrm>
            <a:off x="7620000" y="57150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Rectangle 87"/>
          <p:cNvSpPr/>
          <p:nvPr/>
        </p:nvSpPr>
        <p:spPr>
          <a:xfrm>
            <a:off x="8001000" y="57150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/>
          <p:cNvSpPr/>
          <p:nvPr/>
        </p:nvSpPr>
        <p:spPr>
          <a:xfrm>
            <a:off x="3810000" y="5715000"/>
            <a:ext cx="381000" cy="762000"/>
          </a:xfrm>
          <a:prstGeom prst="rect">
            <a:avLst/>
          </a:prstGeom>
          <a:solidFill>
            <a:srgbClr val="FF0000"/>
          </a:solidFill>
          <a:effectLst>
            <a:outerShdw blurRad="50800" dist="50800" dir="5400000" algn="ctr" rotWithShape="0">
              <a:srgbClr val="FF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/>
          <p:cNvSpPr/>
          <p:nvPr/>
        </p:nvSpPr>
        <p:spPr>
          <a:xfrm>
            <a:off x="4953000" y="57150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/>
          <p:cNvSpPr/>
          <p:nvPr/>
        </p:nvSpPr>
        <p:spPr>
          <a:xfrm>
            <a:off x="5334000" y="57150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Rectangle 93"/>
          <p:cNvSpPr/>
          <p:nvPr/>
        </p:nvSpPr>
        <p:spPr>
          <a:xfrm>
            <a:off x="4191000" y="57150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ectangle 94"/>
          <p:cNvSpPr/>
          <p:nvPr/>
        </p:nvSpPr>
        <p:spPr>
          <a:xfrm>
            <a:off x="4572000" y="57150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/>
          <p:cNvSpPr/>
          <p:nvPr/>
        </p:nvSpPr>
        <p:spPr>
          <a:xfrm>
            <a:off x="3048000" y="57150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Rectangle 96"/>
          <p:cNvSpPr/>
          <p:nvPr/>
        </p:nvSpPr>
        <p:spPr>
          <a:xfrm>
            <a:off x="3429000" y="57150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2" name="Straight Connector 101"/>
          <p:cNvCxnSpPr/>
          <p:nvPr/>
        </p:nvCxnSpPr>
        <p:spPr>
          <a:xfrm>
            <a:off x="5715000" y="5181600"/>
            <a:ext cx="0" cy="1676400"/>
          </a:xfrm>
          <a:prstGeom prst="line">
            <a:avLst/>
          </a:prstGeom>
          <a:ln w="2222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Rectangle 103"/>
          <p:cNvSpPr/>
          <p:nvPr/>
        </p:nvSpPr>
        <p:spPr>
          <a:xfrm>
            <a:off x="3048000" y="5715000"/>
            <a:ext cx="381000" cy="762000"/>
          </a:xfrm>
          <a:prstGeom prst="rect">
            <a:avLst/>
          </a:prstGeom>
          <a:solidFill>
            <a:srgbClr val="FF0000"/>
          </a:solidFill>
          <a:effectLst>
            <a:outerShdw blurRad="50800" dist="50800" dir="5400000" algn="ctr" rotWithShape="0">
              <a:srgbClr val="FF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3429000" y="5715000"/>
            <a:ext cx="381000" cy="762000"/>
          </a:xfrm>
          <a:prstGeom prst="rect">
            <a:avLst/>
          </a:prstGeom>
          <a:solidFill>
            <a:srgbClr val="FF0000"/>
          </a:solidFill>
          <a:effectLst>
            <a:outerShdw blurRad="50800" dist="50800" dir="5400000" algn="ctr" rotWithShape="0">
              <a:srgbClr val="FF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TextBox 105"/>
          <p:cNvSpPr txBox="1"/>
          <p:nvPr/>
        </p:nvSpPr>
        <p:spPr>
          <a:xfrm>
            <a:off x="762000" y="5943600"/>
            <a:ext cx="20844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PDCCH region =3 OS</a:t>
            </a:r>
            <a:endParaRPr lang="en-US" dirty="0"/>
          </a:p>
        </p:txBody>
      </p:sp>
      <p:sp>
        <p:nvSpPr>
          <p:cNvPr id="107" name="Rounded Rectangle 106"/>
          <p:cNvSpPr/>
          <p:nvPr/>
        </p:nvSpPr>
        <p:spPr>
          <a:xfrm>
            <a:off x="2971800" y="2438400"/>
            <a:ext cx="1295400" cy="990600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Rounded Rectangle 107"/>
          <p:cNvSpPr/>
          <p:nvPr/>
        </p:nvSpPr>
        <p:spPr>
          <a:xfrm>
            <a:off x="2971800" y="4114800"/>
            <a:ext cx="1295400" cy="990600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ounded Rectangle 108"/>
          <p:cNvSpPr/>
          <p:nvPr/>
        </p:nvSpPr>
        <p:spPr>
          <a:xfrm>
            <a:off x="2971800" y="5638800"/>
            <a:ext cx="1295400" cy="990600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TextBox 109"/>
          <p:cNvSpPr txBox="1"/>
          <p:nvPr/>
        </p:nvSpPr>
        <p:spPr>
          <a:xfrm>
            <a:off x="4191000" y="3669268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1</a:t>
            </a:r>
            <a:endParaRPr lang="en-US" dirty="0"/>
          </a:p>
        </p:txBody>
      </p:sp>
      <p:sp>
        <p:nvSpPr>
          <p:cNvPr id="111" name="TextBox 110"/>
          <p:cNvSpPr txBox="1"/>
          <p:nvPr/>
        </p:nvSpPr>
        <p:spPr>
          <a:xfrm>
            <a:off x="5029200" y="3669268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2</a:t>
            </a:r>
            <a:endParaRPr lang="en-US" dirty="0"/>
          </a:p>
        </p:txBody>
      </p:sp>
      <p:sp>
        <p:nvSpPr>
          <p:cNvPr id="112" name="TextBox 111"/>
          <p:cNvSpPr txBox="1"/>
          <p:nvPr/>
        </p:nvSpPr>
        <p:spPr>
          <a:xfrm>
            <a:off x="3276600" y="3669268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0</a:t>
            </a:r>
            <a:endParaRPr lang="en-US" dirty="0"/>
          </a:p>
        </p:txBody>
      </p:sp>
      <p:sp>
        <p:nvSpPr>
          <p:cNvPr id="113" name="TextBox 112"/>
          <p:cNvSpPr txBox="1"/>
          <p:nvPr/>
        </p:nvSpPr>
        <p:spPr>
          <a:xfrm>
            <a:off x="5715000" y="3669268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3</a:t>
            </a:r>
            <a:endParaRPr lang="en-US" dirty="0"/>
          </a:p>
        </p:txBody>
      </p:sp>
      <p:sp>
        <p:nvSpPr>
          <p:cNvPr id="114" name="TextBox 113"/>
          <p:cNvSpPr txBox="1"/>
          <p:nvPr/>
        </p:nvSpPr>
        <p:spPr>
          <a:xfrm>
            <a:off x="6553200" y="3669268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4</a:t>
            </a:r>
            <a:endParaRPr lang="en-US" dirty="0"/>
          </a:p>
        </p:txBody>
      </p:sp>
      <p:sp>
        <p:nvSpPr>
          <p:cNvPr id="115" name="TextBox 114"/>
          <p:cNvSpPr txBox="1"/>
          <p:nvPr/>
        </p:nvSpPr>
        <p:spPr>
          <a:xfrm>
            <a:off x="7620000" y="3669268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5</a:t>
            </a:r>
            <a:endParaRPr lang="en-US" dirty="0"/>
          </a:p>
        </p:txBody>
      </p:sp>
      <p:sp>
        <p:nvSpPr>
          <p:cNvPr id="116" name="TextBox 115"/>
          <p:cNvSpPr txBox="1"/>
          <p:nvPr/>
        </p:nvSpPr>
        <p:spPr>
          <a:xfrm>
            <a:off x="4191000" y="5269468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1</a:t>
            </a:r>
            <a:endParaRPr lang="en-US" dirty="0"/>
          </a:p>
        </p:txBody>
      </p:sp>
      <p:sp>
        <p:nvSpPr>
          <p:cNvPr id="117" name="TextBox 116"/>
          <p:cNvSpPr txBox="1"/>
          <p:nvPr/>
        </p:nvSpPr>
        <p:spPr>
          <a:xfrm>
            <a:off x="5029200" y="5269468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2</a:t>
            </a:r>
            <a:endParaRPr lang="en-US" dirty="0"/>
          </a:p>
        </p:txBody>
      </p:sp>
      <p:sp>
        <p:nvSpPr>
          <p:cNvPr id="118" name="TextBox 117"/>
          <p:cNvSpPr txBox="1"/>
          <p:nvPr/>
        </p:nvSpPr>
        <p:spPr>
          <a:xfrm>
            <a:off x="3276600" y="5269468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0</a:t>
            </a:r>
            <a:endParaRPr lang="en-US" dirty="0"/>
          </a:p>
        </p:txBody>
      </p:sp>
      <p:sp>
        <p:nvSpPr>
          <p:cNvPr id="119" name="TextBox 118"/>
          <p:cNvSpPr txBox="1"/>
          <p:nvPr/>
        </p:nvSpPr>
        <p:spPr>
          <a:xfrm>
            <a:off x="5715000" y="5269468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3</a:t>
            </a:r>
            <a:endParaRPr lang="en-US" dirty="0"/>
          </a:p>
        </p:txBody>
      </p:sp>
      <p:sp>
        <p:nvSpPr>
          <p:cNvPr id="120" name="TextBox 119"/>
          <p:cNvSpPr txBox="1"/>
          <p:nvPr/>
        </p:nvSpPr>
        <p:spPr>
          <a:xfrm>
            <a:off x="6553200" y="5269468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4</a:t>
            </a:r>
            <a:endParaRPr lang="en-US" dirty="0"/>
          </a:p>
        </p:txBody>
      </p:sp>
      <p:sp>
        <p:nvSpPr>
          <p:cNvPr id="121" name="TextBox 120"/>
          <p:cNvSpPr txBox="1"/>
          <p:nvPr/>
        </p:nvSpPr>
        <p:spPr>
          <a:xfrm>
            <a:off x="7620000" y="5269468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5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19200"/>
            <a:ext cx="8229600" cy="4525963"/>
          </a:xfrm>
        </p:spPr>
        <p:txBody>
          <a:bodyPr/>
          <a:lstStyle/>
          <a:p>
            <a:pPr lvl="2"/>
            <a:r>
              <a:rPr lang="en-US" dirty="0" smtClean="0"/>
              <a:t>1-2 {2,2,3,2,2,3}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>
            <a:off x="5562600" y="22860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6324600" y="22860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5943600" y="22860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6705600" y="22860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7086600" y="22860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7467600" y="22860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7848600" y="22860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3657600" y="18288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1</a:t>
            </a:r>
            <a:endParaRPr 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4724400" y="18288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2</a:t>
            </a:r>
            <a:endParaRPr lang="en-US" dirty="0"/>
          </a:p>
        </p:txBody>
      </p:sp>
      <p:sp>
        <p:nvSpPr>
          <p:cNvPr id="35" name="Rectangle 34"/>
          <p:cNvSpPr/>
          <p:nvPr/>
        </p:nvSpPr>
        <p:spPr>
          <a:xfrm>
            <a:off x="4419600" y="22860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4800600" y="22860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5181600" y="22860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4038600" y="22860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3657600" y="22860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2895600" y="22860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3276600" y="22860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extBox 41"/>
          <p:cNvSpPr txBox="1"/>
          <p:nvPr/>
        </p:nvSpPr>
        <p:spPr>
          <a:xfrm>
            <a:off x="2895600" y="18288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0</a:t>
            </a:r>
            <a:endParaRPr 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5562600" y="18288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3</a:t>
            </a:r>
            <a:endParaRPr 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6400800" y="18288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4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7467600" y="18288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5</a:t>
            </a:r>
            <a:endParaRPr lang="en-US" dirty="0"/>
          </a:p>
        </p:txBody>
      </p:sp>
      <p:cxnSp>
        <p:nvCxnSpPr>
          <p:cNvPr id="50" name="Straight Connector 49"/>
          <p:cNvCxnSpPr/>
          <p:nvPr/>
        </p:nvCxnSpPr>
        <p:spPr>
          <a:xfrm>
            <a:off x="5562600" y="1981200"/>
            <a:ext cx="0" cy="1676400"/>
          </a:xfrm>
          <a:prstGeom prst="line">
            <a:avLst/>
          </a:prstGeom>
          <a:ln w="2222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5715000" y="3059668"/>
            <a:ext cx="1500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C000"/>
                </a:solidFill>
              </a:rPr>
              <a:t>Slot boundary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2895600" y="2286000"/>
            <a:ext cx="381000" cy="762000"/>
          </a:xfrm>
          <a:prstGeom prst="rect">
            <a:avLst/>
          </a:prstGeom>
          <a:solidFill>
            <a:srgbClr val="FF0000"/>
          </a:solidFill>
          <a:effectLst>
            <a:outerShdw blurRad="50800" dist="50800" dir="5400000" algn="ctr" rotWithShape="0">
              <a:srgbClr val="FF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xtBox 55"/>
          <p:cNvSpPr txBox="1"/>
          <p:nvPr/>
        </p:nvSpPr>
        <p:spPr>
          <a:xfrm>
            <a:off x="762000" y="2438400"/>
            <a:ext cx="20844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PDCCH region =1 OS</a:t>
            </a:r>
            <a:endParaRPr lang="en-US" dirty="0"/>
          </a:p>
        </p:txBody>
      </p:sp>
      <p:sp>
        <p:nvSpPr>
          <p:cNvPr id="57" name="Rectangle 56"/>
          <p:cNvSpPr/>
          <p:nvPr/>
        </p:nvSpPr>
        <p:spPr>
          <a:xfrm>
            <a:off x="5562600" y="39624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6324600" y="39624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/>
          <p:cNvSpPr/>
          <p:nvPr/>
        </p:nvSpPr>
        <p:spPr>
          <a:xfrm>
            <a:off x="5943600" y="39624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/>
          <p:cNvSpPr/>
          <p:nvPr/>
        </p:nvSpPr>
        <p:spPr>
          <a:xfrm>
            <a:off x="6705600" y="39624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/>
          <p:cNvSpPr/>
          <p:nvPr/>
        </p:nvSpPr>
        <p:spPr>
          <a:xfrm>
            <a:off x="7086600" y="39624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61"/>
          <p:cNvSpPr/>
          <p:nvPr/>
        </p:nvSpPr>
        <p:spPr>
          <a:xfrm>
            <a:off x="7467600" y="39624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/>
          <p:cNvSpPr/>
          <p:nvPr/>
        </p:nvSpPr>
        <p:spPr>
          <a:xfrm>
            <a:off x="7848600" y="39624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TextBox 63"/>
          <p:cNvSpPr txBox="1"/>
          <p:nvPr/>
        </p:nvSpPr>
        <p:spPr>
          <a:xfrm>
            <a:off x="3657600" y="35052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1</a:t>
            </a:r>
            <a:endParaRPr lang="en-US" dirty="0"/>
          </a:p>
        </p:txBody>
      </p:sp>
      <p:sp>
        <p:nvSpPr>
          <p:cNvPr id="65" name="TextBox 64"/>
          <p:cNvSpPr txBox="1"/>
          <p:nvPr/>
        </p:nvSpPr>
        <p:spPr>
          <a:xfrm>
            <a:off x="4724400" y="35052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2</a:t>
            </a:r>
            <a:endParaRPr lang="en-US" dirty="0"/>
          </a:p>
        </p:txBody>
      </p:sp>
      <p:sp>
        <p:nvSpPr>
          <p:cNvPr id="66" name="Rectangle 65"/>
          <p:cNvSpPr/>
          <p:nvPr/>
        </p:nvSpPr>
        <p:spPr>
          <a:xfrm>
            <a:off x="4419600" y="39624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ectangle 66"/>
          <p:cNvSpPr/>
          <p:nvPr/>
        </p:nvSpPr>
        <p:spPr>
          <a:xfrm>
            <a:off x="4800600" y="39624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ectangle 67"/>
          <p:cNvSpPr/>
          <p:nvPr/>
        </p:nvSpPr>
        <p:spPr>
          <a:xfrm>
            <a:off x="5181600" y="39624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ectangle 68"/>
          <p:cNvSpPr/>
          <p:nvPr/>
        </p:nvSpPr>
        <p:spPr>
          <a:xfrm>
            <a:off x="4038600" y="39624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3657600" y="39624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2895600" y="39624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3276600" y="3962400"/>
            <a:ext cx="381000" cy="762000"/>
          </a:xfrm>
          <a:prstGeom prst="rect">
            <a:avLst/>
          </a:prstGeom>
          <a:solidFill>
            <a:srgbClr val="FF0000"/>
          </a:solidFill>
          <a:effectLst>
            <a:outerShdw blurRad="50800" dist="50800" dir="5400000" algn="ctr" rotWithShape="0">
              <a:srgbClr val="FF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TextBox 72"/>
          <p:cNvSpPr txBox="1"/>
          <p:nvPr/>
        </p:nvSpPr>
        <p:spPr>
          <a:xfrm>
            <a:off x="2895600" y="35052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0</a:t>
            </a:r>
            <a:endParaRPr lang="en-US" dirty="0"/>
          </a:p>
        </p:txBody>
      </p:sp>
      <p:sp>
        <p:nvSpPr>
          <p:cNvPr id="74" name="TextBox 73"/>
          <p:cNvSpPr txBox="1"/>
          <p:nvPr/>
        </p:nvSpPr>
        <p:spPr>
          <a:xfrm>
            <a:off x="5562600" y="35052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3</a:t>
            </a:r>
            <a:endParaRPr lang="en-US" dirty="0"/>
          </a:p>
        </p:txBody>
      </p:sp>
      <p:sp>
        <p:nvSpPr>
          <p:cNvPr id="75" name="TextBox 74"/>
          <p:cNvSpPr txBox="1"/>
          <p:nvPr/>
        </p:nvSpPr>
        <p:spPr>
          <a:xfrm>
            <a:off x="6400800" y="35052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4</a:t>
            </a:r>
            <a:endParaRPr lang="en-US" dirty="0"/>
          </a:p>
        </p:txBody>
      </p:sp>
      <p:sp>
        <p:nvSpPr>
          <p:cNvPr id="76" name="TextBox 75"/>
          <p:cNvSpPr txBox="1"/>
          <p:nvPr/>
        </p:nvSpPr>
        <p:spPr>
          <a:xfrm>
            <a:off x="7467600" y="35052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5</a:t>
            </a:r>
            <a:endParaRPr lang="en-US" dirty="0"/>
          </a:p>
        </p:txBody>
      </p:sp>
      <p:cxnSp>
        <p:nvCxnSpPr>
          <p:cNvPr id="77" name="Straight Connector 76"/>
          <p:cNvCxnSpPr/>
          <p:nvPr/>
        </p:nvCxnSpPr>
        <p:spPr>
          <a:xfrm>
            <a:off x="5562600" y="3657600"/>
            <a:ext cx="0" cy="1676400"/>
          </a:xfrm>
          <a:prstGeom prst="line">
            <a:avLst/>
          </a:prstGeom>
          <a:ln w="2222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5715000" y="4736068"/>
            <a:ext cx="1500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C000"/>
                </a:solidFill>
              </a:rPr>
              <a:t>Slot boundary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2895600" y="3962400"/>
            <a:ext cx="381000" cy="762000"/>
          </a:xfrm>
          <a:prstGeom prst="rect">
            <a:avLst/>
          </a:prstGeom>
          <a:solidFill>
            <a:srgbClr val="FF0000"/>
          </a:solidFill>
          <a:effectLst>
            <a:outerShdw blurRad="50800" dist="50800" dir="5400000" algn="ctr" rotWithShape="0">
              <a:srgbClr val="FF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TextBox 79"/>
          <p:cNvSpPr txBox="1"/>
          <p:nvPr/>
        </p:nvSpPr>
        <p:spPr>
          <a:xfrm>
            <a:off x="762000" y="4114800"/>
            <a:ext cx="20844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PDCCH region =2 OS</a:t>
            </a:r>
            <a:endParaRPr lang="en-US" dirty="0"/>
          </a:p>
        </p:txBody>
      </p:sp>
      <p:sp>
        <p:nvSpPr>
          <p:cNvPr id="81" name="Rectangle 80"/>
          <p:cNvSpPr/>
          <p:nvPr/>
        </p:nvSpPr>
        <p:spPr>
          <a:xfrm>
            <a:off x="5562600" y="54102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/>
          <p:cNvSpPr/>
          <p:nvPr/>
        </p:nvSpPr>
        <p:spPr>
          <a:xfrm>
            <a:off x="6324600" y="54102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5943600" y="54102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6705600" y="54102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/>
          <p:cNvSpPr/>
          <p:nvPr/>
        </p:nvSpPr>
        <p:spPr>
          <a:xfrm>
            <a:off x="7086600" y="54102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/>
          <p:cNvSpPr/>
          <p:nvPr/>
        </p:nvSpPr>
        <p:spPr>
          <a:xfrm>
            <a:off x="7467600" y="54102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Rectangle 86"/>
          <p:cNvSpPr/>
          <p:nvPr/>
        </p:nvSpPr>
        <p:spPr>
          <a:xfrm>
            <a:off x="7848600" y="54102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TextBox 87"/>
          <p:cNvSpPr txBox="1"/>
          <p:nvPr/>
        </p:nvSpPr>
        <p:spPr>
          <a:xfrm>
            <a:off x="3657600" y="49530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1</a:t>
            </a:r>
            <a:endParaRPr lang="en-US" dirty="0"/>
          </a:p>
        </p:txBody>
      </p:sp>
      <p:sp>
        <p:nvSpPr>
          <p:cNvPr id="89" name="TextBox 88"/>
          <p:cNvSpPr txBox="1"/>
          <p:nvPr/>
        </p:nvSpPr>
        <p:spPr>
          <a:xfrm>
            <a:off x="4724400" y="49530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2</a:t>
            </a:r>
            <a:endParaRPr lang="en-US" dirty="0"/>
          </a:p>
        </p:txBody>
      </p:sp>
      <p:sp>
        <p:nvSpPr>
          <p:cNvPr id="90" name="Rectangle 89"/>
          <p:cNvSpPr/>
          <p:nvPr/>
        </p:nvSpPr>
        <p:spPr>
          <a:xfrm>
            <a:off x="4419600" y="54102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/>
          <p:cNvSpPr/>
          <p:nvPr/>
        </p:nvSpPr>
        <p:spPr>
          <a:xfrm>
            <a:off x="4800600" y="54102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/>
          <p:cNvSpPr/>
          <p:nvPr/>
        </p:nvSpPr>
        <p:spPr>
          <a:xfrm>
            <a:off x="5181600" y="54102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/>
          <p:cNvSpPr/>
          <p:nvPr/>
        </p:nvSpPr>
        <p:spPr>
          <a:xfrm>
            <a:off x="4038600" y="54102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Rectangle 93"/>
          <p:cNvSpPr/>
          <p:nvPr/>
        </p:nvSpPr>
        <p:spPr>
          <a:xfrm>
            <a:off x="3657600" y="5410200"/>
            <a:ext cx="381000" cy="762000"/>
          </a:xfrm>
          <a:prstGeom prst="rect">
            <a:avLst/>
          </a:prstGeom>
          <a:solidFill>
            <a:srgbClr val="FF0000"/>
          </a:solidFill>
          <a:effectLst>
            <a:outerShdw blurRad="50800" dist="50800" dir="5400000" algn="ctr" rotWithShape="0">
              <a:srgbClr val="FF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ectangle 94"/>
          <p:cNvSpPr/>
          <p:nvPr/>
        </p:nvSpPr>
        <p:spPr>
          <a:xfrm>
            <a:off x="2895600" y="54102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/>
          <p:cNvSpPr/>
          <p:nvPr/>
        </p:nvSpPr>
        <p:spPr>
          <a:xfrm>
            <a:off x="3276600" y="5410200"/>
            <a:ext cx="381000" cy="762000"/>
          </a:xfrm>
          <a:prstGeom prst="rect">
            <a:avLst/>
          </a:prstGeom>
          <a:solidFill>
            <a:srgbClr val="FF0000"/>
          </a:solidFill>
          <a:effectLst>
            <a:outerShdw blurRad="50800" dist="50800" dir="5400000" algn="ctr" rotWithShape="0">
              <a:srgbClr val="FF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TextBox 96"/>
          <p:cNvSpPr txBox="1"/>
          <p:nvPr/>
        </p:nvSpPr>
        <p:spPr>
          <a:xfrm>
            <a:off x="2895600" y="49530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0</a:t>
            </a:r>
            <a:endParaRPr lang="en-US" dirty="0"/>
          </a:p>
        </p:txBody>
      </p:sp>
      <p:sp>
        <p:nvSpPr>
          <p:cNvPr id="98" name="TextBox 97"/>
          <p:cNvSpPr txBox="1"/>
          <p:nvPr/>
        </p:nvSpPr>
        <p:spPr>
          <a:xfrm>
            <a:off x="5562600" y="49530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3</a:t>
            </a:r>
            <a:endParaRPr lang="en-US" dirty="0"/>
          </a:p>
        </p:txBody>
      </p:sp>
      <p:sp>
        <p:nvSpPr>
          <p:cNvPr id="99" name="TextBox 98"/>
          <p:cNvSpPr txBox="1"/>
          <p:nvPr/>
        </p:nvSpPr>
        <p:spPr>
          <a:xfrm>
            <a:off x="6400800" y="49530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4</a:t>
            </a:r>
            <a:endParaRPr lang="en-US" dirty="0"/>
          </a:p>
        </p:txBody>
      </p:sp>
      <p:sp>
        <p:nvSpPr>
          <p:cNvPr id="100" name="TextBox 99"/>
          <p:cNvSpPr txBox="1"/>
          <p:nvPr/>
        </p:nvSpPr>
        <p:spPr>
          <a:xfrm>
            <a:off x="7467600" y="49530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5</a:t>
            </a:r>
            <a:endParaRPr lang="en-US" dirty="0"/>
          </a:p>
        </p:txBody>
      </p:sp>
      <p:cxnSp>
        <p:nvCxnSpPr>
          <p:cNvPr id="101" name="Straight Connector 100"/>
          <p:cNvCxnSpPr/>
          <p:nvPr/>
        </p:nvCxnSpPr>
        <p:spPr>
          <a:xfrm>
            <a:off x="5562600" y="5105400"/>
            <a:ext cx="0" cy="1676400"/>
          </a:xfrm>
          <a:prstGeom prst="line">
            <a:avLst/>
          </a:prstGeom>
          <a:ln w="2222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TextBox 101"/>
          <p:cNvSpPr txBox="1"/>
          <p:nvPr/>
        </p:nvSpPr>
        <p:spPr>
          <a:xfrm>
            <a:off x="5715000" y="6183868"/>
            <a:ext cx="1500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C000"/>
                </a:solidFill>
              </a:rPr>
              <a:t>Slot boundary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103" name="Rectangle 102"/>
          <p:cNvSpPr/>
          <p:nvPr/>
        </p:nvSpPr>
        <p:spPr>
          <a:xfrm>
            <a:off x="2895600" y="5410200"/>
            <a:ext cx="381000" cy="762000"/>
          </a:xfrm>
          <a:prstGeom prst="rect">
            <a:avLst/>
          </a:prstGeom>
          <a:solidFill>
            <a:srgbClr val="FF0000"/>
          </a:solidFill>
          <a:effectLst>
            <a:outerShdw blurRad="50800" dist="50800" dir="5400000" algn="ctr" rotWithShape="0">
              <a:srgbClr val="FF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TextBox 103"/>
          <p:cNvSpPr txBox="1"/>
          <p:nvPr/>
        </p:nvSpPr>
        <p:spPr>
          <a:xfrm>
            <a:off x="762000" y="5562600"/>
            <a:ext cx="20844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PDCCH region =3 OS</a:t>
            </a:r>
            <a:endParaRPr lang="en-US" dirty="0"/>
          </a:p>
        </p:txBody>
      </p:sp>
      <p:sp>
        <p:nvSpPr>
          <p:cNvPr id="105" name="Rounded Rectangle 104"/>
          <p:cNvSpPr/>
          <p:nvPr/>
        </p:nvSpPr>
        <p:spPr>
          <a:xfrm>
            <a:off x="2819400" y="2209800"/>
            <a:ext cx="990600" cy="990600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Rounded Rectangle 105"/>
          <p:cNvSpPr/>
          <p:nvPr/>
        </p:nvSpPr>
        <p:spPr>
          <a:xfrm>
            <a:off x="2743200" y="3886200"/>
            <a:ext cx="990600" cy="914400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ounded Rectangle 106"/>
          <p:cNvSpPr/>
          <p:nvPr/>
        </p:nvSpPr>
        <p:spPr>
          <a:xfrm>
            <a:off x="2819400" y="5334000"/>
            <a:ext cx="914400" cy="990600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cxnSp>
        <p:nvCxnSpPr>
          <p:cNvPr id="47" name="Straight Connector 46"/>
          <p:cNvCxnSpPr/>
          <p:nvPr/>
        </p:nvCxnSpPr>
        <p:spPr>
          <a:xfrm>
            <a:off x="5638800" y="3505200"/>
            <a:ext cx="0" cy="1676400"/>
          </a:xfrm>
          <a:prstGeom prst="line">
            <a:avLst/>
          </a:prstGeom>
          <a:ln w="2222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>
            <a:off x="5638800" y="5181600"/>
            <a:ext cx="0" cy="1676400"/>
          </a:xfrm>
          <a:prstGeom prst="line">
            <a:avLst/>
          </a:prstGeom>
          <a:ln w="2222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Rectangle 81"/>
          <p:cNvSpPr/>
          <p:nvPr/>
        </p:nvSpPr>
        <p:spPr>
          <a:xfrm>
            <a:off x="5638800" y="24384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6019800" y="24384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/>
          <p:cNvSpPr/>
          <p:nvPr/>
        </p:nvSpPr>
        <p:spPr>
          <a:xfrm>
            <a:off x="6400800" y="24384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Rectangle 86"/>
          <p:cNvSpPr/>
          <p:nvPr/>
        </p:nvSpPr>
        <p:spPr>
          <a:xfrm>
            <a:off x="6781800" y="24384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Rectangle 87"/>
          <p:cNvSpPr/>
          <p:nvPr/>
        </p:nvSpPr>
        <p:spPr>
          <a:xfrm>
            <a:off x="7162800" y="24384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TextBox 88"/>
          <p:cNvSpPr txBox="1"/>
          <p:nvPr/>
        </p:nvSpPr>
        <p:spPr>
          <a:xfrm>
            <a:off x="3733800" y="19812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1</a:t>
            </a:r>
            <a:endParaRPr lang="en-US" dirty="0"/>
          </a:p>
        </p:txBody>
      </p:sp>
      <p:sp>
        <p:nvSpPr>
          <p:cNvPr id="90" name="TextBox 89"/>
          <p:cNvSpPr txBox="1"/>
          <p:nvPr/>
        </p:nvSpPr>
        <p:spPr>
          <a:xfrm>
            <a:off x="4419600" y="19812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2</a:t>
            </a:r>
            <a:endParaRPr lang="en-US" dirty="0"/>
          </a:p>
        </p:txBody>
      </p:sp>
      <p:sp>
        <p:nvSpPr>
          <p:cNvPr id="91" name="Rectangle 90"/>
          <p:cNvSpPr/>
          <p:nvPr/>
        </p:nvSpPr>
        <p:spPr>
          <a:xfrm>
            <a:off x="3733800" y="24384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/>
          <p:cNvSpPr/>
          <p:nvPr/>
        </p:nvSpPr>
        <p:spPr>
          <a:xfrm>
            <a:off x="4876800" y="24384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/>
          <p:cNvSpPr/>
          <p:nvPr/>
        </p:nvSpPr>
        <p:spPr>
          <a:xfrm>
            <a:off x="5257800" y="24384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Rectangle 93"/>
          <p:cNvSpPr/>
          <p:nvPr/>
        </p:nvSpPr>
        <p:spPr>
          <a:xfrm>
            <a:off x="4114800" y="24384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ectangle 94"/>
          <p:cNvSpPr/>
          <p:nvPr/>
        </p:nvSpPr>
        <p:spPr>
          <a:xfrm>
            <a:off x="4495800" y="24384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/>
          <p:cNvSpPr/>
          <p:nvPr/>
        </p:nvSpPr>
        <p:spPr>
          <a:xfrm>
            <a:off x="2971800" y="24384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Rectangle 96"/>
          <p:cNvSpPr/>
          <p:nvPr/>
        </p:nvSpPr>
        <p:spPr>
          <a:xfrm>
            <a:off x="3352800" y="24384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TextBox 97"/>
          <p:cNvSpPr txBox="1"/>
          <p:nvPr/>
        </p:nvSpPr>
        <p:spPr>
          <a:xfrm>
            <a:off x="2971800" y="19812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0</a:t>
            </a:r>
            <a:endParaRPr lang="en-US" dirty="0"/>
          </a:p>
        </p:txBody>
      </p:sp>
      <p:sp>
        <p:nvSpPr>
          <p:cNvPr id="99" name="TextBox 98"/>
          <p:cNvSpPr txBox="1"/>
          <p:nvPr/>
        </p:nvSpPr>
        <p:spPr>
          <a:xfrm>
            <a:off x="5257800" y="19812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3</a:t>
            </a:r>
            <a:endParaRPr lang="en-US" dirty="0"/>
          </a:p>
        </p:txBody>
      </p:sp>
      <p:sp>
        <p:nvSpPr>
          <p:cNvPr id="100" name="TextBox 99"/>
          <p:cNvSpPr txBox="1"/>
          <p:nvPr/>
        </p:nvSpPr>
        <p:spPr>
          <a:xfrm>
            <a:off x="6096000" y="19812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4</a:t>
            </a:r>
            <a:endParaRPr lang="en-US" dirty="0"/>
          </a:p>
        </p:txBody>
      </p:sp>
      <p:sp>
        <p:nvSpPr>
          <p:cNvPr id="101" name="TextBox 100"/>
          <p:cNvSpPr txBox="1"/>
          <p:nvPr/>
        </p:nvSpPr>
        <p:spPr>
          <a:xfrm>
            <a:off x="6781800" y="19812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5</a:t>
            </a:r>
            <a:endParaRPr lang="en-US" dirty="0"/>
          </a:p>
        </p:txBody>
      </p:sp>
      <p:cxnSp>
        <p:nvCxnSpPr>
          <p:cNvPr id="102" name="Straight Connector 101"/>
          <p:cNvCxnSpPr/>
          <p:nvPr/>
        </p:nvCxnSpPr>
        <p:spPr>
          <a:xfrm>
            <a:off x="5638800" y="1905000"/>
            <a:ext cx="0" cy="1676400"/>
          </a:xfrm>
          <a:prstGeom prst="line">
            <a:avLst/>
          </a:prstGeom>
          <a:ln w="2222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Rectangle 102"/>
          <p:cNvSpPr/>
          <p:nvPr/>
        </p:nvSpPr>
        <p:spPr>
          <a:xfrm>
            <a:off x="2971800" y="2438400"/>
            <a:ext cx="381000" cy="762000"/>
          </a:xfrm>
          <a:prstGeom prst="rect">
            <a:avLst/>
          </a:prstGeom>
          <a:solidFill>
            <a:srgbClr val="FF0000"/>
          </a:solidFill>
          <a:effectLst>
            <a:outerShdw blurRad="50800" dist="50800" dir="5400000" algn="ctr" rotWithShape="0">
              <a:srgbClr val="FF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ectangle 103"/>
          <p:cNvSpPr/>
          <p:nvPr/>
        </p:nvSpPr>
        <p:spPr>
          <a:xfrm>
            <a:off x="3352800" y="24384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TextBox 105"/>
          <p:cNvSpPr txBox="1"/>
          <p:nvPr/>
        </p:nvSpPr>
        <p:spPr>
          <a:xfrm>
            <a:off x="5867400" y="6488668"/>
            <a:ext cx="1500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C000"/>
                </a:solidFill>
              </a:rPr>
              <a:t>Slot boundary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107" name="Rectangle 106"/>
          <p:cNvSpPr/>
          <p:nvPr/>
        </p:nvSpPr>
        <p:spPr>
          <a:xfrm>
            <a:off x="7543800" y="24384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Rectangle 107"/>
          <p:cNvSpPr/>
          <p:nvPr/>
        </p:nvSpPr>
        <p:spPr>
          <a:xfrm>
            <a:off x="7924800" y="24384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/>
          <p:cNvSpPr/>
          <p:nvPr/>
        </p:nvSpPr>
        <p:spPr>
          <a:xfrm>
            <a:off x="5638800" y="38862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 109"/>
          <p:cNvSpPr/>
          <p:nvPr/>
        </p:nvSpPr>
        <p:spPr>
          <a:xfrm>
            <a:off x="6019800" y="38862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/>
          <p:cNvSpPr/>
          <p:nvPr/>
        </p:nvSpPr>
        <p:spPr>
          <a:xfrm>
            <a:off x="6400800" y="38862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Rectangle 111"/>
          <p:cNvSpPr/>
          <p:nvPr/>
        </p:nvSpPr>
        <p:spPr>
          <a:xfrm>
            <a:off x="6781800" y="38862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7162800" y="38862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Rectangle 115"/>
          <p:cNvSpPr/>
          <p:nvPr/>
        </p:nvSpPr>
        <p:spPr>
          <a:xfrm>
            <a:off x="3733800" y="38862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Rectangle 116"/>
          <p:cNvSpPr/>
          <p:nvPr/>
        </p:nvSpPr>
        <p:spPr>
          <a:xfrm>
            <a:off x="4876800" y="38862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Rectangle 117"/>
          <p:cNvSpPr/>
          <p:nvPr/>
        </p:nvSpPr>
        <p:spPr>
          <a:xfrm>
            <a:off x="5257800" y="38862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Rectangle 118"/>
          <p:cNvSpPr/>
          <p:nvPr/>
        </p:nvSpPr>
        <p:spPr>
          <a:xfrm>
            <a:off x="4114800" y="38862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Rectangle 119"/>
          <p:cNvSpPr/>
          <p:nvPr/>
        </p:nvSpPr>
        <p:spPr>
          <a:xfrm>
            <a:off x="4495800" y="38862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Rectangle 120"/>
          <p:cNvSpPr/>
          <p:nvPr/>
        </p:nvSpPr>
        <p:spPr>
          <a:xfrm>
            <a:off x="2971800" y="38862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Rectangle 121"/>
          <p:cNvSpPr/>
          <p:nvPr/>
        </p:nvSpPr>
        <p:spPr>
          <a:xfrm>
            <a:off x="3352800" y="38862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Rectangle 126"/>
          <p:cNvSpPr/>
          <p:nvPr/>
        </p:nvSpPr>
        <p:spPr>
          <a:xfrm>
            <a:off x="2971800" y="3886200"/>
            <a:ext cx="381000" cy="762000"/>
          </a:xfrm>
          <a:prstGeom prst="rect">
            <a:avLst/>
          </a:prstGeom>
          <a:solidFill>
            <a:srgbClr val="FF0000"/>
          </a:solidFill>
          <a:effectLst>
            <a:outerShdw blurRad="50800" dist="50800" dir="5400000" algn="ctr" rotWithShape="0">
              <a:srgbClr val="FF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Rectangle 127"/>
          <p:cNvSpPr/>
          <p:nvPr/>
        </p:nvSpPr>
        <p:spPr>
          <a:xfrm>
            <a:off x="3352800" y="3886200"/>
            <a:ext cx="381000" cy="762000"/>
          </a:xfrm>
          <a:prstGeom prst="rect">
            <a:avLst/>
          </a:prstGeom>
          <a:solidFill>
            <a:srgbClr val="FF0000"/>
          </a:solidFill>
          <a:effectLst>
            <a:outerShdw blurRad="50800" dist="50800" dir="5400000" algn="ctr" rotWithShape="0">
              <a:srgbClr val="FF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Rectangle 128"/>
          <p:cNvSpPr/>
          <p:nvPr/>
        </p:nvSpPr>
        <p:spPr>
          <a:xfrm>
            <a:off x="7543800" y="38862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Rectangle 129"/>
          <p:cNvSpPr/>
          <p:nvPr/>
        </p:nvSpPr>
        <p:spPr>
          <a:xfrm>
            <a:off x="7924800" y="38862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Rectangle 130"/>
          <p:cNvSpPr/>
          <p:nvPr/>
        </p:nvSpPr>
        <p:spPr>
          <a:xfrm>
            <a:off x="5638800" y="54864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Rectangle 131"/>
          <p:cNvSpPr/>
          <p:nvPr/>
        </p:nvSpPr>
        <p:spPr>
          <a:xfrm>
            <a:off x="6019800" y="54864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Rectangle 132"/>
          <p:cNvSpPr/>
          <p:nvPr/>
        </p:nvSpPr>
        <p:spPr>
          <a:xfrm>
            <a:off x="6400800" y="54864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Rectangle 133"/>
          <p:cNvSpPr/>
          <p:nvPr/>
        </p:nvSpPr>
        <p:spPr>
          <a:xfrm>
            <a:off x="6781800" y="54864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Rectangle 134"/>
          <p:cNvSpPr/>
          <p:nvPr/>
        </p:nvSpPr>
        <p:spPr>
          <a:xfrm>
            <a:off x="7162800" y="54864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Rectangle 137"/>
          <p:cNvSpPr/>
          <p:nvPr/>
        </p:nvSpPr>
        <p:spPr>
          <a:xfrm>
            <a:off x="3733800" y="5486400"/>
            <a:ext cx="381000" cy="762000"/>
          </a:xfrm>
          <a:prstGeom prst="rect">
            <a:avLst/>
          </a:prstGeom>
          <a:solidFill>
            <a:srgbClr val="FF0000"/>
          </a:solidFill>
          <a:effectLst>
            <a:outerShdw blurRad="50800" dist="50800" dir="5400000" algn="ctr" rotWithShape="0">
              <a:srgbClr val="FF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Rectangle 138"/>
          <p:cNvSpPr/>
          <p:nvPr/>
        </p:nvSpPr>
        <p:spPr>
          <a:xfrm>
            <a:off x="4876800" y="54864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Rectangle 139"/>
          <p:cNvSpPr/>
          <p:nvPr/>
        </p:nvSpPr>
        <p:spPr>
          <a:xfrm>
            <a:off x="5257800" y="54864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Rectangle 140"/>
          <p:cNvSpPr/>
          <p:nvPr/>
        </p:nvSpPr>
        <p:spPr>
          <a:xfrm>
            <a:off x="4114800" y="54864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Rectangle 141"/>
          <p:cNvSpPr/>
          <p:nvPr/>
        </p:nvSpPr>
        <p:spPr>
          <a:xfrm>
            <a:off x="4495800" y="54864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Rectangle 142"/>
          <p:cNvSpPr/>
          <p:nvPr/>
        </p:nvSpPr>
        <p:spPr>
          <a:xfrm>
            <a:off x="2971800" y="54864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Rectangle 143"/>
          <p:cNvSpPr/>
          <p:nvPr/>
        </p:nvSpPr>
        <p:spPr>
          <a:xfrm>
            <a:off x="3352800" y="54864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Rectangle 148"/>
          <p:cNvSpPr/>
          <p:nvPr/>
        </p:nvSpPr>
        <p:spPr>
          <a:xfrm>
            <a:off x="2971800" y="5486400"/>
            <a:ext cx="381000" cy="762000"/>
          </a:xfrm>
          <a:prstGeom prst="rect">
            <a:avLst/>
          </a:prstGeom>
          <a:solidFill>
            <a:srgbClr val="FF0000"/>
          </a:solidFill>
          <a:effectLst>
            <a:outerShdw blurRad="50800" dist="50800" dir="5400000" algn="ctr" rotWithShape="0">
              <a:srgbClr val="FF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Rectangle 149"/>
          <p:cNvSpPr/>
          <p:nvPr/>
        </p:nvSpPr>
        <p:spPr>
          <a:xfrm>
            <a:off x="3352800" y="5486400"/>
            <a:ext cx="381000" cy="762000"/>
          </a:xfrm>
          <a:prstGeom prst="rect">
            <a:avLst/>
          </a:prstGeom>
          <a:solidFill>
            <a:srgbClr val="FF0000"/>
          </a:solidFill>
          <a:effectLst>
            <a:outerShdw blurRad="50800" dist="50800" dir="5400000" algn="ctr" rotWithShape="0">
              <a:srgbClr val="FF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Rectangle 150"/>
          <p:cNvSpPr/>
          <p:nvPr/>
        </p:nvSpPr>
        <p:spPr>
          <a:xfrm>
            <a:off x="7543800" y="54864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Rectangle 151"/>
          <p:cNvSpPr/>
          <p:nvPr/>
        </p:nvSpPr>
        <p:spPr>
          <a:xfrm>
            <a:off x="7924800" y="54864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TextBox 152"/>
          <p:cNvSpPr txBox="1"/>
          <p:nvPr/>
        </p:nvSpPr>
        <p:spPr>
          <a:xfrm>
            <a:off x="762000" y="2438400"/>
            <a:ext cx="20844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PDCCH region =1 OS</a:t>
            </a:r>
            <a:endParaRPr lang="en-US" dirty="0"/>
          </a:p>
        </p:txBody>
      </p:sp>
      <p:sp>
        <p:nvSpPr>
          <p:cNvPr id="154" name="TextBox 153"/>
          <p:cNvSpPr txBox="1"/>
          <p:nvPr/>
        </p:nvSpPr>
        <p:spPr>
          <a:xfrm>
            <a:off x="762000" y="4114800"/>
            <a:ext cx="20844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PDCCH region =2 OS</a:t>
            </a:r>
            <a:endParaRPr lang="en-US" dirty="0"/>
          </a:p>
        </p:txBody>
      </p:sp>
      <p:sp>
        <p:nvSpPr>
          <p:cNvPr id="155" name="TextBox 154"/>
          <p:cNvSpPr txBox="1"/>
          <p:nvPr/>
        </p:nvSpPr>
        <p:spPr>
          <a:xfrm>
            <a:off x="762000" y="5562600"/>
            <a:ext cx="20844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PDCCH region =3 OS</a:t>
            </a:r>
            <a:endParaRPr lang="en-US" dirty="0"/>
          </a:p>
        </p:txBody>
      </p:sp>
      <p:sp>
        <p:nvSpPr>
          <p:cNvPr id="156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25963"/>
          </a:xfrm>
        </p:spPr>
        <p:txBody>
          <a:bodyPr/>
          <a:lstStyle/>
          <a:p>
            <a:pPr lvl="2"/>
            <a:r>
              <a:rPr lang="en-US" dirty="0" smtClean="0"/>
              <a:t>1-3: {2,2,2,2,2,2,2}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157" name="Rounded Rectangle 156"/>
          <p:cNvSpPr/>
          <p:nvPr/>
        </p:nvSpPr>
        <p:spPr>
          <a:xfrm>
            <a:off x="2895600" y="2286000"/>
            <a:ext cx="838200" cy="990600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Rounded Rectangle 157"/>
          <p:cNvSpPr/>
          <p:nvPr/>
        </p:nvSpPr>
        <p:spPr>
          <a:xfrm>
            <a:off x="2895600" y="3810000"/>
            <a:ext cx="838200" cy="990600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Rounded Rectangle 158"/>
          <p:cNvSpPr/>
          <p:nvPr/>
        </p:nvSpPr>
        <p:spPr>
          <a:xfrm>
            <a:off x="2895600" y="5410200"/>
            <a:ext cx="914400" cy="990600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TextBox 79"/>
          <p:cNvSpPr txBox="1"/>
          <p:nvPr/>
        </p:nvSpPr>
        <p:spPr>
          <a:xfrm>
            <a:off x="7620000" y="19812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6</a:t>
            </a:r>
            <a:endParaRPr lang="en-US" dirty="0"/>
          </a:p>
        </p:txBody>
      </p:sp>
      <p:sp>
        <p:nvSpPr>
          <p:cNvPr id="81" name="TextBox 80"/>
          <p:cNvSpPr txBox="1"/>
          <p:nvPr/>
        </p:nvSpPr>
        <p:spPr>
          <a:xfrm>
            <a:off x="3733800" y="3440668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1</a:t>
            </a:r>
            <a:endParaRPr lang="en-US" dirty="0"/>
          </a:p>
        </p:txBody>
      </p:sp>
      <p:sp>
        <p:nvSpPr>
          <p:cNvPr id="84" name="TextBox 83"/>
          <p:cNvSpPr txBox="1"/>
          <p:nvPr/>
        </p:nvSpPr>
        <p:spPr>
          <a:xfrm>
            <a:off x="4419600" y="3440668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2</a:t>
            </a:r>
            <a:endParaRPr lang="en-US" dirty="0"/>
          </a:p>
        </p:txBody>
      </p:sp>
      <p:sp>
        <p:nvSpPr>
          <p:cNvPr id="86" name="TextBox 85"/>
          <p:cNvSpPr txBox="1"/>
          <p:nvPr/>
        </p:nvSpPr>
        <p:spPr>
          <a:xfrm>
            <a:off x="2971800" y="3440668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0</a:t>
            </a:r>
            <a:endParaRPr lang="en-US" dirty="0"/>
          </a:p>
        </p:txBody>
      </p:sp>
      <p:sp>
        <p:nvSpPr>
          <p:cNvPr id="105" name="TextBox 104"/>
          <p:cNvSpPr txBox="1"/>
          <p:nvPr/>
        </p:nvSpPr>
        <p:spPr>
          <a:xfrm>
            <a:off x="5257800" y="3440668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3</a:t>
            </a:r>
            <a:endParaRPr lang="en-US" dirty="0"/>
          </a:p>
        </p:txBody>
      </p:sp>
      <p:sp>
        <p:nvSpPr>
          <p:cNvPr id="160" name="TextBox 159"/>
          <p:cNvSpPr txBox="1"/>
          <p:nvPr/>
        </p:nvSpPr>
        <p:spPr>
          <a:xfrm>
            <a:off x="6096000" y="3440668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4</a:t>
            </a:r>
            <a:endParaRPr lang="en-US" dirty="0"/>
          </a:p>
        </p:txBody>
      </p:sp>
      <p:sp>
        <p:nvSpPr>
          <p:cNvPr id="161" name="TextBox 160"/>
          <p:cNvSpPr txBox="1"/>
          <p:nvPr/>
        </p:nvSpPr>
        <p:spPr>
          <a:xfrm>
            <a:off x="6781800" y="3440668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5</a:t>
            </a:r>
            <a:endParaRPr lang="en-US" dirty="0"/>
          </a:p>
        </p:txBody>
      </p:sp>
      <p:sp>
        <p:nvSpPr>
          <p:cNvPr id="162" name="TextBox 161"/>
          <p:cNvSpPr txBox="1"/>
          <p:nvPr/>
        </p:nvSpPr>
        <p:spPr>
          <a:xfrm>
            <a:off x="7620000" y="3440668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6</a:t>
            </a:r>
            <a:endParaRPr lang="en-US" dirty="0"/>
          </a:p>
        </p:txBody>
      </p:sp>
      <p:sp>
        <p:nvSpPr>
          <p:cNvPr id="163" name="TextBox 162"/>
          <p:cNvSpPr txBox="1"/>
          <p:nvPr/>
        </p:nvSpPr>
        <p:spPr>
          <a:xfrm>
            <a:off x="3733800" y="4964668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1</a:t>
            </a:r>
            <a:endParaRPr lang="en-US" dirty="0"/>
          </a:p>
        </p:txBody>
      </p:sp>
      <p:sp>
        <p:nvSpPr>
          <p:cNvPr id="164" name="TextBox 163"/>
          <p:cNvSpPr txBox="1"/>
          <p:nvPr/>
        </p:nvSpPr>
        <p:spPr>
          <a:xfrm>
            <a:off x="4419600" y="4964668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2</a:t>
            </a:r>
            <a:endParaRPr lang="en-US" dirty="0"/>
          </a:p>
        </p:txBody>
      </p:sp>
      <p:sp>
        <p:nvSpPr>
          <p:cNvPr id="165" name="TextBox 164"/>
          <p:cNvSpPr txBox="1"/>
          <p:nvPr/>
        </p:nvSpPr>
        <p:spPr>
          <a:xfrm>
            <a:off x="2971800" y="4964668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0</a:t>
            </a:r>
            <a:endParaRPr lang="en-US" dirty="0"/>
          </a:p>
        </p:txBody>
      </p:sp>
      <p:sp>
        <p:nvSpPr>
          <p:cNvPr id="166" name="TextBox 165"/>
          <p:cNvSpPr txBox="1"/>
          <p:nvPr/>
        </p:nvSpPr>
        <p:spPr>
          <a:xfrm>
            <a:off x="5257800" y="4964668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3</a:t>
            </a:r>
            <a:endParaRPr lang="en-US" dirty="0"/>
          </a:p>
        </p:txBody>
      </p:sp>
      <p:sp>
        <p:nvSpPr>
          <p:cNvPr id="167" name="TextBox 166"/>
          <p:cNvSpPr txBox="1"/>
          <p:nvPr/>
        </p:nvSpPr>
        <p:spPr>
          <a:xfrm>
            <a:off x="6096000" y="4964668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4</a:t>
            </a:r>
            <a:endParaRPr lang="en-US" dirty="0"/>
          </a:p>
        </p:txBody>
      </p:sp>
      <p:sp>
        <p:nvSpPr>
          <p:cNvPr id="168" name="TextBox 167"/>
          <p:cNvSpPr txBox="1"/>
          <p:nvPr/>
        </p:nvSpPr>
        <p:spPr>
          <a:xfrm>
            <a:off x="6781800" y="4964668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5</a:t>
            </a:r>
            <a:endParaRPr lang="en-US" dirty="0"/>
          </a:p>
        </p:txBody>
      </p:sp>
      <p:sp>
        <p:nvSpPr>
          <p:cNvPr id="169" name="TextBox 168"/>
          <p:cNvSpPr txBox="1"/>
          <p:nvPr/>
        </p:nvSpPr>
        <p:spPr>
          <a:xfrm>
            <a:off x="7620000" y="4964668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6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Content Placeholder 2"/>
          <p:cNvSpPr>
            <a:spLocks noGrp="1"/>
          </p:cNvSpPr>
          <p:nvPr>
            <p:ph idx="1"/>
          </p:nvPr>
        </p:nvSpPr>
        <p:spPr>
          <a:xfrm>
            <a:off x="304800" y="1219200"/>
            <a:ext cx="8229600" cy="4525963"/>
          </a:xfrm>
        </p:spPr>
        <p:txBody>
          <a:bodyPr/>
          <a:lstStyle/>
          <a:p>
            <a:pPr lvl="2"/>
            <a:r>
              <a:rPr lang="en-US" dirty="0" smtClean="0"/>
              <a:t>1-4: {3,2,2,3,2,2}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80" name="Rectangle 3"/>
          <p:cNvSpPr/>
          <p:nvPr/>
        </p:nvSpPr>
        <p:spPr>
          <a:xfrm>
            <a:off x="5715000" y="25146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4"/>
          <p:cNvSpPr/>
          <p:nvPr/>
        </p:nvSpPr>
        <p:spPr>
          <a:xfrm>
            <a:off x="6477000" y="25146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5"/>
          <p:cNvSpPr/>
          <p:nvPr/>
        </p:nvSpPr>
        <p:spPr>
          <a:xfrm>
            <a:off x="6096000" y="25146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6"/>
          <p:cNvSpPr/>
          <p:nvPr/>
        </p:nvSpPr>
        <p:spPr>
          <a:xfrm>
            <a:off x="6858000" y="25146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8"/>
          <p:cNvSpPr/>
          <p:nvPr/>
        </p:nvSpPr>
        <p:spPr>
          <a:xfrm>
            <a:off x="7239000" y="25146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0" name="Rectangle 9"/>
          <p:cNvSpPr/>
          <p:nvPr/>
        </p:nvSpPr>
        <p:spPr>
          <a:xfrm>
            <a:off x="7620000" y="25146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1" name="Rectangle 10"/>
          <p:cNvSpPr/>
          <p:nvPr/>
        </p:nvSpPr>
        <p:spPr>
          <a:xfrm>
            <a:off x="8001000" y="25146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2" name="TextBox 161"/>
          <p:cNvSpPr txBox="1"/>
          <p:nvPr/>
        </p:nvSpPr>
        <p:spPr>
          <a:xfrm>
            <a:off x="4147177" y="20574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1</a:t>
            </a:r>
            <a:endParaRPr lang="en-US" dirty="0"/>
          </a:p>
        </p:txBody>
      </p:sp>
      <p:sp>
        <p:nvSpPr>
          <p:cNvPr id="163" name="TextBox 162"/>
          <p:cNvSpPr txBox="1"/>
          <p:nvPr/>
        </p:nvSpPr>
        <p:spPr>
          <a:xfrm>
            <a:off x="4985377" y="20574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2</a:t>
            </a:r>
            <a:endParaRPr lang="en-US" dirty="0"/>
          </a:p>
        </p:txBody>
      </p:sp>
      <p:sp>
        <p:nvSpPr>
          <p:cNvPr id="164" name="Rectangle 13"/>
          <p:cNvSpPr/>
          <p:nvPr/>
        </p:nvSpPr>
        <p:spPr>
          <a:xfrm>
            <a:off x="3810000" y="25146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5" name="Rectangle 14"/>
          <p:cNvSpPr/>
          <p:nvPr/>
        </p:nvSpPr>
        <p:spPr>
          <a:xfrm>
            <a:off x="4953000" y="25146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6" name="Rectangle 16"/>
          <p:cNvSpPr/>
          <p:nvPr/>
        </p:nvSpPr>
        <p:spPr>
          <a:xfrm>
            <a:off x="5334000" y="25146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7" name="Rectangle 17"/>
          <p:cNvSpPr/>
          <p:nvPr/>
        </p:nvSpPr>
        <p:spPr>
          <a:xfrm>
            <a:off x="4191000" y="25146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8" name="Rectangle 18"/>
          <p:cNvSpPr/>
          <p:nvPr/>
        </p:nvSpPr>
        <p:spPr>
          <a:xfrm>
            <a:off x="4572000" y="25146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9" name="Rectangle 19"/>
          <p:cNvSpPr/>
          <p:nvPr/>
        </p:nvSpPr>
        <p:spPr>
          <a:xfrm>
            <a:off x="3048000" y="25146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0" name="Rectangle 20"/>
          <p:cNvSpPr/>
          <p:nvPr/>
        </p:nvSpPr>
        <p:spPr>
          <a:xfrm>
            <a:off x="3429000" y="25146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" name="TextBox 170"/>
          <p:cNvSpPr txBox="1"/>
          <p:nvPr/>
        </p:nvSpPr>
        <p:spPr>
          <a:xfrm>
            <a:off x="3048000" y="20574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0</a:t>
            </a:r>
            <a:endParaRPr lang="en-US" dirty="0"/>
          </a:p>
        </p:txBody>
      </p:sp>
      <p:sp>
        <p:nvSpPr>
          <p:cNvPr id="172" name="TextBox 171"/>
          <p:cNvSpPr txBox="1"/>
          <p:nvPr/>
        </p:nvSpPr>
        <p:spPr>
          <a:xfrm>
            <a:off x="5943600" y="20574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3</a:t>
            </a:r>
            <a:endParaRPr lang="en-US" dirty="0"/>
          </a:p>
        </p:txBody>
      </p:sp>
      <p:sp>
        <p:nvSpPr>
          <p:cNvPr id="173" name="TextBox 172"/>
          <p:cNvSpPr txBox="1"/>
          <p:nvPr/>
        </p:nvSpPr>
        <p:spPr>
          <a:xfrm>
            <a:off x="6858000" y="20574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4</a:t>
            </a:r>
            <a:endParaRPr lang="en-US" dirty="0"/>
          </a:p>
        </p:txBody>
      </p:sp>
      <p:sp>
        <p:nvSpPr>
          <p:cNvPr id="174" name="TextBox 173"/>
          <p:cNvSpPr txBox="1"/>
          <p:nvPr/>
        </p:nvSpPr>
        <p:spPr>
          <a:xfrm>
            <a:off x="7620000" y="20574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5</a:t>
            </a:r>
            <a:endParaRPr lang="en-US" dirty="0"/>
          </a:p>
        </p:txBody>
      </p:sp>
      <p:sp>
        <p:nvSpPr>
          <p:cNvPr id="176" name="Rectangle 51"/>
          <p:cNvSpPr/>
          <p:nvPr/>
        </p:nvSpPr>
        <p:spPr>
          <a:xfrm>
            <a:off x="3048000" y="2514600"/>
            <a:ext cx="381000" cy="762000"/>
          </a:xfrm>
          <a:prstGeom prst="rect">
            <a:avLst/>
          </a:prstGeom>
          <a:solidFill>
            <a:srgbClr val="FF0000"/>
          </a:solidFill>
          <a:effectLst>
            <a:outerShdw blurRad="50800" dist="50800" dir="5400000" algn="ctr" rotWithShape="0">
              <a:srgbClr val="FF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7" name="Rectangle 53"/>
          <p:cNvSpPr/>
          <p:nvPr/>
        </p:nvSpPr>
        <p:spPr>
          <a:xfrm>
            <a:off x="3429000" y="25146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8" name="TextBox 177"/>
          <p:cNvSpPr txBox="1"/>
          <p:nvPr/>
        </p:nvSpPr>
        <p:spPr>
          <a:xfrm>
            <a:off x="762000" y="2743200"/>
            <a:ext cx="20844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PDCCH region =1 OS</a:t>
            </a:r>
            <a:endParaRPr lang="en-US" dirty="0"/>
          </a:p>
        </p:txBody>
      </p:sp>
      <p:sp>
        <p:nvSpPr>
          <p:cNvPr id="179" name="Rectangle 56"/>
          <p:cNvSpPr/>
          <p:nvPr/>
        </p:nvSpPr>
        <p:spPr>
          <a:xfrm>
            <a:off x="5715000" y="41910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" name="Rectangle 57"/>
          <p:cNvSpPr/>
          <p:nvPr/>
        </p:nvSpPr>
        <p:spPr>
          <a:xfrm>
            <a:off x="6477000" y="41910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1" name="Rectangle 58"/>
          <p:cNvSpPr/>
          <p:nvPr/>
        </p:nvSpPr>
        <p:spPr>
          <a:xfrm>
            <a:off x="6096000" y="41910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2" name="Rectangle 59"/>
          <p:cNvSpPr/>
          <p:nvPr/>
        </p:nvSpPr>
        <p:spPr>
          <a:xfrm>
            <a:off x="6858000" y="41910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3" name="Rectangle 60"/>
          <p:cNvSpPr/>
          <p:nvPr/>
        </p:nvSpPr>
        <p:spPr>
          <a:xfrm>
            <a:off x="7239000" y="41910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4" name="Rectangle 61"/>
          <p:cNvSpPr/>
          <p:nvPr/>
        </p:nvSpPr>
        <p:spPr>
          <a:xfrm>
            <a:off x="7620000" y="41910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5" name="Rectangle 62"/>
          <p:cNvSpPr/>
          <p:nvPr/>
        </p:nvSpPr>
        <p:spPr>
          <a:xfrm>
            <a:off x="8001000" y="41910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6" name="TextBox 185"/>
          <p:cNvSpPr txBox="1"/>
          <p:nvPr/>
        </p:nvSpPr>
        <p:spPr>
          <a:xfrm>
            <a:off x="4147177" y="37338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1</a:t>
            </a:r>
            <a:endParaRPr lang="en-US" dirty="0"/>
          </a:p>
        </p:txBody>
      </p:sp>
      <p:sp>
        <p:nvSpPr>
          <p:cNvPr id="187" name="TextBox 186"/>
          <p:cNvSpPr txBox="1"/>
          <p:nvPr/>
        </p:nvSpPr>
        <p:spPr>
          <a:xfrm>
            <a:off x="4985377" y="37338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2</a:t>
            </a:r>
            <a:endParaRPr lang="en-US" dirty="0"/>
          </a:p>
        </p:txBody>
      </p:sp>
      <p:sp>
        <p:nvSpPr>
          <p:cNvPr id="188" name="Rectangle 65"/>
          <p:cNvSpPr/>
          <p:nvPr/>
        </p:nvSpPr>
        <p:spPr>
          <a:xfrm>
            <a:off x="3810000" y="41910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9" name="Rectangle 66"/>
          <p:cNvSpPr/>
          <p:nvPr/>
        </p:nvSpPr>
        <p:spPr>
          <a:xfrm>
            <a:off x="4953000" y="41910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Rectangle 67"/>
          <p:cNvSpPr/>
          <p:nvPr/>
        </p:nvSpPr>
        <p:spPr>
          <a:xfrm>
            <a:off x="5334000" y="41910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Rectangle 68"/>
          <p:cNvSpPr/>
          <p:nvPr/>
        </p:nvSpPr>
        <p:spPr>
          <a:xfrm>
            <a:off x="4191000" y="41910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2" name="Rectangle 69"/>
          <p:cNvSpPr/>
          <p:nvPr/>
        </p:nvSpPr>
        <p:spPr>
          <a:xfrm>
            <a:off x="4572000" y="41910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3" name="Rectangle 70"/>
          <p:cNvSpPr/>
          <p:nvPr/>
        </p:nvSpPr>
        <p:spPr>
          <a:xfrm>
            <a:off x="3048000" y="41910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" name="Rectangle 71"/>
          <p:cNvSpPr/>
          <p:nvPr/>
        </p:nvSpPr>
        <p:spPr>
          <a:xfrm>
            <a:off x="3429000" y="41910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5" name="TextBox 194"/>
          <p:cNvSpPr txBox="1"/>
          <p:nvPr/>
        </p:nvSpPr>
        <p:spPr>
          <a:xfrm>
            <a:off x="3048000" y="37338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0</a:t>
            </a:r>
            <a:endParaRPr lang="en-US" dirty="0"/>
          </a:p>
        </p:txBody>
      </p:sp>
      <p:sp>
        <p:nvSpPr>
          <p:cNvPr id="196" name="TextBox 195"/>
          <p:cNvSpPr txBox="1"/>
          <p:nvPr/>
        </p:nvSpPr>
        <p:spPr>
          <a:xfrm>
            <a:off x="5943600" y="37338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3</a:t>
            </a:r>
            <a:endParaRPr lang="en-US" dirty="0"/>
          </a:p>
        </p:txBody>
      </p:sp>
      <p:sp>
        <p:nvSpPr>
          <p:cNvPr id="197" name="TextBox 196"/>
          <p:cNvSpPr txBox="1"/>
          <p:nvPr/>
        </p:nvSpPr>
        <p:spPr>
          <a:xfrm>
            <a:off x="6858000" y="37338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4</a:t>
            </a:r>
            <a:endParaRPr lang="en-US" dirty="0"/>
          </a:p>
        </p:txBody>
      </p:sp>
      <p:sp>
        <p:nvSpPr>
          <p:cNvPr id="198" name="TextBox 197"/>
          <p:cNvSpPr txBox="1"/>
          <p:nvPr/>
        </p:nvSpPr>
        <p:spPr>
          <a:xfrm>
            <a:off x="7620000" y="37338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5</a:t>
            </a:r>
            <a:endParaRPr lang="en-US" dirty="0"/>
          </a:p>
        </p:txBody>
      </p:sp>
      <p:cxnSp>
        <p:nvCxnSpPr>
          <p:cNvPr id="199" name="Straight Connector 76"/>
          <p:cNvCxnSpPr/>
          <p:nvPr/>
        </p:nvCxnSpPr>
        <p:spPr>
          <a:xfrm>
            <a:off x="5715000" y="1905000"/>
            <a:ext cx="0" cy="3429000"/>
          </a:xfrm>
          <a:prstGeom prst="line">
            <a:avLst/>
          </a:prstGeom>
          <a:ln w="2222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1" name="Rectangle 78"/>
          <p:cNvSpPr/>
          <p:nvPr/>
        </p:nvSpPr>
        <p:spPr>
          <a:xfrm>
            <a:off x="3048000" y="4191000"/>
            <a:ext cx="381000" cy="762000"/>
          </a:xfrm>
          <a:prstGeom prst="rect">
            <a:avLst/>
          </a:prstGeom>
          <a:solidFill>
            <a:srgbClr val="FF0000"/>
          </a:solidFill>
          <a:effectLst>
            <a:outerShdw blurRad="50800" dist="50800" dir="5400000" algn="ctr" rotWithShape="0">
              <a:srgbClr val="FF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2" name="Rectangle 79"/>
          <p:cNvSpPr/>
          <p:nvPr/>
        </p:nvSpPr>
        <p:spPr>
          <a:xfrm>
            <a:off x="3429000" y="4191000"/>
            <a:ext cx="381000" cy="762000"/>
          </a:xfrm>
          <a:prstGeom prst="rect">
            <a:avLst/>
          </a:prstGeom>
          <a:solidFill>
            <a:srgbClr val="FF0000"/>
          </a:solidFill>
          <a:effectLst>
            <a:outerShdw blurRad="50800" dist="50800" dir="5400000" algn="ctr" rotWithShape="0">
              <a:srgbClr val="FF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3" name="TextBox 202"/>
          <p:cNvSpPr txBox="1"/>
          <p:nvPr/>
        </p:nvSpPr>
        <p:spPr>
          <a:xfrm>
            <a:off x="762000" y="4419600"/>
            <a:ext cx="20844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PDCCH region =2 OS</a:t>
            </a:r>
            <a:endParaRPr lang="en-US" dirty="0"/>
          </a:p>
        </p:txBody>
      </p:sp>
      <p:sp>
        <p:nvSpPr>
          <p:cNvPr id="204" name="Rectangle 81"/>
          <p:cNvSpPr/>
          <p:nvPr/>
        </p:nvSpPr>
        <p:spPr>
          <a:xfrm>
            <a:off x="5715000" y="57150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" name="Rectangle 82"/>
          <p:cNvSpPr/>
          <p:nvPr/>
        </p:nvSpPr>
        <p:spPr>
          <a:xfrm>
            <a:off x="6477000" y="57150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Rectangle 83"/>
          <p:cNvSpPr/>
          <p:nvPr/>
        </p:nvSpPr>
        <p:spPr>
          <a:xfrm>
            <a:off x="6096000" y="57150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" name="Rectangle 84"/>
          <p:cNvSpPr/>
          <p:nvPr/>
        </p:nvSpPr>
        <p:spPr>
          <a:xfrm>
            <a:off x="6858000" y="57150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Rectangle 85"/>
          <p:cNvSpPr/>
          <p:nvPr/>
        </p:nvSpPr>
        <p:spPr>
          <a:xfrm>
            <a:off x="7239000" y="57150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" name="Rectangle 86"/>
          <p:cNvSpPr/>
          <p:nvPr/>
        </p:nvSpPr>
        <p:spPr>
          <a:xfrm>
            <a:off x="7620000" y="57150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0" name="Rectangle 87"/>
          <p:cNvSpPr/>
          <p:nvPr/>
        </p:nvSpPr>
        <p:spPr>
          <a:xfrm>
            <a:off x="8001000" y="57150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1" name="TextBox 210"/>
          <p:cNvSpPr txBox="1"/>
          <p:nvPr/>
        </p:nvSpPr>
        <p:spPr>
          <a:xfrm>
            <a:off x="4147177" y="52578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1</a:t>
            </a:r>
            <a:endParaRPr lang="en-US" dirty="0"/>
          </a:p>
        </p:txBody>
      </p:sp>
      <p:sp>
        <p:nvSpPr>
          <p:cNvPr id="212" name="TextBox 211"/>
          <p:cNvSpPr txBox="1"/>
          <p:nvPr/>
        </p:nvSpPr>
        <p:spPr>
          <a:xfrm>
            <a:off x="4985377" y="52578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2</a:t>
            </a:r>
            <a:endParaRPr lang="en-US" dirty="0"/>
          </a:p>
        </p:txBody>
      </p:sp>
      <p:sp>
        <p:nvSpPr>
          <p:cNvPr id="213" name="Rectangle 90"/>
          <p:cNvSpPr/>
          <p:nvPr/>
        </p:nvSpPr>
        <p:spPr>
          <a:xfrm>
            <a:off x="3810000" y="5715000"/>
            <a:ext cx="381000" cy="762000"/>
          </a:xfrm>
          <a:prstGeom prst="rect">
            <a:avLst/>
          </a:prstGeom>
          <a:solidFill>
            <a:srgbClr val="FF0000"/>
          </a:solidFill>
          <a:effectLst>
            <a:outerShdw blurRad="50800" dist="50800" dir="5400000" algn="ctr" rotWithShape="0">
              <a:srgbClr val="FF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4" name="Rectangle 91"/>
          <p:cNvSpPr/>
          <p:nvPr/>
        </p:nvSpPr>
        <p:spPr>
          <a:xfrm>
            <a:off x="4953000" y="57150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" name="Rectangle 92"/>
          <p:cNvSpPr/>
          <p:nvPr/>
        </p:nvSpPr>
        <p:spPr>
          <a:xfrm>
            <a:off x="5334000" y="57150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6" name="Rectangle 93"/>
          <p:cNvSpPr/>
          <p:nvPr/>
        </p:nvSpPr>
        <p:spPr>
          <a:xfrm>
            <a:off x="4191000" y="57150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7" name="Rectangle 94"/>
          <p:cNvSpPr/>
          <p:nvPr/>
        </p:nvSpPr>
        <p:spPr>
          <a:xfrm>
            <a:off x="4572000" y="57150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8" name="Rectangle 95"/>
          <p:cNvSpPr/>
          <p:nvPr/>
        </p:nvSpPr>
        <p:spPr>
          <a:xfrm>
            <a:off x="3048000" y="57150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9" name="Rectangle 96"/>
          <p:cNvSpPr/>
          <p:nvPr/>
        </p:nvSpPr>
        <p:spPr>
          <a:xfrm>
            <a:off x="3429000" y="57150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0" name="TextBox 219"/>
          <p:cNvSpPr txBox="1"/>
          <p:nvPr/>
        </p:nvSpPr>
        <p:spPr>
          <a:xfrm>
            <a:off x="3048000" y="52578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0</a:t>
            </a:r>
            <a:endParaRPr lang="en-US" dirty="0"/>
          </a:p>
        </p:txBody>
      </p:sp>
      <p:sp>
        <p:nvSpPr>
          <p:cNvPr id="221" name="TextBox 220"/>
          <p:cNvSpPr txBox="1"/>
          <p:nvPr/>
        </p:nvSpPr>
        <p:spPr>
          <a:xfrm>
            <a:off x="5943600" y="52578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3</a:t>
            </a:r>
            <a:endParaRPr lang="en-US" dirty="0"/>
          </a:p>
        </p:txBody>
      </p:sp>
      <p:sp>
        <p:nvSpPr>
          <p:cNvPr id="222" name="TextBox 221"/>
          <p:cNvSpPr txBox="1"/>
          <p:nvPr/>
        </p:nvSpPr>
        <p:spPr>
          <a:xfrm>
            <a:off x="6858000" y="52578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4</a:t>
            </a:r>
            <a:endParaRPr lang="en-US" dirty="0"/>
          </a:p>
        </p:txBody>
      </p:sp>
      <p:sp>
        <p:nvSpPr>
          <p:cNvPr id="223" name="TextBox 222"/>
          <p:cNvSpPr txBox="1"/>
          <p:nvPr/>
        </p:nvSpPr>
        <p:spPr>
          <a:xfrm>
            <a:off x="7620000" y="52578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5</a:t>
            </a:r>
            <a:endParaRPr lang="en-US" dirty="0"/>
          </a:p>
        </p:txBody>
      </p:sp>
      <p:cxnSp>
        <p:nvCxnSpPr>
          <p:cNvPr id="224" name="Straight Connector 101"/>
          <p:cNvCxnSpPr/>
          <p:nvPr/>
        </p:nvCxnSpPr>
        <p:spPr>
          <a:xfrm>
            <a:off x="5715000" y="5181600"/>
            <a:ext cx="0" cy="1676400"/>
          </a:xfrm>
          <a:prstGeom prst="line">
            <a:avLst/>
          </a:prstGeom>
          <a:ln w="2222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" name="TextBox 224"/>
          <p:cNvSpPr txBox="1"/>
          <p:nvPr/>
        </p:nvSpPr>
        <p:spPr>
          <a:xfrm>
            <a:off x="5791200" y="6488668"/>
            <a:ext cx="1500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C000"/>
                </a:solidFill>
              </a:rPr>
              <a:t>Slot boundary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226" name="Rectangle 103"/>
          <p:cNvSpPr/>
          <p:nvPr/>
        </p:nvSpPr>
        <p:spPr>
          <a:xfrm>
            <a:off x="3048000" y="5715000"/>
            <a:ext cx="381000" cy="762000"/>
          </a:xfrm>
          <a:prstGeom prst="rect">
            <a:avLst/>
          </a:prstGeom>
          <a:solidFill>
            <a:srgbClr val="FF0000"/>
          </a:solidFill>
          <a:effectLst>
            <a:outerShdw blurRad="50800" dist="50800" dir="5400000" algn="ctr" rotWithShape="0">
              <a:srgbClr val="FF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7" name="Rectangle 104"/>
          <p:cNvSpPr/>
          <p:nvPr/>
        </p:nvSpPr>
        <p:spPr>
          <a:xfrm>
            <a:off x="3429000" y="5715000"/>
            <a:ext cx="381000" cy="762000"/>
          </a:xfrm>
          <a:prstGeom prst="rect">
            <a:avLst/>
          </a:prstGeom>
          <a:solidFill>
            <a:srgbClr val="FF0000"/>
          </a:solidFill>
          <a:effectLst>
            <a:outerShdw blurRad="50800" dist="50800" dir="5400000" algn="ctr" rotWithShape="0">
              <a:srgbClr val="FF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8" name="TextBox 227"/>
          <p:cNvSpPr txBox="1"/>
          <p:nvPr/>
        </p:nvSpPr>
        <p:spPr>
          <a:xfrm>
            <a:off x="762000" y="5943600"/>
            <a:ext cx="20844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PDCCH region =3 OS</a:t>
            </a:r>
            <a:endParaRPr lang="en-US" dirty="0"/>
          </a:p>
        </p:txBody>
      </p:sp>
      <p:sp>
        <p:nvSpPr>
          <p:cNvPr id="229" name="Rounded Rectangle 106"/>
          <p:cNvSpPr/>
          <p:nvPr/>
        </p:nvSpPr>
        <p:spPr>
          <a:xfrm>
            <a:off x="2971800" y="2438400"/>
            <a:ext cx="1295400" cy="990600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0" name="Rounded Rectangle 107"/>
          <p:cNvSpPr/>
          <p:nvPr/>
        </p:nvSpPr>
        <p:spPr>
          <a:xfrm>
            <a:off x="2971800" y="4114800"/>
            <a:ext cx="1295400" cy="990600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1" name="Rounded Rectangle 108"/>
          <p:cNvSpPr/>
          <p:nvPr/>
        </p:nvSpPr>
        <p:spPr>
          <a:xfrm>
            <a:off x="2971800" y="5638800"/>
            <a:ext cx="1295400" cy="990600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553211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4525963"/>
          </a:xfrm>
        </p:spPr>
        <p:txBody>
          <a:bodyPr/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Option2-Adaptive to PDCCH region length</a:t>
            </a:r>
          </a:p>
          <a:p>
            <a:pPr lvl="1"/>
            <a:r>
              <a:rPr lang="en-US" dirty="0" smtClean="0"/>
              <a:t>2-1:</a:t>
            </a:r>
          </a:p>
        </p:txBody>
      </p:sp>
      <p:sp>
        <p:nvSpPr>
          <p:cNvPr id="4" name="Rectangle 3"/>
          <p:cNvSpPr/>
          <p:nvPr/>
        </p:nvSpPr>
        <p:spPr>
          <a:xfrm>
            <a:off x="5410200" y="25146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172200" y="25146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5791200" y="25146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553200" y="25146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934200" y="25146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315200" y="25146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696200" y="25146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3886200" y="20574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1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648200" y="20574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2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3505200" y="25146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648200" y="25146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5029200" y="25146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4267200" y="25146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3886200" y="25146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2743200" y="2514600"/>
            <a:ext cx="381000" cy="762000"/>
          </a:xfrm>
          <a:prstGeom prst="rect">
            <a:avLst/>
          </a:prstGeom>
          <a:solidFill>
            <a:srgbClr val="FF0000"/>
          </a:solidFill>
          <a:effectLst>
            <a:outerShdw blurRad="50800" dist="50800" dir="5400000" algn="ctr" rotWithShape="0">
              <a:srgbClr val="FF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3124200" y="25146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2895600" y="20574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0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5410200" y="20574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3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248400" y="20574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4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7315200" y="20574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5</a:t>
            </a:r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>
            <a:off x="5410200" y="45720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6172200" y="45720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5791200" y="45720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6553200" y="45720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6934200" y="45720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7315200" y="45720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7696200" y="45720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3886200" y="41148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1</a:t>
            </a:r>
            <a:endParaRPr 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4648200" y="41148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2</a:t>
            </a:r>
            <a:endParaRPr lang="en-US" dirty="0"/>
          </a:p>
        </p:txBody>
      </p:sp>
      <p:sp>
        <p:nvSpPr>
          <p:cNvPr id="36" name="Rectangle 35"/>
          <p:cNvSpPr/>
          <p:nvPr/>
        </p:nvSpPr>
        <p:spPr>
          <a:xfrm>
            <a:off x="4648200" y="45720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5029200" y="45720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4267200" y="45720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3886200" y="45720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2743200" y="4572000"/>
            <a:ext cx="381000" cy="762000"/>
          </a:xfrm>
          <a:prstGeom prst="rect">
            <a:avLst/>
          </a:prstGeom>
          <a:solidFill>
            <a:srgbClr val="FF0000"/>
          </a:solidFill>
          <a:effectLst>
            <a:outerShdw blurRad="50800" dist="50800" dir="5400000" algn="ctr" rotWithShape="0">
              <a:srgbClr val="FF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3124200" y="45720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extBox 41"/>
          <p:cNvSpPr txBox="1"/>
          <p:nvPr/>
        </p:nvSpPr>
        <p:spPr>
          <a:xfrm>
            <a:off x="2895600" y="41148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0</a:t>
            </a:r>
            <a:endParaRPr 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5410200" y="41148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3</a:t>
            </a:r>
            <a:endParaRPr 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6248400" y="41148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4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7315200" y="41148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5</a:t>
            </a:r>
            <a:endParaRPr lang="en-US" dirty="0"/>
          </a:p>
        </p:txBody>
      </p:sp>
      <p:sp>
        <p:nvSpPr>
          <p:cNvPr id="46" name="Rectangle 45"/>
          <p:cNvSpPr/>
          <p:nvPr/>
        </p:nvSpPr>
        <p:spPr>
          <a:xfrm>
            <a:off x="3124200" y="4572000"/>
            <a:ext cx="381000" cy="762000"/>
          </a:xfrm>
          <a:prstGeom prst="rect">
            <a:avLst/>
          </a:prstGeom>
          <a:solidFill>
            <a:srgbClr val="FF0000"/>
          </a:solidFill>
          <a:effectLst>
            <a:outerShdw blurRad="50800" dist="50800" dir="5400000" algn="ctr" rotWithShape="0">
              <a:srgbClr val="FF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3505200" y="45720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/>
          <p:cNvSpPr/>
          <p:nvPr/>
        </p:nvSpPr>
        <p:spPr>
          <a:xfrm>
            <a:off x="5442577" y="59436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6204577" y="59436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5823577" y="59436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/>
          <p:cNvSpPr/>
          <p:nvPr/>
        </p:nvSpPr>
        <p:spPr>
          <a:xfrm>
            <a:off x="6585577" y="59436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/>
          <p:cNvSpPr/>
          <p:nvPr/>
        </p:nvSpPr>
        <p:spPr>
          <a:xfrm>
            <a:off x="6966577" y="59436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/>
          <p:cNvSpPr/>
          <p:nvPr/>
        </p:nvSpPr>
        <p:spPr>
          <a:xfrm>
            <a:off x="7347577" y="59436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/>
          <p:cNvSpPr/>
          <p:nvPr/>
        </p:nvSpPr>
        <p:spPr>
          <a:xfrm>
            <a:off x="7728577" y="59436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xtBox 55"/>
          <p:cNvSpPr txBox="1"/>
          <p:nvPr/>
        </p:nvSpPr>
        <p:spPr>
          <a:xfrm>
            <a:off x="3994777" y="54864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1</a:t>
            </a:r>
            <a:endParaRPr lang="en-US" dirty="0"/>
          </a:p>
        </p:txBody>
      </p:sp>
      <p:sp>
        <p:nvSpPr>
          <p:cNvPr id="57" name="TextBox 56"/>
          <p:cNvSpPr txBox="1"/>
          <p:nvPr/>
        </p:nvSpPr>
        <p:spPr>
          <a:xfrm>
            <a:off x="4756777" y="54864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2</a:t>
            </a:r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4680577" y="59436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/>
          <p:cNvSpPr/>
          <p:nvPr/>
        </p:nvSpPr>
        <p:spPr>
          <a:xfrm>
            <a:off x="5061577" y="59436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/>
          <p:cNvSpPr/>
          <p:nvPr/>
        </p:nvSpPr>
        <p:spPr>
          <a:xfrm>
            <a:off x="4299577" y="59436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/>
          <p:cNvSpPr/>
          <p:nvPr/>
        </p:nvSpPr>
        <p:spPr>
          <a:xfrm>
            <a:off x="3918577" y="59436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61"/>
          <p:cNvSpPr/>
          <p:nvPr/>
        </p:nvSpPr>
        <p:spPr>
          <a:xfrm>
            <a:off x="2775577" y="5943600"/>
            <a:ext cx="381000" cy="762000"/>
          </a:xfrm>
          <a:prstGeom prst="rect">
            <a:avLst/>
          </a:prstGeom>
          <a:solidFill>
            <a:srgbClr val="FF0000"/>
          </a:solidFill>
          <a:effectLst>
            <a:outerShdw blurRad="50800" dist="50800" dir="5400000" algn="ctr" rotWithShape="0">
              <a:srgbClr val="FF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/>
          <p:cNvSpPr/>
          <p:nvPr/>
        </p:nvSpPr>
        <p:spPr>
          <a:xfrm>
            <a:off x="3156577" y="59436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TextBox 63"/>
          <p:cNvSpPr txBox="1"/>
          <p:nvPr/>
        </p:nvSpPr>
        <p:spPr>
          <a:xfrm>
            <a:off x="3004177" y="54864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0</a:t>
            </a:r>
            <a:endParaRPr lang="en-US" dirty="0"/>
          </a:p>
        </p:txBody>
      </p:sp>
      <p:sp>
        <p:nvSpPr>
          <p:cNvPr id="65" name="TextBox 64"/>
          <p:cNvSpPr txBox="1"/>
          <p:nvPr/>
        </p:nvSpPr>
        <p:spPr>
          <a:xfrm>
            <a:off x="5518777" y="54864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3</a:t>
            </a:r>
            <a:endParaRPr lang="en-US" dirty="0"/>
          </a:p>
        </p:txBody>
      </p:sp>
      <p:sp>
        <p:nvSpPr>
          <p:cNvPr id="66" name="TextBox 65"/>
          <p:cNvSpPr txBox="1"/>
          <p:nvPr/>
        </p:nvSpPr>
        <p:spPr>
          <a:xfrm>
            <a:off x="6356977" y="54864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4</a:t>
            </a:r>
            <a:endParaRPr lang="en-US" dirty="0"/>
          </a:p>
        </p:txBody>
      </p:sp>
      <p:sp>
        <p:nvSpPr>
          <p:cNvPr id="67" name="TextBox 66"/>
          <p:cNvSpPr txBox="1"/>
          <p:nvPr/>
        </p:nvSpPr>
        <p:spPr>
          <a:xfrm>
            <a:off x="7423777" y="54864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5</a:t>
            </a:r>
            <a:endParaRPr lang="en-US" dirty="0"/>
          </a:p>
        </p:txBody>
      </p:sp>
      <p:sp>
        <p:nvSpPr>
          <p:cNvPr id="68" name="Rectangle 67"/>
          <p:cNvSpPr/>
          <p:nvPr/>
        </p:nvSpPr>
        <p:spPr>
          <a:xfrm>
            <a:off x="3156577" y="5943600"/>
            <a:ext cx="381000" cy="762000"/>
          </a:xfrm>
          <a:prstGeom prst="rect">
            <a:avLst/>
          </a:prstGeom>
          <a:solidFill>
            <a:srgbClr val="FF0000"/>
          </a:solidFill>
          <a:effectLst>
            <a:outerShdw blurRad="50800" dist="50800" dir="5400000" algn="ctr" rotWithShape="0">
              <a:srgbClr val="FF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ectangle 68"/>
          <p:cNvSpPr/>
          <p:nvPr/>
        </p:nvSpPr>
        <p:spPr>
          <a:xfrm>
            <a:off x="3537577" y="59436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3514014" y="5943600"/>
            <a:ext cx="381000" cy="762000"/>
          </a:xfrm>
          <a:prstGeom prst="rect">
            <a:avLst/>
          </a:prstGeom>
          <a:solidFill>
            <a:srgbClr val="FF0000"/>
          </a:solidFill>
          <a:effectLst>
            <a:outerShdw blurRad="50800" dist="50800" dir="5400000" algn="ctr" rotWithShape="0">
              <a:srgbClr val="FF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ounded Rectangle 70"/>
          <p:cNvSpPr/>
          <p:nvPr/>
        </p:nvSpPr>
        <p:spPr>
          <a:xfrm>
            <a:off x="2667000" y="2362200"/>
            <a:ext cx="1219200" cy="990600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ounded Rectangle 71"/>
          <p:cNvSpPr/>
          <p:nvPr/>
        </p:nvSpPr>
        <p:spPr>
          <a:xfrm>
            <a:off x="2590800" y="4495800"/>
            <a:ext cx="1066800" cy="914400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ounded Rectangle 72"/>
          <p:cNvSpPr/>
          <p:nvPr/>
        </p:nvSpPr>
        <p:spPr>
          <a:xfrm>
            <a:off x="2667000" y="5791200"/>
            <a:ext cx="1295400" cy="1143000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TextBox 73"/>
          <p:cNvSpPr txBox="1"/>
          <p:nvPr/>
        </p:nvSpPr>
        <p:spPr>
          <a:xfrm>
            <a:off x="5410200" y="1676400"/>
            <a:ext cx="1500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C000"/>
                </a:solidFill>
              </a:rPr>
              <a:t>Slot boundary</a:t>
            </a:r>
            <a:endParaRPr lang="en-US" dirty="0">
              <a:solidFill>
                <a:srgbClr val="FFC000"/>
              </a:solidFill>
            </a:endParaRPr>
          </a:p>
        </p:txBody>
      </p:sp>
      <p:cxnSp>
        <p:nvCxnSpPr>
          <p:cNvPr id="75" name="Straight Connector 74"/>
          <p:cNvCxnSpPr/>
          <p:nvPr/>
        </p:nvCxnSpPr>
        <p:spPr>
          <a:xfrm>
            <a:off x="5410200" y="1828800"/>
            <a:ext cx="0" cy="4419600"/>
          </a:xfrm>
          <a:prstGeom prst="line">
            <a:avLst/>
          </a:prstGeom>
          <a:ln w="2222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152400" y="2133600"/>
            <a:ext cx="20844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PDCCH region =1 OS</a:t>
            </a:r>
          </a:p>
          <a:p>
            <a:r>
              <a:rPr lang="en-US" dirty="0" smtClean="0"/>
              <a:t>{3,2,2,2,2,3}</a:t>
            </a:r>
            <a:endParaRPr lang="en-US" dirty="0"/>
          </a:p>
        </p:txBody>
      </p:sp>
      <p:sp>
        <p:nvSpPr>
          <p:cNvPr id="78" name="TextBox 77"/>
          <p:cNvSpPr txBox="1"/>
          <p:nvPr/>
        </p:nvSpPr>
        <p:spPr>
          <a:xfrm>
            <a:off x="228600" y="4648200"/>
            <a:ext cx="20844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PDCCH region =2 OS</a:t>
            </a:r>
          </a:p>
          <a:p>
            <a:r>
              <a:rPr lang="en-US" dirty="0" smtClean="0"/>
              <a:t>{2,3,2,2,2,3}</a:t>
            </a:r>
            <a:endParaRPr lang="en-US" dirty="0"/>
          </a:p>
        </p:txBody>
      </p:sp>
      <p:sp>
        <p:nvSpPr>
          <p:cNvPr id="79" name="TextBox 78"/>
          <p:cNvSpPr txBox="1"/>
          <p:nvPr/>
        </p:nvSpPr>
        <p:spPr>
          <a:xfrm>
            <a:off x="228600" y="6096000"/>
            <a:ext cx="20844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PDCCH region =3 OS</a:t>
            </a:r>
          </a:p>
          <a:p>
            <a:r>
              <a:rPr lang="en-US" dirty="0" smtClean="0"/>
              <a:t>{3,2,2,2,2,3}</a:t>
            </a:r>
            <a:endParaRPr lang="en-US" dirty="0"/>
          </a:p>
        </p:txBody>
      </p:sp>
      <p:sp>
        <p:nvSpPr>
          <p:cNvPr id="76" name="TextBox 75"/>
          <p:cNvSpPr txBox="1"/>
          <p:nvPr/>
        </p:nvSpPr>
        <p:spPr>
          <a:xfrm>
            <a:off x="2209800" y="3352800"/>
            <a:ext cx="62445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*Note: transmitting </a:t>
            </a:r>
            <a:r>
              <a:rPr lang="en-US" dirty="0" err="1" smtClean="0"/>
              <a:t>sPDCCH</a:t>
            </a:r>
            <a:r>
              <a:rPr lang="en-US" dirty="0" smtClean="0"/>
              <a:t> in sTTI0 is not precluded in this case.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2-2: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486400" y="26670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248400" y="26670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5867400" y="26670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629400" y="26670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26670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391400" y="26670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3886200" y="22098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1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648200" y="22098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2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3581400" y="26670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724400" y="26670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5105400" y="26670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4343400" y="26670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3962400" y="26670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2438400" y="2667000"/>
            <a:ext cx="381000" cy="762000"/>
          </a:xfrm>
          <a:prstGeom prst="rect">
            <a:avLst/>
          </a:prstGeom>
          <a:solidFill>
            <a:srgbClr val="FF0000"/>
          </a:solidFill>
          <a:effectLst>
            <a:outerShdw blurRad="50800" dist="50800" dir="5400000" algn="ctr" rotWithShape="0">
              <a:srgbClr val="FF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3200400" y="26670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2819400" y="22098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0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5486400" y="22098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3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172200" y="22098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4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7010400" y="22098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5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381000" y="2743200"/>
            <a:ext cx="20844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PDCCH region =1 OS</a:t>
            </a:r>
          </a:p>
          <a:p>
            <a:r>
              <a:rPr lang="en-US" dirty="0" smtClean="0"/>
              <a:t>{4,2,2,2,2,2}</a:t>
            </a:r>
            <a:endParaRPr lang="en-US" dirty="0"/>
          </a:p>
        </p:txBody>
      </p:sp>
      <p:sp>
        <p:nvSpPr>
          <p:cNvPr id="48" name="Rectangle 47"/>
          <p:cNvSpPr/>
          <p:nvPr/>
        </p:nvSpPr>
        <p:spPr>
          <a:xfrm>
            <a:off x="5486400" y="54102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/>
          <p:cNvSpPr/>
          <p:nvPr/>
        </p:nvSpPr>
        <p:spPr>
          <a:xfrm>
            <a:off x="6248400" y="54102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5867400" y="54102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6629400" y="54102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/>
          <p:cNvSpPr/>
          <p:nvPr/>
        </p:nvSpPr>
        <p:spPr>
          <a:xfrm>
            <a:off x="7010400" y="54102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/>
          <p:cNvSpPr/>
          <p:nvPr/>
        </p:nvSpPr>
        <p:spPr>
          <a:xfrm>
            <a:off x="7391400" y="54102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/>
          <p:cNvSpPr/>
          <p:nvPr/>
        </p:nvSpPr>
        <p:spPr>
          <a:xfrm>
            <a:off x="4343400" y="54102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4070977" y="49530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1</a:t>
            </a:r>
            <a:endParaRPr lang="en-US" dirty="0"/>
          </a:p>
        </p:txBody>
      </p:sp>
      <p:sp>
        <p:nvSpPr>
          <p:cNvPr id="56" name="TextBox 55"/>
          <p:cNvSpPr txBox="1"/>
          <p:nvPr/>
        </p:nvSpPr>
        <p:spPr>
          <a:xfrm>
            <a:off x="4832977" y="49530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2</a:t>
            </a:r>
            <a:endParaRPr lang="en-US" dirty="0"/>
          </a:p>
        </p:txBody>
      </p:sp>
      <p:sp>
        <p:nvSpPr>
          <p:cNvPr id="57" name="Rectangle 56"/>
          <p:cNvSpPr/>
          <p:nvPr/>
        </p:nvSpPr>
        <p:spPr>
          <a:xfrm>
            <a:off x="4724400" y="54102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5105400" y="54102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/>
          <p:cNvSpPr/>
          <p:nvPr/>
        </p:nvSpPr>
        <p:spPr>
          <a:xfrm>
            <a:off x="3985963" y="54102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/>
          <p:cNvSpPr/>
          <p:nvPr/>
        </p:nvSpPr>
        <p:spPr>
          <a:xfrm>
            <a:off x="3604963" y="54102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/>
          <p:cNvSpPr/>
          <p:nvPr/>
        </p:nvSpPr>
        <p:spPr>
          <a:xfrm>
            <a:off x="2461963" y="5410200"/>
            <a:ext cx="381000" cy="762000"/>
          </a:xfrm>
          <a:prstGeom prst="rect">
            <a:avLst/>
          </a:prstGeom>
          <a:solidFill>
            <a:srgbClr val="FF0000"/>
          </a:solidFill>
          <a:effectLst>
            <a:outerShdw blurRad="50800" dist="50800" dir="5400000" algn="ctr" rotWithShape="0">
              <a:srgbClr val="FF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61"/>
          <p:cNvSpPr/>
          <p:nvPr/>
        </p:nvSpPr>
        <p:spPr>
          <a:xfrm>
            <a:off x="2842963" y="54102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TextBox 63"/>
          <p:cNvSpPr txBox="1"/>
          <p:nvPr/>
        </p:nvSpPr>
        <p:spPr>
          <a:xfrm>
            <a:off x="5594977" y="49530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3</a:t>
            </a:r>
            <a:endParaRPr lang="en-US" dirty="0"/>
          </a:p>
        </p:txBody>
      </p:sp>
      <p:sp>
        <p:nvSpPr>
          <p:cNvPr id="65" name="TextBox 64"/>
          <p:cNvSpPr txBox="1"/>
          <p:nvPr/>
        </p:nvSpPr>
        <p:spPr>
          <a:xfrm>
            <a:off x="6433177" y="49530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4</a:t>
            </a:r>
            <a:endParaRPr lang="en-US" dirty="0"/>
          </a:p>
        </p:txBody>
      </p:sp>
      <p:sp>
        <p:nvSpPr>
          <p:cNvPr id="66" name="TextBox 65"/>
          <p:cNvSpPr txBox="1"/>
          <p:nvPr/>
        </p:nvSpPr>
        <p:spPr>
          <a:xfrm>
            <a:off x="7162800" y="49530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5</a:t>
            </a:r>
            <a:endParaRPr lang="en-US" dirty="0"/>
          </a:p>
        </p:txBody>
      </p:sp>
      <p:sp>
        <p:nvSpPr>
          <p:cNvPr id="67" name="Rectangle 66"/>
          <p:cNvSpPr/>
          <p:nvPr/>
        </p:nvSpPr>
        <p:spPr>
          <a:xfrm>
            <a:off x="2842963" y="5410200"/>
            <a:ext cx="381000" cy="762000"/>
          </a:xfrm>
          <a:prstGeom prst="rect">
            <a:avLst/>
          </a:prstGeom>
          <a:solidFill>
            <a:srgbClr val="FF0000"/>
          </a:solidFill>
          <a:effectLst>
            <a:outerShdw blurRad="50800" dist="50800" dir="5400000" algn="ctr" rotWithShape="0">
              <a:srgbClr val="FF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ectangle 67"/>
          <p:cNvSpPr/>
          <p:nvPr/>
        </p:nvSpPr>
        <p:spPr>
          <a:xfrm>
            <a:off x="3223963" y="54102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ectangle 68"/>
          <p:cNvSpPr/>
          <p:nvPr/>
        </p:nvSpPr>
        <p:spPr>
          <a:xfrm>
            <a:off x="3200400" y="5410200"/>
            <a:ext cx="381000" cy="762000"/>
          </a:xfrm>
          <a:prstGeom prst="rect">
            <a:avLst/>
          </a:prstGeom>
          <a:solidFill>
            <a:srgbClr val="FF0000"/>
          </a:solidFill>
          <a:effectLst>
            <a:outerShdw blurRad="50800" dist="50800" dir="5400000" algn="ctr" rotWithShape="0">
              <a:srgbClr val="FF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2819400" y="26670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5486400" y="39624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6248400" y="39624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5867400" y="39624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6629400" y="39624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7010400" y="39624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/>
          <p:cNvSpPr/>
          <p:nvPr/>
        </p:nvSpPr>
        <p:spPr>
          <a:xfrm>
            <a:off x="7391400" y="39624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TextBox 76"/>
          <p:cNvSpPr txBox="1"/>
          <p:nvPr/>
        </p:nvSpPr>
        <p:spPr>
          <a:xfrm>
            <a:off x="3994777" y="35052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1</a:t>
            </a:r>
            <a:endParaRPr lang="en-US" dirty="0"/>
          </a:p>
        </p:txBody>
      </p:sp>
      <p:sp>
        <p:nvSpPr>
          <p:cNvPr id="78" name="TextBox 77"/>
          <p:cNvSpPr txBox="1"/>
          <p:nvPr/>
        </p:nvSpPr>
        <p:spPr>
          <a:xfrm>
            <a:off x="4756777" y="35052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2</a:t>
            </a:r>
            <a:endParaRPr lang="en-US" dirty="0"/>
          </a:p>
        </p:txBody>
      </p:sp>
      <p:sp>
        <p:nvSpPr>
          <p:cNvPr id="79" name="Rectangle 78"/>
          <p:cNvSpPr/>
          <p:nvPr/>
        </p:nvSpPr>
        <p:spPr>
          <a:xfrm>
            <a:off x="3581400" y="39624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/>
          <p:cNvSpPr/>
          <p:nvPr/>
        </p:nvSpPr>
        <p:spPr>
          <a:xfrm>
            <a:off x="4724400" y="39624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5105400" y="39624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/>
          <p:cNvSpPr/>
          <p:nvPr/>
        </p:nvSpPr>
        <p:spPr>
          <a:xfrm>
            <a:off x="4343400" y="39624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3962400" y="3962400"/>
            <a:ext cx="381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2438400" y="3962400"/>
            <a:ext cx="381000" cy="762000"/>
          </a:xfrm>
          <a:prstGeom prst="rect">
            <a:avLst/>
          </a:prstGeom>
          <a:solidFill>
            <a:srgbClr val="FF0000"/>
          </a:solidFill>
          <a:effectLst>
            <a:outerShdw blurRad="50800" dist="50800" dir="5400000" algn="ctr" rotWithShape="0">
              <a:srgbClr val="FF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/>
          <p:cNvSpPr/>
          <p:nvPr/>
        </p:nvSpPr>
        <p:spPr>
          <a:xfrm>
            <a:off x="3200400" y="39624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TextBox 85"/>
          <p:cNvSpPr txBox="1"/>
          <p:nvPr/>
        </p:nvSpPr>
        <p:spPr>
          <a:xfrm>
            <a:off x="3124200" y="35052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0</a:t>
            </a:r>
            <a:endParaRPr lang="en-US" dirty="0"/>
          </a:p>
        </p:txBody>
      </p:sp>
      <p:sp>
        <p:nvSpPr>
          <p:cNvPr id="87" name="TextBox 86"/>
          <p:cNvSpPr txBox="1"/>
          <p:nvPr/>
        </p:nvSpPr>
        <p:spPr>
          <a:xfrm>
            <a:off x="5486400" y="35052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3</a:t>
            </a:r>
            <a:endParaRPr lang="en-US" dirty="0"/>
          </a:p>
        </p:txBody>
      </p:sp>
      <p:sp>
        <p:nvSpPr>
          <p:cNvPr id="88" name="TextBox 87"/>
          <p:cNvSpPr txBox="1"/>
          <p:nvPr/>
        </p:nvSpPr>
        <p:spPr>
          <a:xfrm>
            <a:off x="6172200" y="35052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4</a:t>
            </a:r>
            <a:endParaRPr lang="en-US" dirty="0"/>
          </a:p>
        </p:txBody>
      </p:sp>
      <p:sp>
        <p:nvSpPr>
          <p:cNvPr id="89" name="TextBox 88"/>
          <p:cNvSpPr txBox="1"/>
          <p:nvPr/>
        </p:nvSpPr>
        <p:spPr>
          <a:xfrm>
            <a:off x="7010400" y="35052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5</a:t>
            </a:r>
            <a:endParaRPr lang="en-US" dirty="0"/>
          </a:p>
        </p:txBody>
      </p:sp>
      <p:sp>
        <p:nvSpPr>
          <p:cNvPr id="90" name="Rectangle 89"/>
          <p:cNvSpPr/>
          <p:nvPr/>
        </p:nvSpPr>
        <p:spPr>
          <a:xfrm>
            <a:off x="2819400" y="3962400"/>
            <a:ext cx="3810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/>
          <p:cNvSpPr/>
          <p:nvPr/>
        </p:nvSpPr>
        <p:spPr>
          <a:xfrm>
            <a:off x="2819400" y="3962400"/>
            <a:ext cx="381000" cy="762000"/>
          </a:xfrm>
          <a:prstGeom prst="rect">
            <a:avLst/>
          </a:prstGeom>
          <a:solidFill>
            <a:srgbClr val="FF0000"/>
          </a:solidFill>
          <a:effectLst>
            <a:outerShdw blurRad="50800" dist="50800" dir="5400000" algn="ctr" rotWithShape="0">
              <a:srgbClr val="FF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TextBox 91"/>
          <p:cNvSpPr txBox="1"/>
          <p:nvPr/>
        </p:nvSpPr>
        <p:spPr>
          <a:xfrm>
            <a:off x="2590800" y="4953000"/>
            <a:ext cx="729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0</a:t>
            </a:r>
            <a:endParaRPr lang="en-US" dirty="0"/>
          </a:p>
        </p:txBody>
      </p:sp>
      <p:sp>
        <p:nvSpPr>
          <p:cNvPr id="93" name="TextBox 92"/>
          <p:cNvSpPr txBox="1"/>
          <p:nvPr/>
        </p:nvSpPr>
        <p:spPr>
          <a:xfrm>
            <a:off x="5181600" y="6324600"/>
            <a:ext cx="1500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C000"/>
                </a:solidFill>
              </a:rPr>
              <a:t>Slot boundary</a:t>
            </a:r>
            <a:endParaRPr lang="en-US" dirty="0">
              <a:solidFill>
                <a:srgbClr val="FFC000"/>
              </a:solidFill>
            </a:endParaRPr>
          </a:p>
        </p:txBody>
      </p:sp>
      <p:cxnSp>
        <p:nvCxnSpPr>
          <p:cNvPr id="94" name="Straight Connector 93"/>
          <p:cNvCxnSpPr/>
          <p:nvPr/>
        </p:nvCxnSpPr>
        <p:spPr>
          <a:xfrm>
            <a:off x="5105400" y="2438400"/>
            <a:ext cx="0" cy="4419600"/>
          </a:xfrm>
          <a:prstGeom prst="line">
            <a:avLst/>
          </a:prstGeom>
          <a:ln w="2222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/>
          <p:cNvSpPr txBox="1"/>
          <p:nvPr/>
        </p:nvSpPr>
        <p:spPr>
          <a:xfrm>
            <a:off x="381000" y="4191000"/>
            <a:ext cx="20844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PDCCH region =2 OS</a:t>
            </a:r>
          </a:p>
          <a:p>
            <a:r>
              <a:rPr lang="en-US" dirty="0" smtClean="0"/>
              <a:t>{4,2,2,2,2,2}</a:t>
            </a:r>
            <a:endParaRPr lang="en-US" dirty="0"/>
          </a:p>
        </p:txBody>
      </p:sp>
      <p:sp>
        <p:nvSpPr>
          <p:cNvPr id="96" name="TextBox 95"/>
          <p:cNvSpPr txBox="1"/>
          <p:nvPr/>
        </p:nvSpPr>
        <p:spPr>
          <a:xfrm>
            <a:off x="381000" y="5715000"/>
            <a:ext cx="20844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PDCCH region =3 OS</a:t>
            </a:r>
          </a:p>
          <a:p>
            <a:r>
              <a:rPr lang="en-US" dirty="0" smtClean="0"/>
              <a:t>{3,3,2,2,2,2}</a:t>
            </a:r>
            <a:endParaRPr lang="en-US" dirty="0"/>
          </a:p>
        </p:txBody>
      </p:sp>
      <p:sp>
        <p:nvSpPr>
          <p:cNvPr id="98" name="Rounded Rectangle 97"/>
          <p:cNvSpPr/>
          <p:nvPr/>
        </p:nvSpPr>
        <p:spPr>
          <a:xfrm>
            <a:off x="2362200" y="2514600"/>
            <a:ext cx="1600200" cy="1066800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ounded Rectangle 98"/>
          <p:cNvSpPr/>
          <p:nvPr/>
        </p:nvSpPr>
        <p:spPr>
          <a:xfrm>
            <a:off x="2438400" y="3886200"/>
            <a:ext cx="1600200" cy="990600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ounded Rectangle 99"/>
          <p:cNvSpPr/>
          <p:nvPr/>
        </p:nvSpPr>
        <p:spPr>
          <a:xfrm>
            <a:off x="2438400" y="5410200"/>
            <a:ext cx="1219200" cy="990600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560</TotalTime>
  <Words>441</Words>
  <Application>Microsoft Office PowerPoint</Application>
  <PresentationFormat>On-screen Show (4:3)</PresentationFormat>
  <Paragraphs>176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WF on DL sTTI pattern </vt:lpstr>
      <vt:lpstr>Proposal</vt:lpstr>
      <vt:lpstr>Proposal</vt:lpstr>
      <vt:lpstr>Proposal</vt:lpstr>
      <vt:lpstr>Proposal</vt:lpstr>
      <vt:lpstr>Proposal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DL sTTI pattern</dc:title>
  <dc:creator>Xiayuan (XiaYuan, WN)</dc:creator>
  <cp:lastModifiedBy>Huawei1</cp:lastModifiedBy>
  <cp:revision>59</cp:revision>
  <dcterms:created xsi:type="dcterms:W3CDTF">2006-08-16T00:00:00Z</dcterms:created>
  <dcterms:modified xsi:type="dcterms:W3CDTF">2016-10-12T14:05:38Z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(2)PE+/Of0xIieOH/SYbpYMm4E7VI7QK/daS0lujhtwSR4YPN5+bKUFNciUifv/nDNnYdfFX8kR
TNvF9cLljNMSmY0dYICO/qikn3we8t8bmAgWvkxGCcY4YGs1jgc8Zb6QkechdJjcMTADEBi6
3qDBtTXnup9LwUWmTvfSsjV9SbOKFLlJ7BX1CprtnZu+nROklqmr6RZ8Kw20+lIlN0S5u6VR
Q6e0wlYTmuXYcl6FL2</vt:lpwstr>
  </property>
  <property fmtid="{D5CDD505-2E9C-101B-9397-08002B2CF9AE}" pid="3" name="_2015_ms_pID_7253431">
    <vt:lpwstr>X19D+bO7BOB+HzHstJIgUbj7feabbUIWhMmBkbJMiaLEyY0I+D1Z7L
JxXlsIECPUZOL5ulc+HG5H7/kxUvNC0U8qkNLCTXtUlF0YzbuvsCJNEsL6h8U/UYO+sPcX2n
maB94Kp//HcDZhipMw+vRXiNWeTtaOZGlzXwU3zlJuB1mwnvJTd5KqCymDXqrmlh2+9bTAmC
tKHj4YclA+TWqml6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1476262125</vt:lpwstr>
  </property>
</Properties>
</file>