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79" r:id="rId5"/>
    <p:sldId id="389" r:id="rId6"/>
    <p:sldId id="390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5501" autoAdjust="0"/>
  </p:normalViewPr>
  <p:slideViewPr>
    <p:cSldViewPr snapToGrid="0">
      <p:cViewPr varScale="1">
        <p:scale>
          <a:sx n="100" d="100"/>
          <a:sy n="100" d="100"/>
        </p:scale>
        <p:origin x="-1568" y="-11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1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10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4" y="2257425"/>
            <a:ext cx="8668385" cy="1214438"/>
          </a:xfrm>
        </p:spPr>
        <p:txBody>
          <a:bodyPr/>
          <a:lstStyle/>
          <a:p>
            <a:pPr algn="ctr" eaLnBrk="1" hangingPunct="1"/>
            <a:r>
              <a:rPr lang="en-US" altLang="zh-CN" sz="3200" dirty="0">
                <a:solidFill>
                  <a:schemeClr val="tx1"/>
                </a:solidFill>
                <a:ea typeface="宋体" pitchFamily="2" charset="-122"/>
              </a:rPr>
              <a:t>Observations on hardware implementations of flexible </a:t>
            </a:r>
            <a:r>
              <a:rPr lang="en-US" altLang="zh-CN" sz="3200" dirty="0" smtClean="0">
                <a:solidFill>
                  <a:schemeClr val="tx1"/>
                </a:solidFill>
                <a:ea typeface="宋体" pitchFamily="2" charset="-122"/>
              </a:rPr>
              <a:t>polar decoders</a:t>
            </a:r>
            <a:endParaRPr lang="en-US" altLang="zh-CN" sz="3200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>
                <a:latin typeface="+mj-lt"/>
              </a:rPr>
              <a:t>3GPP TSG RAN WG1 Meeting </a:t>
            </a:r>
            <a:r>
              <a:rPr lang="en-US" altLang="zh-CN" sz="2000" dirty="0">
                <a:latin typeface="+mj-lt"/>
              </a:rPr>
              <a:t>#</a:t>
            </a:r>
            <a:r>
              <a:rPr lang="en-US" altLang="zh-CN" sz="2000" dirty="0" smtClean="0">
                <a:latin typeface="+mj-lt"/>
              </a:rPr>
              <a:t>86bis 			</a:t>
            </a:r>
            <a:r>
              <a:rPr lang="de-DE" sz="2000"/>
              <a:t>R1-1610822</a:t>
            </a:r>
            <a:endParaRPr lang="de-DE" sz="2000" dirty="0" smtClean="0"/>
          </a:p>
          <a:p>
            <a:pPr eaLnBrk="1" hangingPunct="1">
              <a:defRPr/>
            </a:pPr>
            <a:r>
              <a:rPr lang="en-US" altLang="zh-CN" sz="2000" dirty="0" smtClean="0">
                <a:latin typeface="+mj-lt"/>
              </a:rPr>
              <a:t>Lisbon, Portugal, 10</a:t>
            </a:r>
            <a:r>
              <a:rPr lang="en-US" altLang="zh-CN" sz="2000" baseline="30000" dirty="0" smtClean="0">
                <a:latin typeface="+mj-lt"/>
              </a:rPr>
              <a:t>th</a:t>
            </a:r>
            <a:r>
              <a:rPr lang="en-US" altLang="zh-CN" sz="2000" dirty="0" smtClean="0">
                <a:latin typeface="+mj-lt"/>
              </a:rPr>
              <a:t> – 14</a:t>
            </a:r>
            <a:r>
              <a:rPr lang="en-US" altLang="zh-CN" sz="2000" baseline="30000" dirty="0" smtClean="0">
                <a:latin typeface="+mj-lt"/>
              </a:rPr>
              <a:t>th</a:t>
            </a:r>
            <a:r>
              <a:rPr lang="en-US" altLang="zh-CN" sz="2000" dirty="0" smtClean="0">
                <a:latin typeface="+mj-lt"/>
              </a:rPr>
              <a:t> October 2016</a:t>
            </a:r>
            <a:endParaRPr lang="en-US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>
                <a:latin typeface="+mj-lt"/>
              </a:rPr>
              <a:t>Agenda Item: 8.1.3.1</a:t>
            </a:r>
            <a:endParaRPr lang="zh-CN" altLang="zh-CN" sz="20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375920" y="4092724"/>
            <a:ext cx="8429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err="1" smtClean="0"/>
              <a:t>AccelerComm</a:t>
            </a:r>
            <a:r>
              <a:rPr lang="en-GB" altLang="it-IT" sz="2400" dirty="0" smtClean="0"/>
              <a:t>, </a:t>
            </a:r>
            <a:r>
              <a:rPr lang="is-IS" altLang="it-IT" sz="2400" smtClean="0"/>
              <a:t>Orange, IMT, </a:t>
            </a:r>
            <a:r>
              <a:rPr lang="is-IS" altLang="it-IT" sz="2400" dirty="0" smtClean="0"/>
              <a:t>NEC</a:t>
            </a:r>
            <a:r>
              <a:rPr lang="is-IS" altLang="it-IT" sz="2400" smtClean="0"/>
              <a:t>, LG, </a:t>
            </a:r>
            <a:r>
              <a:rPr lang="is-IS" altLang="it-IT" sz="2400" dirty="0" smtClean="0"/>
              <a:t>Ericsson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527050" y="1171574"/>
            <a:ext cx="8278813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From Chairman notes RAN1#86:</a:t>
            </a:r>
          </a:p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en-US" sz="2000" b="0" dirty="0">
                <a:latin typeface="+mj-lt"/>
                <a:cs typeface="Times New Roman" panose="02020603050405020304" pitchFamily="18" charset="0"/>
              </a:rPr>
              <a:t>Conclusion: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-US" sz="2000" b="0" dirty="0" err="1">
                <a:latin typeface="+mj-lt"/>
                <a:cs typeface="Times New Roman" panose="02020603050405020304" pitchFamily="18" charset="0"/>
              </a:rPr>
              <a:t>eMBB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 data channel coding scheme will be chosen at RAN1#86bis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including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agreeing on the </a:t>
            </a:r>
            <a:r>
              <a:rPr lang="en-US" sz="2000" dirty="0">
                <a:latin typeface="+mj-lt"/>
                <a:cs typeface="Times New Roman" panose="02020603050405020304" pitchFamily="18" charset="0"/>
              </a:rPr>
              <a:t>observations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 that led to the decision.</a:t>
            </a:r>
          </a:p>
          <a:p>
            <a:pPr marL="342900" lvl="0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Companies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are encouraged to: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continue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analysis and comparison in order to inform the final decision at RAN1#86bis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provide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any remaining details, especially focusing on LDPC (in view of the situation in this meeting)</a:t>
            </a:r>
          </a:p>
          <a:p>
            <a:pPr marL="800100" lvl="1" indent="-342900" algn="just">
              <a:buFont typeface="Arial"/>
              <a:buChar char="•"/>
            </a:pPr>
            <a:r>
              <a:rPr lang="en-US" sz="2000" b="0" dirty="0" smtClean="0">
                <a:latin typeface="+mj-lt"/>
                <a:cs typeface="Times New Roman" panose="02020603050405020304" pitchFamily="18" charset="0"/>
              </a:rPr>
              <a:t>provide </a:t>
            </a:r>
            <a:r>
              <a:rPr lang="en-US" sz="2000" b="0" dirty="0">
                <a:latin typeface="+mj-lt"/>
                <a:cs typeface="Times New Roman" panose="02020603050405020304" pitchFamily="18" charset="0"/>
              </a:rPr>
              <a:t>any remaining details of the flexibility requirements and how they can be satisfied, and corresponding implementation complexity and any impact on performance</a:t>
            </a:r>
            <a:endParaRPr lang="en-US" sz="2000" b="0" dirty="0" smtClean="0"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451646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Polar codes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94861" y="1084565"/>
            <a:ext cx="8278813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5600" indent="-355600"/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It is proposed that the following observation is captured:</a:t>
            </a:r>
            <a:br>
              <a:rPr lang="en-US" sz="1300" b="0" dirty="0" smtClean="0">
                <a:latin typeface="+mj-lt"/>
                <a:cs typeface="Times New Roman" panose="02020603050405020304" pitchFamily="18" charset="0"/>
              </a:rPr>
            </a:br>
            <a:r>
              <a:rPr lang="en-US" sz="1300" dirty="0">
                <a:cs typeface="Times New Roman" panose="02020603050405020304" pitchFamily="18" charset="0"/>
              </a:rPr>
              <a:t>Implementation: </a:t>
            </a:r>
            <a:r>
              <a:rPr lang="en-US" sz="1300" dirty="0">
                <a:cs typeface="Times New Roman" panose="02020603050405020304" pitchFamily="18" charset="0"/>
              </a:rPr>
              <a:t>For </a:t>
            </a:r>
            <a:r>
              <a:rPr lang="en-US" sz="1300" dirty="0" smtClean="0">
                <a:cs typeface="Times New Roman" panose="02020603050405020304" pitchFamily="18" charset="0"/>
              </a:rPr>
              <a:t>polar decoders</a:t>
            </a:r>
            <a:r>
              <a:rPr lang="en-US" sz="1300" dirty="0">
                <a:cs typeface="Times New Roman" panose="02020603050405020304" pitchFamily="18" charset="0"/>
              </a:rPr>
              <a:t>, it is generally recognized that implementation is challenging when targeting the flexibility requirement of NR.</a:t>
            </a:r>
          </a:p>
          <a:p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This </a:t>
            </a:r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observation is supported by the following 9 detailed observations:</a:t>
            </a:r>
          </a:p>
          <a:p>
            <a:pPr marL="457200" indent="-457200" algn="just">
              <a:buFont typeface="+mj-lt"/>
              <a:buAutoNum type="arabicPeriod"/>
            </a:pPr>
            <a:endParaRPr lang="en-US" sz="1300" b="0" dirty="0" smtClean="0">
              <a:latin typeface="+mj-lt"/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/>
            </a:pPr>
            <a:r>
              <a:rPr lang="en-US" sz="1300" dirty="0">
                <a:cs typeface="Times New Roman" panose="02020603050405020304" pitchFamily="18" charset="0"/>
              </a:rPr>
              <a:t>Flexible </a:t>
            </a:r>
            <a:r>
              <a:rPr lang="en-US" sz="1300" dirty="0" smtClean="0">
                <a:cs typeface="Times New Roman" panose="02020603050405020304" pitchFamily="18" charset="0"/>
              </a:rPr>
              <a:t>polar decoders </a:t>
            </a:r>
            <a:r>
              <a:rPr lang="en-US" sz="1300" dirty="0">
                <a:cs typeface="Times New Roman" panose="02020603050405020304" pitchFamily="18" charset="0"/>
              </a:rPr>
              <a:t>have degraded throughput, latency, area efficiency and energy efficiency, relative to inflexible </a:t>
            </a:r>
            <a:r>
              <a:rPr lang="en-US" sz="1300" dirty="0" smtClean="0">
                <a:cs typeface="Times New Roman" panose="02020603050405020304" pitchFamily="18" charset="0"/>
              </a:rPr>
              <a:t>polar decoders</a:t>
            </a:r>
            <a:r>
              <a:rPr lang="en-US" sz="1300" dirty="0">
                <a:cs typeface="Times New Roman" panose="02020603050405020304" pitchFamily="18" charset="0"/>
              </a:rPr>
              <a:t>.</a:t>
            </a:r>
            <a:br>
              <a:rPr lang="en-US" sz="1300" dirty="0">
                <a:cs typeface="Times New Roman" panose="02020603050405020304" pitchFamily="18" charset="0"/>
              </a:rPr>
            </a:br>
            <a:r>
              <a:rPr lang="en-US" sz="1300" b="0" dirty="0">
                <a:cs typeface="Times New Roman" panose="02020603050405020304" pitchFamily="18" charset="0"/>
              </a:rPr>
              <a:t>Supported by: “</a:t>
            </a:r>
            <a:r>
              <a:rPr lang="en-GB" sz="1300" b="0" dirty="0"/>
              <a:t>Increasing the flexibility of a channel decoder degrades its throughput, latency, area efficiency and energy efficiency.” </a:t>
            </a:r>
            <a:r>
              <a:rPr lang="en-US" sz="1300" b="0" dirty="0">
                <a:cs typeface="Times New Roman" panose="02020603050405020304" pitchFamily="18" charset="0"/>
              </a:rPr>
              <a:t>R1-1610544</a:t>
            </a:r>
          </a:p>
          <a:p>
            <a:pPr marL="355600" indent="-355600" algn="just">
              <a:buFont typeface="+mj-lt"/>
              <a:buAutoNum type="arabicPeriod"/>
            </a:pPr>
            <a:endParaRPr lang="en-US" sz="1300" dirty="0"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/>
            </a:pPr>
            <a:r>
              <a:rPr lang="en-US" sz="1300" dirty="0" smtClean="0">
                <a:latin typeface="+mj-lt"/>
                <a:cs typeface="Times New Roman" panose="02020603050405020304" pitchFamily="18" charset="0"/>
              </a:rPr>
              <a:t>Polar decoders </a:t>
            </a:r>
            <a:r>
              <a:rPr lang="en-US" sz="1300" dirty="0">
                <a:latin typeface="+mj-lt"/>
                <a:cs typeface="Times New Roman" panose="02020603050405020304" pitchFamily="18" charset="0"/>
              </a:rPr>
              <a:t>have degraded information throughputs at low coding rates</a:t>
            </a:r>
            <a:r>
              <a:rPr lang="en-US" sz="1300" dirty="0" smtClean="0">
                <a:latin typeface="+mj-lt"/>
                <a:cs typeface="Times New Roman" panose="02020603050405020304" pitchFamily="18" charset="0"/>
              </a:rPr>
              <a:t>.</a:t>
            </a:r>
            <a:br>
              <a:rPr lang="en-US" sz="1300" dirty="0" smtClean="0">
                <a:latin typeface="+mj-lt"/>
                <a:cs typeface="Times New Roman" panose="02020603050405020304" pitchFamily="18" charset="0"/>
              </a:rPr>
            </a:br>
            <a:r>
              <a:rPr lang="en-US" sz="1300" b="0" dirty="0">
                <a:cs typeface="Times New Roman" panose="02020603050405020304" pitchFamily="18" charset="0"/>
              </a:rPr>
              <a:t>Supported by Tables 5 and 6 in R1-</a:t>
            </a:r>
            <a:r>
              <a:rPr lang="en-US" sz="1300" b="0" dirty="0" smtClean="0">
                <a:cs typeface="Times New Roman" panose="02020603050405020304" pitchFamily="18" charset="0"/>
              </a:rPr>
              <a:t>1608865</a:t>
            </a:r>
            <a:r>
              <a:rPr lang="en-US" sz="1300" b="0" dirty="0">
                <a:cs typeface="Times New Roman" panose="02020603050405020304" pitchFamily="18" charset="0"/>
              </a:rPr>
              <a:t> </a:t>
            </a:r>
            <a:r>
              <a:rPr lang="en-US" sz="1300" b="0" dirty="0" smtClean="0">
                <a:cs typeface="Times New Roman" panose="02020603050405020304" pitchFamily="18" charset="0"/>
              </a:rPr>
              <a:t>and </a:t>
            </a:r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by</a:t>
            </a:r>
            <a:r>
              <a:rPr lang="en-US" sz="1300" b="0" dirty="0">
                <a:latin typeface="+mj-lt"/>
                <a:cs typeface="Times New Roman" panose="02020603050405020304" pitchFamily="18" charset="0"/>
              </a:rPr>
              <a:t>: "In contrast to turbo decoders, the information throughput, hardware efficiency and energy efficiency of polar (and LDPC) decoders scale down </a:t>
            </a:r>
            <a:r>
              <a:rPr lang="en-US" sz="1300" b="0" strike="sngStrike" dirty="0">
                <a:latin typeface="+mj-lt"/>
                <a:cs typeface="Times New Roman" panose="02020603050405020304" pitchFamily="18" charset="0"/>
              </a:rPr>
              <a:t>proportionately</a:t>
            </a:r>
            <a:r>
              <a:rPr lang="en-US" sz="1300" b="0" dirty="0">
                <a:latin typeface="+mj-lt"/>
                <a:cs typeface="Times New Roman" panose="02020603050405020304" pitchFamily="18" charset="0"/>
              </a:rPr>
              <a:t> with the coding rate, while the latency scales up </a:t>
            </a:r>
            <a:r>
              <a:rPr lang="en-US" sz="1300" b="0" strike="sngStrike" dirty="0">
                <a:latin typeface="+mj-lt"/>
                <a:cs typeface="Times New Roman" panose="02020603050405020304" pitchFamily="18" charset="0"/>
              </a:rPr>
              <a:t>inversely proportionately</a:t>
            </a:r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.” </a:t>
            </a:r>
            <a:r>
              <a:rPr lang="en-US" sz="1300" b="0" dirty="0">
                <a:latin typeface="+mj-lt"/>
                <a:cs typeface="Times New Roman" panose="02020603050405020304" pitchFamily="18" charset="0"/>
              </a:rPr>
              <a:t>R1-</a:t>
            </a:r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1608977</a:t>
            </a:r>
            <a:br>
              <a:rPr lang="en-US" sz="1300" b="0" dirty="0" smtClean="0">
                <a:latin typeface="+mj-lt"/>
                <a:cs typeface="Times New Roman" panose="02020603050405020304" pitchFamily="18" charset="0"/>
              </a:rPr>
            </a:br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Here, ‘proportionately’ should be deleted, as</a:t>
            </a:r>
            <a:r>
              <a:rPr lang="en-US" sz="1300" b="0" dirty="0" smtClean="0">
                <a:cs typeface="Times New Roman" panose="02020603050405020304" pitchFamily="18" charset="0"/>
              </a:rPr>
              <a:t> </a:t>
            </a:r>
            <a:r>
              <a:rPr lang="en-US" sz="1300" b="0" dirty="0">
                <a:cs typeface="Times New Roman" panose="02020603050405020304" pitchFamily="18" charset="0"/>
              </a:rPr>
              <a:t>discussed during AI 8.1.3.1 on 11</a:t>
            </a:r>
            <a:r>
              <a:rPr lang="en-US" sz="1300" b="0" baseline="30000" dirty="0">
                <a:cs typeface="Times New Roman" panose="02020603050405020304" pitchFamily="18" charset="0"/>
              </a:rPr>
              <a:t>th</a:t>
            </a:r>
            <a:r>
              <a:rPr lang="en-US" sz="1300" b="0" dirty="0">
                <a:cs typeface="Times New Roman" panose="02020603050405020304" pitchFamily="18" charset="0"/>
              </a:rPr>
              <a:t> October 2016</a:t>
            </a:r>
            <a:endParaRPr lang="en-US" sz="1300" b="0" dirty="0" smtClean="0">
              <a:latin typeface="+mj-lt"/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/>
            </a:pPr>
            <a:endParaRPr lang="en-US" sz="1300" b="0" dirty="0">
              <a:latin typeface="+mj-lt"/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/>
            </a:pPr>
            <a:r>
              <a:rPr lang="en-US" sz="1300" dirty="0" smtClean="0">
                <a:latin typeface="+mj-lt"/>
                <a:cs typeface="Times New Roman" panose="02020603050405020304" pitchFamily="18" charset="0"/>
              </a:rPr>
              <a:t>The flexible polar decoder of </a:t>
            </a:r>
            <a:r>
              <a:rPr lang="en-US" sz="1300" dirty="0">
                <a:cs typeface="Times New Roman" panose="02020603050405020304" pitchFamily="18" charset="0"/>
              </a:rPr>
              <a:t>R1-</a:t>
            </a:r>
            <a:r>
              <a:rPr lang="en-US" sz="1300" dirty="0" smtClean="0">
                <a:cs typeface="Times New Roman" panose="02020603050405020304" pitchFamily="18" charset="0"/>
              </a:rPr>
              <a:t>1608865</a:t>
            </a:r>
            <a:r>
              <a:rPr lang="en-US" sz="1300" dirty="0" smtClean="0">
                <a:latin typeface="+mj-lt"/>
                <a:cs typeface="Times New Roman" panose="02020603050405020304" pitchFamily="18" charset="0"/>
              </a:rPr>
              <a:t> has </a:t>
            </a:r>
            <a:r>
              <a:rPr lang="en-US" sz="1300" dirty="0">
                <a:latin typeface="+mj-lt"/>
                <a:cs typeface="Times New Roman" panose="02020603050405020304" pitchFamily="18" charset="0"/>
              </a:rPr>
              <a:t>degraded information throughputs at short block lengths</a:t>
            </a:r>
            <a:r>
              <a:rPr lang="en-US" sz="1300" dirty="0" smtClean="0">
                <a:latin typeface="+mj-lt"/>
                <a:cs typeface="Times New Roman" panose="02020603050405020304" pitchFamily="18" charset="0"/>
              </a:rPr>
              <a:t>.</a:t>
            </a:r>
            <a:br>
              <a:rPr lang="en-US" sz="1300" dirty="0" smtClean="0">
                <a:latin typeface="+mj-lt"/>
                <a:cs typeface="Times New Roman" panose="02020603050405020304" pitchFamily="18" charset="0"/>
              </a:rPr>
            </a:br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Supported by Tables 5 and 6 in R1-1608865</a:t>
            </a:r>
          </a:p>
          <a:p>
            <a:pPr marL="355600" indent="-355600" algn="just">
              <a:buFont typeface="+mj-lt"/>
              <a:buAutoNum type="arabicPeriod"/>
            </a:pPr>
            <a:endParaRPr lang="en-US" sz="1300" b="0" dirty="0" smtClean="0">
              <a:latin typeface="+mj-lt"/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/>
            </a:pPr>
            <a:r>
              <a:rPr lang="en-US" sz="1300" dirty="0" smtClean="0">
                <a:latin typeface="+mj-lt"/>
                <a:cs typeface="Times New Roman" panose="02020603050405020304" pitchFamily="18" charset="0"/>
              </a:rPr>
              <a:t>At least the polar decoder of </a:t>
            </a:r>
            <a:r>
              <a:rPr lang="en-US" sz="1300" dirty="0">
                <a:cs typeface="Times New Roman" panose="02020603050405020304" pitchFamily="18" charset="0"/>
              </a:rPr>
              <a:t>R1-</a:t>
            </a:r>
            <a:r>
              <a:rPr lang="en-US" sz="1300" dirty="0" smtClean="0">
                <a:cs typeface="Times New Roman" panose="02020603050405020304" pitchFamily="18" charset="0"/>
              </a:rPr>
              <a:t>1608865</a:t>
            </a:r>
            <a:r>
              <a:rPr lang="en-US" sz="1300" dirty="0" smtClean="0">
                <a:latin typeface="+mj-lt"/>
                <a:cs typeface="Times New Roman" panose="02020603050405020304" pitchFamily="18" charset="0"/>
              </a:rPr>
              <a:t> has </a:t>
            </a:r>
            <a:r>
              <a:rPr lang="en-US" sz="1300" dirty="0">
                <a:latin typeface="+mj-lt"/>
                <a:cs typeface="Times New Roman" panose="02020603050405020304" pitchFamily="18" charset="0"/>
              </a:rPr>
              <a:t>degraded latency at low coding rates </a:t>
            </a:r>
            <a:r>
              <a:rPr lang="en-US" sz="1300" dirty="0" smtClean="0">
                <a:latin typeface="+mj-lt"/>
                <a:cs typeface="Times New Roman" panose="02020603050405020304" pitchFamily="18" charset="0"/>
              </a:rPr>
              <a:t>and/or </a:t>
            </a:r>
            <a:r>
              <a:rPr lang="en-US" sz="1300" dirty="0">
                <a:latin typeface="+mj-lt"/>
                <a:cs typeface="Times New Roman" panose="02020603050405020304" pitchFamily="18" charset="0"/>
              </a:rPr>
              <a:t>short block lengths</a:t>
            </a:r>
            <a:r>
              <a:rPr lang="en-US" sz="1300" dirty="0" smtClean="0">
                <a:latin typeface="+mj-lt"/>
                <a:cs typeface="Times New Roman" panose="02020603050405020304" pitchFamily="18" charset="0"/>
              </a:rPr>
              <a:t>.</a:t>
            </a:r>
            <a:br>
              <a:rPr lang="en-US" sz="1300" dirty="0" smtClean="0">
                <a:latin typeface="+mj-lt"/>
                <a:cs typeface="Times New Roman" panose="02020603050405020304" pitchFamily="18" charset="0"/>
              </a:rPr>
            </a:br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Supported by: "</a:t>
            </a:r>
            <a:r>
              <a:rPr lang="en-US" sz="1300" b="0" dirty="0">
                <a:latin typeface="+mj-lt"/>
                <a:cs typeface="Times New Roman" panose="02020603050405020304" pitchFamily="18" charset="0"/>
              </a:rPr>
              <a:t>The latency associated with a particular information block length is degraded when the information throughput (</a:t>
            </a:r>
            <a:r>
              <a:rPr lang="en-US" sz="1300" b="0" dirty="0" err="1">
                <a:latin typeface="+mj-lt"/>
                <a:cs typeface="Times New Roman" panose="02020603050405020304" pitchFamily="18" charset="0"/>
              </a:rPr>
              <a:t>Gbps</a:t>
            </a:r>
            <a:r>
              <a:rPr lang="en-US" sz="1300" b="0" dirty="0">
                <a:latin typeface="+mj-lt"/>
                <a:cs typeface="Times New Roman" panose="02020603050405020304" pitchFamily="18" charset="0"/>
              </a:rPr>
              <a:t>) is reduced.” R1-</a:t>
            </a:r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1610544</a:t>
            </a:r>
            <a:r>
              <a:rPr lang="en-US" sz="1300" b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en-US" sz="1300" b="0" smtClean="0">
                <a:latin typeface="+mj-lt"/>
                <a:cs typeface="Times New Roman" panose="02020603050405020304" pitchFamily="18" charset="0"/>
              </a:rPr>
            </a:br>
            <a:endParaRPr lang="en-US" sz="1300" b="0" dirty="0"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1300" b="0" dirty="0" smtClean="0">
                <a:latin typeface="+mj-lt"/>
                <a:cs typeface="Times New Roman" panose="02020603050405020304" pitchFamily="18" charset="0"/>
              </a:rPr>
              <a:t>Continued on next slide</a:t>
            </a:r>
          </a:p>
          <a:p>
            <a:pPr marL="355600" indent="-355600" algn="just">
              <a:buFont typeface="+mj-lt"/>
              <a:buAutoNum type="arabicPeriod"/>
            </a:pPr>
            <a:endParaRPr lang="en-US" sz="1300" b="0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257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451646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  <a:cs typeface="Times New Roman" pitchFamily="18" charset="0"/>
              </a:rPr>
              <a:t>Polar codes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94861" y="1084565"/>
            <a:ext cx="8278813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endParaRPr lang="en-US" sz="1400" b="0" dirty="0" smtClean="0">
              <a:latin typeface="+mj-lt"/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 startAt="5"/>
            </a:pPr>
            <a:r>
              <a:rPr lang="en-US" sz="1400" dirty="0">
                <a:cs typeface="Times New Roman" panose="02020603050405020304" pitchFamily="18" charset="0"/>
              </a:rPr>
              <a:t>At least the polar decoder of R1-1608865 has </a:t>
            </a:r>
            <a:r>
              <a:rPr lang="en-US" sz="1400" dirty="0" smtClean="0">
                <a:latin typeface="+mj-lt"/>
                <a:cs typeface="Times New Roman" panose="02020603050405020304" pitchFamily="18" charset="0"/>
              </a:rPr>
              <a:t>degraded </a:t>
            </a:r>
            <a:r>
              <a:rPr lang="en-US" sz="1400" dirty="0">
                <a:latin typeface="+mj-lt"/>
                <a:cs typeface="Times New Roman" panose="02020603050405020304" pitchFamily="18" charset="0"/>
              </a:rPr>
              <a:t>area efficiency at low coding rates </a:t>
            </a:r>
            <a:r>
              <a:rPr lang="en-US" sz="1400" dirty="0" smtClean="0">
                <a:latin typeface="+mj-lt"/>
                <a:cs typeface="Times New Roman" panose="02020603050405020304" pitchFamily="18" charset="0"/>
              </a:rPr>
              <a:t>and/or </a:t>
            </a:r>
            <a:r>
              <a:rPr lang="en-US" sz="1400" dirty="0">
                <a:latin typeface="+mj-lt"/>
                <a:cs typeface="Times New Roman" panose="02020603050405020304" pitchFamily="18" charset="0"/>
              </a:rPr>
              <a:t>short block lengths.</a:t>
            </a:r>
            <a:br>
              <a:rPr lang="en-US" sz="1400" dirty="0">
                <a:latin typeface="+mj-lt"/>
                <a:cs typeface="Times New Roman" panose="02020603050405020304" pitchFamily="18" charset="0"/>
              </a:rPr>
            </a:br>
            <a:r>
              <a:rPr lang="en-US" sz="1400" b="0" dirty="0">
                <a:latin typeface="+mj-lt"/>
                <a:cs typeface="Times New Roman" panose="02020603050405020304" pitchFamily="18" charset="0"/>
              </a:rPr>
              <a:t>Supported by: "The area efficiency (</a:t>
            </a:r>
            <a:r>
              <a:rPr lang="en-US" sz="1400" b="0" dirty="0" err="1">
                <a:latin typeface="+mj-lt"/>
                <a:cs typeface="Times New Roman" panose="02020603050405020304" pitchFamily="18" charset="0"/>
              </a:rPr>
              <a:t>Gbps</a:t>
            </a:r>
            <a:r>
              <a:rPr lang="en-US" sz="1400" b="0" dirty="0">
                <a:latin typeface="+mj-lt"/>
                <a:cs typeface="Times New Roman" panose="02020603050405020304" pitchFamily="18" charset="0"/>
              </a:rPr>
              <a:t>/mm2) is degraded when the information throughput (</a:t>
            </a:r>
            <a:r>
              <a:rPr lang="en-US" sz="1400" b="0" dirty="0" err="1">
                <a:latin typeface="+mj-lt"/>
                <a:cs typeface="Times New Roman" panose="02020603050405020304" pitchFamily="18" charset="0"/>
              </a:rPr>
              <a:t>Gbps</a:t>
            </a:r>
            <a:r>
              <a:rPr lang="en-US" sz="1400" b="0" dirty="0">
                <a:latin typeface="+mj-lt"/>
                <a:cs typeface="Times New Roman" panose="02020603050405020304" pitchFamily="18" charset="0"/>
              </a:rPr>
              <a:t>) is reduced.” R1-1610544</a:t>
            </a:r>
          </a:p>
          <a:p>
            <a:pPr marL="355600" indent="-355600" algn="just">
              <a:buFont typeface="+mj-lt"/>
              <a:buAutoNum type="arabicPeriod" startAt="5"/>
            </a:pPr>
            <a:endParaRPr lang="en-US" sz="1400" dirty="0" smtClean="0">
              <a:latin typeface="+mj-lt"/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 startAt="5"/>
            </a:pPr>
            <a:r>
              <a:rPr lang="en-US" sz="1400" dirty="0">
                <a:cs typeface="Times New Roman" panose="02020603050405020304" pitchFamily="18" charset="0"/>
              </a:rPr>
              <a:t>At least the polar decoder of R1-1608865 </a:t>
            </a:r>
            <a:r>
              <a:rPr lang="en-US" sz="1400" dirty="0" smtClean="0">
                <a:latin typeface="+mj-lt"/>
                <a:cs typeface="Times New Roman" panose="02020603050405020304" pitchFamily="18" charset="0"/>
              </a:rPr>
              <a:t>may be expected to have degraded energy efficiency at low coding rates and/or short block lengths.</a:t>
            </a:r>
            <a:br>
              <a:rPr lang="en-US" sz="1400" dirty="0" smtClean="0">
                <a:latin typeface="+mj-lt"/>
                <a:cs typeface="Times New Roman" panose="02020603050405020304" pitchFamily="18" charset="0"/>
              </a:rPr>
            </a:br>
            <a:r>
              <a:rPr lang="en-US" sz="1400" b="0" dirty="0" smtClean="0">
                <a:latin typeface="+mj-lt"/>
                <a:cs typeface="Times New Roman" panose="02020603050405020304" pitchFamily="18" charset="0"/>
              </a:rPr>
              <a:t>Supported by: "In many cases, the energy efficiency (</a:t>
            </a:r>
            <a:r>
              <a:rPr lang="en-US" sz="1400" b="0" dirty="0" err="1" smtClean="0">
                <a:latin typeface="+mj-lt"/>
                <a:cs typeface="Times New Roman" panose="02020603050405020304" pitchFamily="18" charset="0"/>
              </a:rPr>
              <a:t>mW</a:t>
            </a:r>
            <a:r>
              <a:rPr lang="en-US" sz="1400" b="0" dirty="0" smtClean="0">
                <a:latin typeface="+mj-lt"/>
                <a:cs typeface="Times New Roman" panose="02020603050405020304" pitchFamily="18" charset="0"/>
              </a:rPr>
              <a:t>/</a:t>
            </a:r>
            <a:r>
              <a:rPr lang="en-US" sz="1400" b="0" dirty="0" err="1" smtClean="0">
                <a:latin typeface="+mj-lt"/>
                <a:cs typeface="Times New Roman" panose="02020603050405020304" pitchFamily="18" charset="0"/>
              </a:rPr>
              <a:t>Gbps</a:t>
            </a:r>
            <a:r>
              <a:rPr lang="en-US" sz="1400" b="0" dirty="0" smtClean="0">
                <a:latin typeface="+mj-lt"/>
                <a:cs typeface="Times New Roman" panose="02020603050405020304" pitchFamily="18" charset="0"/>
              </a:rPr>
              <a:t> = </a:t>
            </a:r>
            <a:r>
              <a:rPr lang="en-US" sz="1400" b="0" dirty="0" err="1" smtClean="0">
                <a:latin typeface="+mj-lt"/>
                <a:cs typeface="Times New Roman" panose="02020603050405020304" pitchFamily="18" charset="0"/>
              </a:rPr>
              <a:t>nJ</a:t>
            </a:r>
            <a:r>
              <a:rPr lang="en-US" sz="1400" b="0" dirty="0" smtClean="0">
                <a:latin typeface="+mj-lt"/>
                <a:cs typeface="Times New Roman" panose="02020603050405020304" pitchFamily="18" charset="0"/>
              </a:rPr>
              <a:t>/bit) is degraded when the information throughput (</a:t>
            </a:r>
            <a:r>
              <a:rPr lang="en-US" sz="1400" b="0" dirty="0" err="1" smtClean="0">
                <a:latin typeface="+mj-lt"/>
                <a:cs typeface="Times New Roman" panose="02020603050405020304" pitchFamily="18" charset="0"/>
              </a:rPr>
              <a:t>Gbps</a:t>
            </a:r>
            <a:r>
              <a:rPr lang="en-US" sz="1400" b="0" dirty="0" smtClean="0">
                <a:latin typeface="+mj-lt"/>
                <a:cs typeface="Times New Roman" panose="02020603050405020304" pitchFamily="18" charset="0"/>
              </a:rPr>
              <a:t>) is reduced." R1-1610544</a:t>
            </a:r>
          </a:p>
          <a:p>
            <a:pPr marL="355600" indent="-355600" algn="just">
              <a:buFont typeface="+mj-lt"/>
              <a:buAutoNum type="arabicPeriod" startAt="5"/>
            </a:pPr>
            <a:endParaRPr lang="en-US" sz="1400" b="0" dirty="0">
              <a:latin typeface="+mj-lt"/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 startAt="5"/>
            </a:pPr>
            <a:r>
              <a:rPr lang="en-US" sz="1400" dirty="0" smtClean="0">
                <a:cs typeface="Times New Roman" panose="02020603050405020304" pitchFamily="18" charset="0"/>
              </a:rPr>
              <a:t>The L=8 flexible polar decoder of </a:t>
            </a:r>
            <a:r>
              <a:rPr lang="en-US" sz="1400" dirty="0">
                <a:cs typeface="Times New Roman" panose="02020603050405020304" pitchFamily="18" charset="0"/>
              </a:rPr>
              <a:t>R1-1608865 </a:t>
            </a:r>
            <a:r>
              <a:rPr lang="en-US" sz="1400" dirty="0" smtClean="0">
                <a:cs typeface="Times New Roman" panose="02020603050405020304" pitchFamily="18" charset="0"/>
              </a:rPr>
              <a:t>decodes between 0.44 and 0.99 bits per clock cycle. </a:t>
            </a:r>
            <a:r>
              <a:rPr lang="en-US" sz="1400" dirty="0">
                <a:cs typeface="Times New Roman" panose="02020603050405020304" pitchFamily="18" charset="0"/>
              </a:rPr>
              <a:t>The </a:t>
            </a:r>
            <a:r>
              <a:rPr lang="en-US" sz="1400" dirty="0" smtClean="0">
                <a:cs typeface="Times New Roman" panose="02020603050405020304" pitchFamily="18" charset="0"/>
              </a:rPr>
              <a:t>flexible turbo </a:t>
            </a:r>
            <a:r>
              <a:rPr lang="en-US" sz="1400" dirty="0">
                <a:cs typeface="Times New Roman" panose="02020603050405020304" pitchFamily="18" charset="0"/>
              </a:rPr>
              <a:t>decoder of [1] in R1-1608584 </a:t>
            </a:r>
            <a:r>
              <a:rPr lang="en-US" sz="1400" dirty="0" smtClean="0">
                <a:cs typeface="Times New Roman" panose="02020603050405020304" pitchFamily="18" charset="0"/>
              </a:rPr>
              <a:t>decodes up to 4 bits per clock cycle, which may be expected to give significantly better energy efficiency.</a:t>
            </a:r>
            <a:endParaRPr lang="en-US" sz="1400" dirty="0"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 startAt="5"/>
            </a:pPr>
            <a:endParaRPr lang="en-US" sz="1400" dirty="0" smtClean="0"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 startAt="5"/>
            </a:pPr>
            <a:r>
              <a:rPr lang="en-US" sz="1400" dirty="0">
                <a:cs typeface="Times New Roman" panose="02020603050405020304" pitchFamily="18" charset="0"/>
              </a:rPr>
              <a:t>The L=8 flexible polar decoder of R1-1608865 achieves up to </a:t>
            </a:r>
            <a:r>
              <a:rPr lang="en-US" sz="1400" dirty="0" smtClean="0">
                <a:cs typeface="Times New Roman" panose="02020603050405020304" pitchFamily="18" charset="0"/>
              </a:rPr>
              <a:t>6.3 </a:t>
            </a:r>
            <a:r>
              <a:rPr lang="en-US" sz="1400" dirty="0" err="1">
                <a:cs typeface="Times New Roman" panose="02020603050405020304" pitchFamily="18" charset="0"/>
              </a:rPr>
              <a:t>Gbps</a:t>
            </a:r>
            <a:r>
              <a:rPr lang="en-US" sz="1400" dirty="0">
                <a:cs typeface="Times New Roman" panose="02020603050405020304" pitchFamily="18" charset="0"/>
              </a:rPr>
              <a:t>/mm</a:t>
            </a:r>
            <a:r>
              <a:rPr lang="en-US" sz="1400" baseline="30000" dirty="0">
                <a:cs typeface="Times New Roman" panose="02020603050405020304" pitchFamily="18" charset="0"/>
              </a:rPr>
              <a:t>2</a:t>
            </a:r>
            <a:r>
              <a:rPr lang="en-US" sz="1400" dirty="0">
                <a:cs typeface="Times New Roman" panose="02020603050405020304" pitchFamily="18" charset="0"/>
              </a:rPr>
              <a:t> at 14 nm, but only for the highest coding rate. The flexible turbo decoder of [1] in R1-1608584 could potentially achieve </a:t>
            </a:r>
            <a:r>
              <a:rPr lang="en-US" sz="1400" dirty="0" smtClean="0">
                <a:cs typeface="Times New Roman" panose="02020603050405020304" pitchFamily="18" charset="0"/>
              </a:rPr>
              <a:t>6.2 </a:t>
            </a:r>
            <a:r>
              <a:rPr lang="en-US" sz="1400" dirty="0" err="1">
                <a:cs typeface="Times New Roman" panose="02020603050405020304" pitchFamily="18" charset="0"/>
              </a:rPr>
              <a:t>Gbps</a:t>
            </a:r>
            <a:r>
              <a:rPr lang="en-US" sz="1400" dirty="0">
                <a:cs typeface="Times New Roman" panose="02020603050405020304" pitchFamily="18" charset="0"/>
              </a:rPr>
              <a:t>/mm</a:t>
            </a:r>
            <a:r>
              <a:rPr lang="en-US" sz="1400" baseline="30000" dirty="0">
                <a:cs typeface="Times New Roman" panose="02020603050405020304" pitchFamily="18" charset="0"/>
              </a:rPr>
              <a:t>2</a:t>
            </a:r>
            <a:r>
              <a:rPr lang="en-US" sz="1400" dirty="0">
                <a:cs typeface="Times New Roman" panose="02020603050405020304" pitchFamily="18" charset="0"/>
              </a:rPr>
              <a:t> for all coding rates</a:t>
            </a:r>
            <a:r>
              <a:rPr lang="en-US" sz="1400" dirty="0" smtClean="0">
                <a:cs typeface="Times New Roman" panose="02020603050405020304" pitchFamily="18" charset="0"/>
              </a:rPr>
              <a:t>, even </a:t>
            </a:r>
            <a:r>
              <a:rPr lang="en-US" sz="1400" dirty="0">
                <a:cs typeface="Times New Roman" panose="02020603050405020304" pitchFamily="18" charset="0"/>
              </a:rPr>
              <a:t>if </a:t>
            </a:r>
            <a:r>
              <a:rPr lang="en-US" sz="1400" dirty="0" smtClean="0">
                <a:cs typeface="Times New Roman" panose="02020603050405020304" pitchFamily="18" charset="0"/>
              </a:rPr>
              <a:t>only scaled </a:t>
            </a:r>
            <a:r>
              <a:rPr lang="en-US" sz="1400" dirty="0">
                <a:cs typeface="Times New Roman" panose="02020603050405020304" pitchFamily="18" charset="0"/>
              </a:rPr>
              <a:t>to </a:t>
            </a:r>
            <a:r>
              <a:rPr lang="en-US" sz="1400" dirty="0" smtClean="0">
                <a:cs typeface="Times New Roman" panose="02020603050405020304" pitchFamily="18" charset="0"/>
              </a:rPr>
              <a:t>27 </a:t>
            </a:r>
            <a:r>
              <a:rPr lang="en-US" sz="1400" dirty="0">
                <a:cs typeface="Times New Roman" panose="02020603050405020304" pitchFamily="18" charset="0"/>
              </a:rPr>
              <a:t>nm.</a:t>
            </a:r>
          </a:p>
          <a:p>
            <a:pPr marL="355600" indent="-355600" algn="just">
              <a:buFont typeface="+mj-lt"/>
              <a:buAutoNum type="arabicPeriod" startAt="5"/>
            </a:pPr>
            <a:endParaRPr lang="en-US" sz="1400" dirty="0"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 startAt="5"/>
            </a:pPr>
            <a:r>
              <a:rPr lang="en-US" sz="1400" dirty="0" smtClean="0">
                <a:cs typeface="Times New Roman" panose="02020603050405020304" pitchFamily="18" charset="0"/>
              </a:rPr>
              <a:t>The hardware performance results of </a:t>
            </a:r>
            <a:r>
              <a:rPr lang="en-US" sz="1400" dirty="0">
                <a:cs typeface="Times New Roman" panose="02020603050405020304" pitchFamily="18" charset="0"/>
              </a:rPr>
              <a:t>R1-1608865 </a:t>
            </a:r>
            <a:r>
              <a:rPr lang="en-US" sz="1400" dirty="0" smtClean="0">
                <a:cs typeface="Times New Roman" panose="02020603050405020304" pitchFamily="18" charset="0"/>
              </a:rPr>
              <a:t>may be expected to degrade when considering post-layout characterization and when including the channel LLR buffer and rate-matching controller on chip.</a:t>
            </a:r>
            <a:endParaRPr lang="en-US" sz="1400" b="0" dirty="0"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 startAt="5"/>
            </a:pPr>
            <a:endParaRPr lang="en-US" sz="1400" b="0" dirty="0"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 startAt="5"/>
            </a:pPr>
            <a:endParaRPr lang="en-US" sz="1400" b="0" dirty="0" smtClean="0">
              <a:latin typeface="+mj-lt"/>
              <a:cs typeface="Times New Roman" panose="02020603050405020304" pitchFamily="18" charset="0"/>
            </a:endParaRPr>
          </a:p>
          <a:p>
            <a:pPr marL="355600" indent="-355600" algn="just">
              <a:buFont typeface="+mj-lt"/>
              <a:buAutoNum type="arabicPeriod" startAt="5"/>
            </a:pPr>
            <a:endParaRPr lang="en-US" sz="1400" b="0" dirty="0" smtClean="0">
              <a:latin typeface="+mj-lt"/>
              <a:cs typeface="Times New Roman" panose="02020603050405020304" pitchFamily="18" charset="0"/>
            </a:endParaRPr>
          </a:p>
          <a:p>
            <a:pPr lvl="0" algn="just"/>
            <a:endParaRPr lang="en-US" sz="1200" b="0" dirty="0" smtClean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53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21994</TotalTime>
  <Words>166</Words>
  <Application>Microsoft Macintosh PowerPoint</Application>
  <PresentationFormat>On-screen Show (4:3)</PresentationFormat>
  <Paragraphs>44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FinalPowerpoint</vt:lpstr>
      <vt:lpstr>Custom Design</vt:lpstr>
      <vt:lpstr>1_Custom Design</vt:lpstr>
      <vt:lpstr>Observations on hardware implementations of flexible polar decoders</vt:lpstr>
      <vt:lpstr>Background</vt:lpstr>
      <vt:lpstr>Polar codes</vt:lpstr>
      <vt:lpstr>Polar codes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Rob Maunder</cp:lastModifiedBy>
  <cp:revision>2346</cp:revision>
  <dcterms:created xsi:type="dcterms:W3CDTF">2007-12-19T20:51:45Z</dcterms:created>
  <dcterms:modified xsi:type="dcterms:W3CDTF">2016-10-12T13:38:36Z</dcterms:modified>
</cp:coreProperties>
</file>