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65" autoAdjust="0"/>
    <p:restoredTop sz="96301" autoAdjust="0"/>
  </p:normalViewPr>
  <p:slideViewPr>
    <p:cSldViewPr>
      <p:cViewPr varScale="1">
        <p:scale>
          <a:sx n="86" d="100"/>
          <a:sy n="86" d="100"/>
        </p:scale>
        <p:origin x="1362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10/11/2016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WF on TBS scaling design for PUSCH in </a:t>
            </a:r>
            <a:r>
              <a:rPr lang="en-US" altLang="zh-CN" dirty="0" err="1"/>
              <a:t>UpPTS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>
                <a:solidFill>
                  <a:schemeClr val="tx1"/>
                </a:solidFill>
              </a:rPr>
              <a:t>CMCC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Meeting #86</a:t>
            </a:r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bis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Lisbon, Portugal, October 10th – 14th, 2016</a:t>
            </a:r>
          </a:p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7.2.7</a:t>
            </a:r>
            <a:endParaRPr lang="ja-JP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380288" y="217488"/>
            <a:ext cx="1638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en-US" b="1" dirty="0"/>
              <a:t>R1-1610698</a:t>
            </a:r>
            <a:endParaRPr lang="en-US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sz="2000" dirty="0"/>
              <a:t>In RAN#71, a new Work Item on Uplink Capacity Enhancements for LTE was approved, aiming for enhancing the uplink capacity of LTE by means of introducing uplink 256QAM, and supporting PUSCH transmission in </a:t>
            </a:r>
            <a:r>
              <a:rPr lang="en-GB" altLang="zh-CN" sz="2000" dirty="0" err="1"/>
              <a:t>UpPTS</a:t>
            </a:r>
            <a:endParaRPr lang="en-GB" altLang="zh-CN" sz="2000" dirty="0"/>
          </a:p>
          <a:p>
            <a:r>
              <a:rPr lang="en-GB" altLang="zh-CN" sz="2000" dirty="0"/>
              <a:t> The objectives of the work of PUSCH in </a:t>
            </a:r>
            <a:r>
              <a:rPr lang="en-GB" altLang="zh-CN" sz="2000" dirty="0" err="1"/>
              <a:t>UpPTS</a:t>
            </a:r>
            <a:r>
              <a:rPr lang="en-GB" altLang="zh-CN" sz="2000" dirty="0"/>
              <a:t> that related to RAN1 include</a:t>
            </a:r>
          </a:p>
          <a:p>
            <a:pPr lvl="1"/>
            <a:r>
              <a:rPr lang="en-US" altLang="zh-CN" sz="1800" i="1" dirty="0"/>
              <a:t>Specify mechanism for supporting PUSCH transmission in special </a:t>
            </a:r>
            <a:r>
              <a:rPr lang="en-US" altLang="zh-CN" sz="1800" i="1" dirty="0" err="1"/>
              <a:t>subframe</a:t>
            </a:r>
            <a:r>
              <a:rPr lang="en-US" altLang="zh-CN" sz="1800" i="1" dirty="0"/>
              <a:t> with </a:t>
            </a:r>
            <a:r>
              <a:rPr lang="en-US" altLang="zh-CN" sz="1800" i="1" dirty="0" err="1"/>
              <a:t>DwPTS</a:t>
            </a:r>
            <a:r>
              <a:rPr lang="en-US" altLang="zh-CN" sz="1800" i="1" dirty="0"/>
              <a:t> of 6 OFDM symbols, GP of 2 OFDM symbols.</a:t>
            </a:r>
            <a:endParaRPr lang="en-US" altLang="zh-CN" sz="1800" dirty="0"/>
          </a:p>
          <a:p>
            <a:pPr lvl="1"/>
            <a:r>
              <a:rPr lang="en-US" altLang="zh-CN" sz="1800" i="1" dirty="0"/>
              <a:t>Backward compatibility with legacy UEs is maintained</a:t>
            </a:r>
          </a:p>
          <a:p>
            <a:r>
              <a:rPr lang="en-US" altLang="zh-CN" sz="2000" dirty="0"/>
              <a:t>For PUSCH in </a:t>
            </a:r>
            <a:r>
              <a:rPr lang="en-US" altLang="zh-CN" sz="2000" dirty="0" err="1"/>
              <a:t>UpPTS</a:t>
            </a:r>
            <a:r>
              <a:rPr lang="en-US" altLang="zh-CN" sz="2000" dirty="0"/>
              <a:t>, one transmission solution is to transmit a new data block independently.</a:t>
            </a:r>
          </a:p>
          <a:p>
            <a:pPr lvl="1"/>
            <a:r>
              <a:rPr lang="en-US" altLang="zh-CN" sz="1800" dirty="0"/>
              <a:t>Considering that at most 6 SC-FDMA symbols for PUSCH transmission in </a:t>
            </a:r>
            <a:r>
              <a:rPr lang="en-US" altLang="zh-CN" sz="1800" dirty="0" err="1"/>
              <a:t>UpPTS</a:t>
            </a:r>
            <a:r>
              <a:rPr lang="en-US" altLang="zh-CN" sz="1800" dirty="0"/>
              <a:t>, TBS determination for the PUSCH in </a:t>
            </a:r>
            <a:r>
              <a:rPr lang="en-US" altLang="zh-CN" sz="1800" dirty="0" err="1"/>
              <a:t>UpPTS</a:t>
            </a:r>
            <a:r>
              <a:rPr lang="en-US" altLang="zh-CN" sz="1800" dirty="0"/>
              <a:t> needs to be modified</a:t>
            </a:r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48449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8356" y="1448613"/>
            <a:ext cx="8507288" cy="4525963"/>
          </a:xfrm>
        </p:spPr>
        <p:txBody>
          <a:bodyPr/>
          <a:lstStyle/>
          <a:p>
            <a:r>
              <a:rPr lang="en-US" altLang="zh-CN" sz="2400" dirty="0"/>
              <a:t>For TBS selection for independent PUSCH transmission in </a:t>
            </a:r>
            <a:r>
              <a:rPr lang="en-US" altLang="zh-CN" sz="2400" dirty="0" err="1"/>
              <a:t>UpPTS</a:t>
            </a:r>
            <a:r>
              <a:rPr lang="en-US" altLang="zh-CN" sz="2400" dirty="0"/>
              <a:t>, the TBS selection method for PDSCH in </a:t>
            </a:r>
            <a:r>
              <a:rPr lang="en-US" altLang="zh-CN" sz="2400" dirty="0" err="1"/>
              <a:t>DwPTS</a:t>
            </a:r>
            <a:r>
              <a:rPr lang="en-US" altLang="zh-CN" sz="2400" dirty="0"/>
              <a:t> is reused.</a:t>
            </a:r>
          </a:p>
          <a:p>
            <a:pPr lvl="1"/>
            <a:r>
              <a:rPr lang="en-US" altLang="zh-CN" sz="2000" dirty="0"/>
              <a:t>Set the PRB scaling factor according to available number of symbols for PUSCH in </a:t>
            </a:r>
            <a:r>
              <a:rPr lang="en-US" altLang="zh-CN" sz="2000" dirty="0" err="1"/>
              <a:t>UpPTS</a:t>
            </a:r>
            <a:r>
              <a:rPr lang="en-US" altLang="zh-CN" sz="2000" dirty="0"/>
              <a:t> as shown in the following table</a:t>
            </a:r>
          </a:p>
          <a:p>
            <a:endParaRPr lang="en-GB" altLang="zh-CN" sz="2000" dirty="0"/>
          </a:p>
          <a:p>
            <a:endParaRPr lang="en-GB" altLang="zh-CN" sz="2000" dirty="0"/>
          </a:p>
          <a:p>
            <a:endParaRPr lang="en-GB" altLang="zh-CN" sz="2400" dirty="0"/>
          </a:p>
          <a:p>
            <a:endParaRPr lang="en-GB" altLang="zh-CN" sz="24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328795"/>
              </p:ext>
            </p:extLst>
          </p:nvPr>
        </p:nvGraphicFramePr>
        <p:xfrm>
          <a:off x="536967" y="3356992"/>
          <a:ext cx="8070066" cy="975360"/>
        </p:xfrm>
        <a:graphic>
          <a:graphicData uri="http://schemas.openxmlformats.org/drawingml/2006/table">
            <a:tbl>
              <a:tblPr firstRow="1" firstCol="1" bandRow="1"/>
              <a:tblGrid>
                <a:gridCol w="2273663">
                  <a:extLst>
                    <a:ext uri="{9D8B030D-6E8A-4147-A177-3AD203B41FA5}">
                      <a16:colId xmlns:a16="http://schemas.microsoft.com/office/drawing/2014/main" val="3715814790"/>
                    </a:ext>
                  </a:extLst>
                </a:gridCol>
                <a:gridCol w="770548">
                  <a:extLst>
                    <a:ext uri="{9D8B030D-6E8A-4147-A177-3AD203B41FA5}">
                      <a16:colId xmlns:a16="http://schemas.microsoft.com/office/drawing/2014/main" val="3557624425"/>
                    </a:ext>
                  </a:extLst>
                </a:gridCol>
                <a:gridCol w="1005171">
                  <a:extLst>
                    <a:ext uri="{9D8B030D-6E8A-4147-A177-3AD203B41FA5}">
                      <a16:colId xmlns:a16="http://schemas.microsoft.com/office/drawing/2014/main" val="3661291430"/>
                    </a:ext>
                  </a:extLst>
                </a:gridCol>
                <a:gridCol w="1005171">
                  <a:extLst>
                    <a:ext uri="{9D8B030D-6E8A-4147-A177-3AD203B41FA5}">
                      <a16:colId xmlns:a16="http://schemas.microsoft.com/office/drawing/2014/main" val="2379357276"/>
                    </a:ext>
                  </a:extLst>
                </a:gridCol>
                <a:gridCol w="1005171">
                  <a:extLst>
                    <a:ext uri="{9D8B030D-6E8A-4147-A177-3AD203B41FA5}">
                      <a16:colId xmlns:a16="http://schemas.microsoft.com/office/drawing/2014/main" val="2291443804"/>
                    </a:ext>
                  </a:extLst>
                </a:gridCol>
                <a:gridCol w="1005171">
                  <a:extLst>
                    <a:ext uri="{9D8B030D-6E8A-4147-A177-3AD203B41FA5}">
                      <a16:colId xmlns:a16="http://schemas.microsoft.com/office/drawing/2014/main" val="2715496051"/>
                    </a:ext>
                  </a:extLst>
                </a:gridCol>
                <a:gridCol w="1005171">
                  <a:extLst>
                    <a:ext uri="{9D8B030D-6E8A-4147-A177-3AD203B41FA5}">
                      <a16:colId xmlns:a16="http://schemas.microsoft.com/office/drawing/2014/main" val="11656717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solidFill>
                            <a:srgbClr val="FFFFFF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Available SC-FDMA symbols for PUSCH</a:t>
                      </a:r>
                      <a:endParaRPr lang="zh-CN" sz="1600" b="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solidFill>
                            <a:srgbClr val="FFFFFF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solidFill>
                            <a:srgbClr val="FFFFFF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solidFill>
                            <a:srgbClr val="FFFFFF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solidFill>
                            <a:srgbClr val="FFFFFF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solidFill>
                            <a:srgbClr val="FFFFFF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solidFill>
                            <a:srgbClr val="FFFFFF"/>
                          </a:solidFill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7805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 ratio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1/12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1/6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1/4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1/3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5/12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1/2</a:t>
                      </a:r>
                      <a:endParaRPr lang="zh-CN" sz="1600" b="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98696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Scaling factor</a:t>
                      </a:r>
                      <a:endParaRPr lang="zh-CN" sz="1600" b="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1/8</a:t>
                      </a:r>
                      <a:endParaRPr lang="zh-CN" sz="1600" b="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2/8</a:t>
                      </a:r>
                      <a:endParaRPr lang="zh-CN" sz="1600" b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600" b="0" dirty="0">
                          <a:effectLst/>
                          <a:latin typeface="Times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4/8</a:t>
                      </a:r>
                      <a:endParaRPr lang="zh-CN" sz="1600" b="0" dirty="0">
                        <a:effectLst/>
                        <a:latin typeface="Times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9C9C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39991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6063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12215</TotalTime>
  <Words>221</Words>
  <Application>Microsoft Office PowerPoint</Application>
  <PresentationFormat>全屏显示(4:3)</PresentationFormat>
  <Paragraphs>36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Unicode MS</vt:lpstr>
      <vt:lpstr>宋体</vt:lpstr>
      <vt:lpstr>Arial</vt:lpstr>
      <vt:lpstr>Calibri</vt:lpstr>
      <vt:lpstr>Times</vt:lpstr>
      <vt:lpstr>Times New Roman</vt:lpstr>
      <vt:lpstr>Office Theme</vt:lpstr>
      <vt:lpstr>WF on TBS scaling design for PUSCH in UpPTS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Xueying</cp:lastModifiedBy>
  <cp:revision>558</cp:revision>
  <dcterms:created xsi:type="dcterms:W3CDTF">2015-04-22T00:12:23Z</dcterms:created>
  <dcterms:modified xsi:type="dcterms:W3CDTF">2016-10-11T14:13:27Z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(3)QUilqRlz256Y1Xq9lrkvL4SV6iHLH4k8wNfjeDCjp7VEMLeAtkCAIQN1IijvthTVA6SkaYNn
Rf7iZwWx+vA2TZwNC5XpG96ORK2EFNlKP3nYx6L4gQA1SECwXMt7I8igL6tE1MT4L+vVYgRg
mpGfosBSDetQB4ux2HS/Dh22lm8hpX97LjOz6kriWCaw6r6nI9foQ8P4Z9Kn2vF7apd+XGIz
VWP+9CVFRgU9QeM0To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ZvCt/ruWlBcMzG2Q2GnXKBDlZnn4zQhjcEfwB544KwokgKHcMGDuGU
R56R6fEwM4VGIvxgAoG7HkPwaeytI4Jggr488p+uZiYxVhNi8+delfvGupKHGEIIo9bSwObP
253dF0m59eGF+BGaWXFUNXzJctSrNiRf+WM7oEk4XGUqQ9CI6g2oyza0BuPBgT6oHI1myj/g
rMPaF05WbQPT5IijMBz2EZsotVmJj8nOvmWM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mz/2bmKRsJgDZ8gHtVzjJACnNhENNhO1aId1
jJm8tnI7lhMOfu1+ruL5JTihcmlM62wJSXMEoEhe/myLzJdoNSvrBWtDpeCzeTLGVHz3jD3v
mHXVCGNHuVTNqsRiWlIDSw==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1460244347</vt:lpwstr>
  </property>
</Properties>
</file>