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1" d="100"/>
          <a:sy n="71" d="100"/>
        </p:scale>
        <p:origin x="91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Visio___1.vsd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Visio___2.vsd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985" y="1568409"/>
            <a:ext cx="10972800" cy="2387600"/>
          </a:xfrm>
        </p:spPr>
        <p:txBody>
          <a:bodyPr>
            <a:noAutofit/>
          </a:bodyPr>
          <a:lstStyle/>
          <a:p>
            <a:r>
              <a:rPr lang="en-US" sz="5400" dirty="0" smtClean="0"/>
              <a:t>WF </a:t>
            </a:r>
            <a:r>
              <a:rPr lang="en-US" sz="5400" dirty="0"/>
              <a:t>on timing relationships </a:t>
            </a:r>
            <a:r>
              <a:rPr lang="en-US" sz="5400" dirty="0" smtClean="0"/>
              <a:t>of 2 </a:t>
            </a:r>
            <a:r>
              <a:rPr lang="en-US" sz="5400" dirty="0"/>
              <a:t>HARQ processes </a:t>
            </a:r>
            <a:r>
              <a:rPr lang="en-US" sz="5400" dirty="0" smtClean="0"/>
              <a:t>for NB-IoT enhancement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smtClean="0"/>
              <a:t>R1-1610645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October 10-14,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7.2.9.4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9209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080"/>
            <a:ext cx="10515600" cy="5392270"/>
          </a:xfrm>
        </p:spPr>
        <p:txBody>
          <a:bodyPr>
            <a:noAutofit/>
          </a:bodyPr>
          <a:lstStyle/>
          <a:p>
            <a:r>
              <a:rPr lang="en-US" dirty="0" smtClean="0"/>
              <a:t>The revised WID of Rel-14 NB-IoT enhancements includes the support of 2 HARQ processes for power consumption and latency reduction.</a:t>
            </a:r>
            <a:endParaRPr lang="en-US" dirty="0"/>
          </a:p>
          <a:p>
            <a:pPr marL="457200" lvl="1" indent="0">
              <a:buNone/>
            </a:pPr>
            <a:r>
              <a:rPr lang="en-US" altLang="zh-CN" b="1" u="sng" dirty="0" smtClean="0"/>
              <a:t>Power </a:t>
            </a:r>
            <a:r>
              <a:rPr lang="en-US" altLang="zh-CN" b="1" u="sng" dirty="0"/>
              <a:t>consumption and latency reduction</a:t>
            </a:r>
            <a:endParaRPr lang="zh-CN" altLang="zh-CN" dirty="0"/>
          </a:p>
          <a:p>
            <a:pPr marL="903288" lvl="1" indent="-457200" hangingPunct="0"/>
            <a:r>
              <a:rPr lang="en-US" altLang="zh-CN" dirty="0"/>
              <a:t>Support in DL and UL for 2 HARQ processes and larger maximum TBS [RAN1, RAN2, RAN4</a:t>
            </a:r>
            <a:r>
              <a:rPr lang="en-US" altLang="zh-CN" dirty="0" smtClean="0"/>
              <a:t>].</a:t>
            </a:r>
            <a:endParaRPr lang="en-US" altLang="zh-CN" dirty="0"/>
          </a:p>
          <a:p>
            <a:r>
              <a:rPr lang="en-GB" altLang="zh-CN" dirty="0" smtClean="0"/>
              <a:t>The timing relationships defined in Rel-13 NB-IoT are designed for single HARQ process.</a:t>
            </a:r>
          </a:p>
          <a:p>
            <a:r>
              <a:rPr lang="en-GB" altLang="zh-CN" dirty="0" smtClean="0"/>
              <a:t>New timing relationships need to be defined to support 2 HARQ processes.</a:t>
            </a:r>
          </a:p>
          <a:p>
            <a:pPr lvl="1"/>
            <a:r>
              <a:rPr lang="en-GB" altLang="zh-CN" dirty="0"/>
              <a:t>P</a:t>
            </a:r>
            <a:r>
              <a:rPr lang="en-US" altLang="zh-CN" dirty="0" err="1" smtClean="0">
                <a:cs typeface="Times New Roman" panose="02020603050405020304" pitchFamily="18" charset="0"/>
              </a:rPr>
              <a:t>rinciple</a:t>
            </a:r>
            <a:r>
              <a:rPr lang="en-US" altLang="zh-CN" dirty="0" smtClean="0">
                <a:cs typeface="Times New Roman" panose="02020603050405020304" pitchFamily="18" charset="0"/>
              </a:rPr>
              <a:t> is </a:t>
            </a:r>
            <a:r>
              <a:rPr lang="en-US" altLang="zh-CN" dirty="0">
                <a:cs typeface="Times New Roman" panose="02020603050405020304" pitchFamily="18" charset="0"/>
              </a:rPr>
              <a:t>to reuse Rel-13 timing relationships to the maximum extent possible to maintain low processing complexity of NB-IoT UE</a:t>
            </a:r>
            <a:endParaRPr lang="en-GB" altLang="zh-CN" dirty="0" smtClean="0"/>
          </a:p>
          <a:p>
            <a:r>
              <a:rPr lang="en-GB" altLang="zh-CN" dirty="0" smtClean="0"/>
              <a:t>Rules of NPDCCH monitoring also need to be updated to achieve better power consumption and latency reduction.</a:t>
            </a:r>
            <a:endParaRPr lang="en-US" altLang="zh-CN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0339"/>
            <a:ext cx="11957537" cy="79717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Proposals on timing relationships of downlink 2 HARQ processes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67509"/>
            <a:ext cx="10515600" cy="5667105"/>
          </a:xfrm>
        </p:spPr>
        <p:txBody>
          <a:bodyPr>
            <a:noAutofit/>
          </a:bodyPr>
          <a:lstStyle/>
          <a:p>
            <a:r>
              <a:rPr lang="en-US" sz="2400" dirty="0" smtClean="0"/>
              <a:t>The timing relationships of downlink 2 HARQ processes can be discussed based on the following figure.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400" dirty="0" smtClean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1800" i="1" dirty="0"/>
              <a:t>x</a:t>
            </a:r>
            <a:r>
              <a:rPr lang="en-US" altLang="zh-CN" sz="1800" baseline="-25000" dirty="0"/>
              <a:t>1: </a:t>
            </a:r>
            <a:r>
              <a:rPr lang="en-US" altLang="zh-CN" sz="1800" dirty="0"/>
              <a:t>Gap between the end of NPDCCH transmission and the start of the following NPDSCH transmission.</a:t>
            </a:r>
            <a:endParaRPr lang="zh-CN" altLang="zh-CN" sz="16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1800" i="1" dirty="0"/>
              <a:t>x</a:t>
            </a:r>
            <a:r>
              <a:rPr lang="en-US" altLang="zh-CN" sz="1800" baseline="-25000" dirty="0"/>
              <a:t>2: </a:t>
            </a:r>
            <a:r>
              <a:rPr lang="en-US" altLang="zh-CN" sz="1800" dirty="0"/>
              <a:t>Gap between the end of NPDSCH transmission and the start of the next NPDSCH transmission.</a:t>
            </a:r>
            <a:endParaRPr lang="zh-CN" altLang="zh-CN" sz="16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1800" i="1" dirty="0"/>
              <a:t>x</a:t>
            </a:r>
            <a:r>
              <a:rPr lang="en-US" altLang="zh-CN" sz="1800" baseline="-25000" dirty="0"/>
              <a:t>3: </a:t>
            </a:r>
            <a:r>
              <a:rPr lang="en-US" altLang="zh-CN" sz="1800" dirty="0"/>
              <a:t>Gap between the end of NPDSCH transmission and the start of the following NPUSCH format 2 transmission.</a:t>
            </a:r>
            <a:endParaRPr lang="zh-CN" altLang="zh-CN" sz="16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1800" i="1" dirty="0"/>
              <a:t>x</a:t>
            </a:r>
            <a:r>
              <a:rPr lang="en-US" altLang="zh-CN" sz="1800" baseline="-25000" dirty="0"/>
              <a:t>4: </a:t>
            </a:r>
            <a:r>
              <a:rPr lang="en-US" altLang="zh-CN" sz="1800" dirty="0"/>
              <a:t>Gap between the end of NPUSCH format 2 transmission and the start of the next NPUSCH format 2 transmission.</a:t>
            </a:r>
            <a:endParaRPr lang="zh-CN" altLang="zh-CN" sz="16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1800" i="1" dirty="0"/>
              <a:t>x</a:t>
            </a:r>
            <a:r>
              <a:rPr lang="en-US" altLang="zh-CN" sz="1800" baseline="-25000" dirty="0"/>
              <a:t>5: </a:t>
            </a:r>
            <a:r>
              <a:rPr lang="en-US" altLang="zh-CN" sz="1800" dirty="0"/>
              <a:t>Gap between the end of NPUSCH format 2 transmission and the start of the following downlink transmission. This is equivalent to the minimum 3 </a:t>
            </a:r>
            <a:r>
              <a:rPr lang="en-US" altLang="zh-CN" sz="1800" dirty="0" err="1"/>
              <a:t>ms</a:t>
            </a:r>
            <a:r>
              <a:rPr lang="en-US" altLang="zh-CN" sz="1800" dirty="0"/>
              <a:t> gap from any UL to next DL in Rel-13.</a:t>
            </a:r>
            <a:endParaRPr lang="zh-CN" altLang="zh-CN" sz="1600" dirty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2228955"/>
              </p:ext>
            </p:extLst>
          </p:nvPr>
        </p:nvGraphicFramePr>
        <p:xfrm>
          <a:off x="1752598" y="1532701"/>
          <a:ext cx="9072284" cy="2531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Visio" r:id="rId4" imgW="9306020" imgH="2600325" progId="Visio.Drawing.15">
                  <p:embed/>
                </p:oleObj>
              </mc:Choice>
              <mc:Fallback>
                <p:oleObj name="Visio" r:id="rId4" imgW="9306020" imgH="2600325" progId="Visio.Drawing.15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598" y="1532701"/>
                        <a:ext cx="9072284" cy="25314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660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104"/>
            <a:ext cx="11957537" cy="79717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/>
              <a:t>Proposals on timing relationships of downlink 2 HARQ processes (Cont.)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071" y="719592"/>
            <a:ext cx="11510682" cy="5667105"/>
          </a:xfrm>
        </p:spPr>
        <p:txBody>
          <a:bodyPr>
            <a:noAutofit/>
          </a:bodyPr>
          <a:lstStyle/>
          <a:p>
            <a:r>
              <a:rPr lang="en-US" altLang="zh-CN" sz="2000" i="1" dirty="0" smtClean="0">
                <a:cs typeface="Times New Roman" panose="02020603050405020304" pitchFamily="18" charset="0"/>
              </a:rPr>
              <a:t>x</a:t>
            </a:r>
            <a:r>
              <a:rPr lang="en-US" altLang="zh-CN" sz="2000" baseline="-25000" dirty="0" smtClean="0"/>
              <a:t>1</a:t>
            </a:r>
            <a:r>
              <a:rPr lang="en-US" altLang="zh-CN" sz="2000" dirty="0" smtClean="0"/>
              <a:t>: Gap between the end of NPDCCH transmission and the start of the following NPDSCH transmission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2000" b="1" i="1" dirty="0">
                <a:cs typeface="Times New Roman" panose="02020603050405020304" pitchFamily="18" charset="0"/>
              </a:rPr>
              <a:t>x</a:t>
            </a:r>
            <a:r>
              <a:rPr lang="en-US" altLang="zh-CN" sz="2000" b="1" baseline="-25000" dirty="0"/>
              <a:t>1</a:t>
            </a:r>
            <a:r>
              <a:rPr lang="en-US" altLang="zh-CN" sz="2000" dirty="0" smtClean="0"/>
              <a:t> </a:t>
            </a:r>
            <a:r>
              <a:rPr lang="en-US" altLang="zh-CN" sz="2000" b="1" dirty="0"/>
              <a:t>≥ 4ms</a:t>
            </a:r>
          </a:p>
          <a:p>
            <a:r>
              <a:rPr lang="en-US" altLang="zh-CN" sz="2000" i="1" dirty="0">
                <a:cs typeface="Times New Roman" panose="02020603050405020304" pitchFamily="18" charset="0"/>
              </a:rPr>
              <a:t>x</a:t>
            </a:r>
            <a:r>
              <a:rPr lang="en-US" altLang="zh-CN" sz="2000" baseline="-25000" dirty="0"/>
              <a:t>2</a:t>
            </a:r>
            <a:r>
              <a:rPr lang="en-US" altLang="zh-CN" sz="2000" dirty="0"/>
              <a:t>: Gap between the end of NPDSCH transmission and the start of the next NPDSCH </a:t>
            </a:r>
            <a:r>
              <a:rPr lang="en-US" altLang="zh-CN" sz="2000" dirty="0" smtClean="0"/>
              <a:t>transmission</a:t>
            </a:r>
            <a:endParaRPr lang="en-US" altLang="zh-CN" sz="20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2000" b="1" i="1" dirty="0" smtClean="0">
                <a:cs typeface="Times New Roman" panose="02020603050405020304" pitchFamily="18" charset="0"/>
              </a:rPr>
              <a:t>x</a:t>
            </a:r>
            <a:r>
              <a:rPr lang="en-US" altLang="zh-CN" sz="2000" b="1" baseline="-25000" dirty="0" smtClean="0"/>
              <a:t>2</a:t>
            </a:r>
            <a:r>
              <a:rPr lang="en-US" altLang="zh-CN" sz="2000" dirty="0" smtClean="0"/>
              <a:t> </a:t>
            </a:r>
            <a:r>
              <a:rPr lang="en-US" altLang="zh-CN" sz="2000" b="1" dirty="0"/>
              <a:t>≥ 8</a:t>
            </a:r>
            <a:r>
              <a:rPr lang="en-US" altLang="zh-CN" sz="2000" b="1" dirty="0" smtClean="0"/>
              <a:t>ms</a:t>
            </a:r>
            <a:endParaRPr lang="en-US" altLang="zh-CN" sz="2000" b="1" dirty="0"/>
          </a:p>
          <a:p>
            <a:r>
              <a:rPr lang="en-US" altLang="zh-CN" sz="2000" i="1" dirty="0">
                <a:cs typeface="Times New Roman" panose="02020603050405020304" pitchFamily="18" charset="0"/>
              </a:rPr>
              <a:t>x</a:t>
            </a:r>
            <a:r>
              <a:rPr lang="en-US" altLang="zh-CN" sz="2000" baseline="-25000" dirty="0"/>
              <a:t>3</a:t>
            </a:r>
            <a:r>
              <a:rPr lang="en-US" altLang="zh-CN" sz="2000" dirty="0"/>
              <a:t>: Gap between the end of NPDSCH transmission and the start of the following NPUSCH format 2 </a:t>
            </a:r>
            <a:r>
              <a:rPr lang="en-US" altLang="zh-CN" sz="2000" dirty="0" smtClean="0"/>
              <a:t>transmission</a:t>
            </a:r>
            <a:endParaRPr lang="en-US" altLang="zh-CN" sz="20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2000" b="1" i="1" dirty="0" smtClean="0">
                <a:cs typeface="Times New Roman" panose="02020603050405020304" pitchFamily="18" charset="0"/>
              </a:rPr>
              <a:t>x</a:t>
            </a:r>
            <a:r>
              <a:rPr lang="en-US" altLang="zh-CN" sz="2000" b="1" baseline="-25000" dirty="0" smtClean="0"/>
              <a:t>3</a:t>
            </a:r>
            <a:r>
              <a:rPr lang="en-US" altLang="zh-CN" sz="2000" b="1" dirty="0" smtClean="0"/>
              <a:t> </a:t>
            </a:r>
            <a:r>
              <a:rPr lang="en-US" altLang="zh-CN" sz="2000" b="1" dirty="0"/>
              <a:t>≥ </a:t>
            </a:r>
            <a:r>
              <a:rPr lang="en-US" altLang="zh-CN" sz="2000" b="1" dirty="0" smtClean="0"/>
              <a:t>12ms</a:t>
            </a:r>
            <a:endParaRPr lang="en-US" altLang="zh-CN" sz="2000" b="1" dirty="0"/>
          </a:p>
          <a:p>
            <a:r>
              <a:rPr lang="en-US" altLang="zh-CN" sz="2000" i="1" dirty="0">
                <a:cs typeface="Times New Roman" panose="02020603050405020304" pitchFamily="18" charset="0"/>
              </a:rPr>
              <a:t>x</a:t>
            </a:r>
            <a:r>
              <a:rPr lang="en-US" altLang="zh-CN" sz="2000" baseline="-25000" dirty="0"/>
              <a:t>4</a:t>
            </a:r>
            <a:r>
              <a:rPr lang="en-US" altLang="zh-CN" sz="2000" dirty="0"/>
              <a:t>: Gap between the end of NPUSCH format 2 transmission and the start of the next NPUSCH format 2 </a:t>
            </a:r>
            <a:r>
              <a:rPr lang="en-US" altLang="zh-CN" sz="2000" dirty="0" smtClean="0"/>
              <a:t>transmission</a:t>
            </a:r>
            <a:endParaRPr lang="en-US" altLang="zh-CN" sz="20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2000" b="1" i="1" dirty="0" smtClean="0">
                <a:cs typeface="Times New Roman" panose="02020603050405020304" pitchFamily="18" charset="0"/>
              </a:rPr>
              <a:t>x</a:t>
            </a:r>
            <a:r>
              <a:rPr lang="en-US" altLang="zh-CN" sz="2000" b="1" baseline="-25000" dirty="0" smtClean="0"/>
              <a:t>4</a:t>
            </a:r>
            <a:r>
              <a:rPr lang="en-US" altLang="zh-CN" sz="2000" dirty="0" smtClean="0"/>
              <a:t> </a:t>
            </a:r>
            <a:r>
              <a:rPr lang="en-US" altLang="zh-CN" sz="2000" b="1" dirty="0"/>
              <a:t>≥ </a:t>
            </a:r>
            <a:r>
              <a:rPr lang="en-US" altLang="zh-CN" sz="2000" b="1" dirty="0" smtClean="0"/>
              <a:t>0ms</a:t>
            </a:r>
            <a:endParaRPr lang="en-US" altLang="zh-CN" sz="2000" b="1" dirty="0"/>
          </a:p>
          <a:p>
            <a:pPr marL="0" lvl="1" indent="0">
              <a:spcBef>
                <a:spcPts val="1000"/>
              </a:spcBef>
              <a:buNone/>
            </a:pPr>
            <a:r>
              <a:rPr lang="en-US" altLang="zh-CN" sz="2000" b="1" dirty="0"/>
              <a:t>Notes (to be removed):</a:t>
            </a:r>
          </a:p>
          <a:p>
            <a:r>
              <a:rPr lang="en-US" altLang="zh-CN" sz="2000" i="1" dirty="0">
                <a:cs typeface="Times New Roman" panose="02020603050405020304" pitchFamily="18" charset="0"/>
              </a:rPr>
              <a:t>x</a:t>
            </a:r>
            <a:r>
              <a:rPr lang="en-US" altLang="zh-CN" sz="2000" baseline="-25000" dirty="0"/>
              <a:t>1</a:t>
            </a:r>
            <a:r>
              <a:rPr lang="en-US" altLang="zh-CN" sz="2000" dirty="0"/>
              <a:t>: </a:t>
            </a:r>
            <a:r>
              <a:rPr lang="en-US" altLang="zh-CN" sz="2000" dirty="0" smtClean="0">
                <a:cs typeface="Times New Roman" panose="02020603050405020304" pitchFamily="18" charset="0"/>
              </a:rPr>
              <a:t>Reuse </a:t>
            </a:r>
            <a:r>
              <a:rPr lang="en-US" altLang="zh-CN" sz="2000" dirty="0">
                <a:cs typeface="Times New Roman" panose="02020603050405020304" pitchFamily="18" charset="0"/>
              </a:rPr>
              <a:t>the existing Rel-13 constraint of a gap </a:t>
            </a:r>
            <a:r>
              <a:rPr lang="en-US" altLang="zh-CN" sz="2000" b="1" dirty="0" smtClean="0">
                <a:cs typeface="Times New Roman" panose="02020603050405020304" pitchFamily="18" charset="0"/>
              </a:rPr>
              <a:t>≥ </a:t>
            </a:r>
            <a:r>
              <a:rPr lang="en-US" altLang="zh-CN" sz="2000" b="1" dirty="0">
                <a:cs typeface="Times New Roman" panose="02020603050405020304" pitchFamily="18" charset="0"/>
              </a:rPr>
              <a:t>4ms</a:t>
            </a:r>
            <a:endParaRPr lang="zh-CN" altLang="zh-CN" sz="2000" b="1" dirty="0">
              <a:cs typeface="Times New Roman" panose="02020603050405020304" pitchFamily="18" charset="0"/>
            </a:endParaRPr>
          </a:p>
          <a:p>
            <a:r>
              <a:rPr lang="en-US" altLang="zh-CN" sz="2000" i="1" dirty="0">
                <a:cs typeface="Times New Roman" panose="02020603050405020304" pitchFamily="18" charset="0"/>
              </a:rPr>
              <a:t>x</a:t>
            </a:r>
            <a:r>
              <a:rPr lang="en-US" altLang="zh-CN" sz="2000" baseline="-25000" dirty="0"/>
              <a:t>2</a:t>
            </a:r>
            <a:r>
              <a:rPr lang="en-US" altLang="zh-CN" sz="2000" dirty="0"/>
              <a:t>: </a:t>
            </a:r>
            <a:r>
              <a:rPr lang="en-US" altLang="zh-CN" sz="2000" dirty="0" smtClean="0">
                <a:cs typeface="Times New Roman" panose="02020603050405020304" pitchFamily="18" charset="0"/>
              </a:rPr>
              <a:t>Based </a:t>
            </a:r>
            <a:r>
              <a:rPr lang="en-US" altLang="zh-CN" sz="2000" dirty="0">
                <a:cs typeface="Times New Roman" panose="02020603050405020304" pitchFamily="18" charset="0"/>
              </a:rPr>
              <a:t>on the Rel-13 constraint of a gap ≥ 12ms between NPDSCH and UL A/N, a gap </a:t>
            </a:r>
            <a:r>
              <a:rPr lang="en-US" altLang="zh-CN" sz="2000" b="1" dirty="0" smtClean="0">
                <a:cs typeface="Times New Roman" panose="02020603050405020304" pitchFamily="18" charset="0"/>
              </a:rPr>
              <a:t>≥ 8ms </a:t>
            </a:r>
            <a:r>
              <a:rPr lang="en-US" altLang="zh-CN" sz="2000" dirty="0">
                <a:cs typeface="Times New Roman" panose="02020603050405020304" pitchFamily="18" charset="0"/>
              </a:rPr>
              <a:t>between two consecutive </a:t>
            </a:r>
            <a:r>
              <a:rPr lang="en-US" altLang="zh-CN" sz="2000" dirty="0" smtClean="0">
                <a:cs typeface="Times New Roman" panose="02020603050405020304" pitchFamily="18" charset="0"/>
              </a:rPr>
              <a:t>NPDSCHs </a:t>
            </a:r>
            <a:r>
              <a:rPr lang="en-US" altLang="zh-CN" sz="2000" dirty="0">
                <a:cs typeface="Times New Roman" panose="02020603050405020304" pitchFamily="18" charset="0"/>
              </a:rPr>
              <a:t>is reasonable </a:t>
            </a:r>
            <a:r>
              <a:rPr lang="en-US" altLang="zh-CN" sz="2000" dirty="0" smtClean="0">
                <a:cs typeface="Times New Roman" panose="02020603050405020304" pitchFamily="18" charset="0"/>
              </a:rPr>
              <a:t>as the </a:t>
            </a:r>
            <a:r>
              <a:rPr lang="en-US" altLang="zh-CN" sz="2000" dirty="0">
                <a:cs typeface="Times New Roman" panose="02020603050405020304" pitchFamily="18" charset="0"/>
              </a:rPr>
              <a:t>time </a:t>
            </a:r>
            <a:r>
              <a:rPr lang="en-US" altLang="zh-CN" sz="2000" dirty="0" smtClean="0">
                <a:cs typeface="Times New Roman" panose="02020603050405020304" pitchFamily="18" charset="0"/>
              </a:rPr>
              <a:t>for </a:t>
            </a:r>
            <a:r>
              <a:rPr lang="en-US" altLang="zh-CN" sz="2000" dirty="0">
                <a:cs typeface="Times New Roman" panose="02020603050405020304" pitchFamily="18" charset="0"/>
              </a:rPr>
              <a:t>protocol and radio TX/RX turn-around is not </a:t>
            </a:r>
            <a:r>
              <a:rPr lang="en-US" altLang="zh-CN" sz="2000" dirty="0" smtClean="0">
                <a:cs typeface="Times New Roman" panose="02020603050405020304" pitchFamily="18" charset="0"/>
              </a:rPr>
              <a:t>needed</a:t>
            </a:r>
            <a:endParaRPr lang="zh-CN" altLang="zh-CN" sz="2000" dirty="0">
              <a:cs typeface="Times New Roman" panose="02020603050405020304" pitchFamily="18" charset="0"/>
            </a:endParaRPr>
          </a:p>
          <a:p>
            <a:pPr marL="228600" lvl="1">
              <a:spcBef>
                <a:spcPts val="1000"/>
              </a:spcBef>
            </a:pPr>
            <a:r>
              <a:rPr lang="en-US" altLang="zh-CN" sz="2000" i="1" dirty="0">
                <a:cs typeface="Times New Roman" panose="02020603050405020304" pitchFamily="18" charset="0"/>
              </a:rPr>
              <a:t>x</a:t>
            </a:r>
            <a:r>
              <a:rPr lang="en-US" altLang="zh-CN" sz="2000" baseline="-25000" dirty="0"/>
              <a:t>3</a:t>
            </a:r>
            <a:r>
              <a:rPr lang="en-US" altLang="zh-CN" sz="2000" dirty="0"/>
              <a:t>: </a:t>
            </a:r>
            <a:r>
              <a:rPr lang="en-US" altLang="zh-CN" sz="2000" dirty="0" smtClean="0">
                <a:cs typeface="Times New Roman" panose="02020603050405020304" pitchFamily="18" charset="0"/>
              </a:rPr>
              <a:t>Reuse </a:t>
            </a:r>
            <a:r>
              <a:rPr lang="en-US" altLang="zh-CN" sz="2000" dirty="0">
                <a:cs typeface="Times New Roman" panose="02020603050405020304" pitchFamily="18" charset="0"/>
              </a:rPr>
              <a:t>the existing Rel-13 constraint of a </a:t>
            </a:r>
            <a:r>
              <a:rPr lang="en-US" altLang="zh-CN" sz="2000" dirty="0" smtClean="0">
                <a:cs typeface="Times New Roman" panose="02020603050405020304" pitchFamily="18" charset="0"/>
              </a:rPr>
              <a:t>gap </a:t>
            </a:r>
            <a:r>
              <a:rPr lang="en-US" altLang="zh-CN" sz="2000" b="1" dirty="0">
                <a:cs typeface="Times New Roman" panose="02020603050405020304" pitchFamily="18" charset="0"/>
              </a:rPr>
              <a:t>≥ 12ms</a:t>
            </a:r>
            <a:endParaRPr lang="zh-CN" altLang="zh-CN" sz="2000" b="1" dirty="0">
              <a:cs typeface="Times New Roman" panose="02020603050405020304" pitchFamily="18" charset="0"/>
            </a:endParaRPr>
          </a:p>
          <a:p>
            <a:pPr marL="228600" lvl="1">
              <a:spcBef>
                <a:spcPts val="1000"/>
              </a:spcBef>
            </a:pPr>
            <a:r>
              <a:rPr lang="en-US" altLang="zh-CN" sz="2000" i="1" dirty="0">
                <a:cs typeface="Times New Roman" panose="02020603050405020304" pitchFamily="18" charset="0"/>
              </a:rPr>
              <a:t>x</a:t>
            </a:r>
            <a:r>
              <a:rPr lang="en-US" altLang="zh-CN" sz="2000" baseline="-25000" dirty="0"/>
              <a:t>4</a:t>
            </a:r>
            <a:r>
              <a:rPr lang="en-US" altLang="zh-CN" sz="2000" dirty="0"/>
              <a:t>: </a:t>
            </a:r>
            <a:r>
              <a:rPr lang="en-US" altLang="zh-CN" sz="2000" dirty="0" smtClean="0">
                <a:cs typeface="Times New Roman" panose="02020603050405020304" pitchFamily="18" charset="0"/>
              </a:rPr>
              <a:t>The </a:t>
            </a:r>
            <a:r>
              <a:rPr lang="en-US" altLang="zh-CN" sz="2000" dirty="0">
                <a:cs typeface="Times New Roman" panose="02020603050405020304" pitchFamily="18" charset="0"/>
              </a:rPr>
              <a:t>preparation of 1 bit ACK/NACK transmission requires a trivial processing, it is easy for NB-IoT UE to transmit them with </a:t>
            </a:r>
            <a:r>
              <a:rPr lang="en-US" altLang="zh-CN" sz="2000" b="1" dirty="0">
                <a:cs typeface="Times New Roman" panose="02020603050405020304" pitchFamily="18" charset="0"/>
              </a:rPr>
              <a:t>no extra time </a:t>
            </a:r>
            <a:r>
              <a:rPr lang="en-US" altLang="zh-CN" sz="2000" b="1" dirty="0" smtClean="0">
                <a:cs typeface="Times New Roman" panose="02020603050405020304" pitchFamily="18" charset="0"/>
              </a:rPr>
              <a:t>allowance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63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305" y="78441"/>
            <a:ext cx="11625843" cy="79717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Proposals on timing relationships of uplink 2 HARQ processes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67509"/>
            <a:ext cx="10515600" cy="5667105"/>
          </a:xfrm>
        </p:spPr>
        <p:txBody>
          <a:bodyPr>
            <a:noAutofit/>
          </a:bodyPr>
          <a:lstStyle/>
          <a:p>
            <a:r>
              <a:rPr lang="en-US" dirty="0" smtClean="0"/>
              <a:t>The timing relationships of uplink 2 HARQ processes can be discussed based on the following figure.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400" dirty="0" smtClean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i="1" dirty="0" smtClean="0"/>
              <a:t>y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: Gap </a:t>
            </a:r>
            <a:r>
              <a:rPr lang="en-US" altLang="zh-CN" dirty="0"/>
              <a:t>between the end of NPDCCH transmission and the start of the following NPUSCH format 1 transmission.</a:t>
            </a:r>
            <a:endParaRPr lang="zh-CN" altLang="zh-CN" sz="20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i="1" dirty="0" smtClean="0"/>
              <a:t>y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: Gap </a:t>
            </a:r>
            <a:r>
              <a:rPr lang="en-US" altLang="zh-CN" dirty="0"/>
              <a:t>between the end of NPUSCH format 1 transmission and the start of the next NPUSCH format 1 transmission.</a:t>
            </a:r>
            <a:endParaRPr lang="zh-CN" altLang="zh-CN" sz="20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i="1" dirty="0" smtClean="0"/>
              <a:t>y</a:t>
            </a:r>
            <a:r>
              <a:rPr lang="en-US" altLang="zh-CN" baseline="-25000" dirty="0" smtClean="0"/>
              <a:t>3</a:t>
            </a:r>
            <a:r>
              <a:rPr lang="en-US" altLang="zh-CN" dirty="0" smtClean="0"/>
              <a:t>: Gap </a:t>
            </a:r>
            <a:r>
              <a:rPr lang="en-US" altLang="zh-CN" dirty="0"/>
              <a:t>between the end of NPUSCH format 1 transmission and the start of the following NPDCCH transmission</a:t>
            </a:r>
            <a:r>
              <a:rPr lang="en-US" altLang="zh-CN" dirty="0" smtClean="0"/>
              <a:t>.</a:t>
            </a:r>
            <a:endParaRPr lang="en-US" dirty="0" smtClean="0"/>
          </a:p>
          <a:p>
            <a:endParaRPr lang="en-US" dirty="0" smtClean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081796"/>
              </p:ext>
            </p:extLst>
          </p:nvPr>
        </p:nvGraphicFramePr>
        <p:xfrm>
          <a:off x="2487705" y="1664679"/>
          <a:ext cx="7349474" cy="2490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Visio" r:id="rId4" imgW="6315075" imgH="2152555" progId="Visio.Drawing.15">
                  <p:embed/>
                </p:oleObj>
              </mc:Choice>
              <mc:Fallback>
                <p:oleObj name="Visio" r:id="rId4" imgW="6315075" imgH="2152555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7705" y="1664679"/>
                        <a:ext cx="7349474" cy="2490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744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70339"/>
            <a:ext cx="11666184" cy="79717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/>
              <a:t>Proposals on timing relationships of uplink 2 HARQ processes (Cont.)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671" y="1082661"/>
            <a:ext cx="11066929" cy="566710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"/>
            </a:pPr>
            <a:r>
              <a:rPr lang="en-US" altLang="zh-CN" sz="2000" i="1" dirty="0" smtClean="0"/>
              <a:t>y</a:t>
            </a:r>
            <a:r>
              <a:rPr lang="en-US" altLang="zh-CN" sz="2000" baseline="-25000" dirty="0" smtClean="0"/>
              <a:t>1</a:t>
            </a:r>
            <a:r>
              <a:rPr lang="en-US" altLang="zh-CN" sz="2000" dirty="0"/>
              <a:t>: Gap between the end of NPDCCH transmission and the start of the following NPUSCH format 1 transmission.</a:t>
            </a:r>
            <a:endParaRPr lang="zh-CN" altLang="zh-CN" sz="20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2000" b="1" i="1" dirty="0" smtClean="0">
                <a:cs typeface="Times New Roman" panose="02020603050405020304" pitchFamily="18" charset="0"/>
              </a:rPr>
              <a:t>y</a:t>
            </a:r>
            <a:r>
              <a:rPr lang="en-US" altLang="zh-CN" sz="2000" b="1" baseline="-25000" dirty="0" smtClean="0"/>
              <a:t>1</a:t>
            </a:r>
            <a:r>
              <a:rPr lang="en-US" altLang="zh-CN" sz="2000" dirty="0" smtClean="0"/>
              <a:t> </a:t>
            </a:r>
            <a:r>
              <a:rPr lang="en-US" altLang="zh-CN" sz="2000" b="1" dirty="0" smtClean="0"/>
              <a:t>≥ 8ms</a:t>
            </a:r>
            <a:endParaRPr lang="zh-CN" altLang="zh-CN" sz="2000" b="1" dirty="0" smtClean="0"/>
          </a:p>
          <a:p>
            <a:pPr>
              <a:buFont typeface="Wingdings" panose="05000000000000000000" pitchFamily="2" charset="2"/>
              <a:buChar char=""/>
            </a:pPr>
            <a:r>
              <a:rPr lang="en-US" altLang="zh-CN" sz="2000" i="1" dirty="0"/>
              <a:t>y</a:t>
            </a:r>
            <a:r>
              <a:rPr lang="en-US" altLang="zh-CN" sz="2000" baseline="-25000" dirty="0"/>
              <a:t>2</a:t>
            </a:r>
            <a:r>
              <a:rPr lang="en-US" altLang="zh-CN" sz="2000" dirty="0"/>
              <a:t>: Gap between the end of NPUSCH format 1 transmission and the start of the next NPUSCH format 1 transmission.</a:t>
            </a:r>
            <a:endParaRPr lang="zh-CN" altLang="zh-CN" sz="2000" dirty="0"/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2000" b="1" i="1" dirty="0" smtClean="0">
                <a:cs typeface="Times New Roman" panose="02020603050405020304" pitchFamily="18" charset="0"/>
              </a:rPr>
              <a:t>y</a:t>
            </a:r>
            <a:r>
              <a:rPr lang="en-US" altLang="zh-CN" sz="2000" b="1" baseline="-25000" dirty="0" smtClean="0"/>
              <a:t>2</a:t>
            </a:r>
            <a:r>
              <a:rPr lang="en-US" altLang="zh-CN" sz="2000" b="1" dirty="0" smtClean="0"/>
              <a:t> </a:t>
            </a:r>
            <a:r>
              <a:rPr lang="en-US" altLang="zh-CN" sz="2000" b="1" dirty="0"/>
              <a:t>≥ </a:t>
            </a:r>
            <a:r>
              <a:rPr lang="en-US" altLang="zh-CN" sz="2000" b="1" dirty="0" smtClean="0"/>
              <a:t>3ms</a:t>
            </a:r>
            <a:endParaRPr lang="zh-CN" altLang="zh-CN" sz="2000" b="1" dirty="0"/>
          </a:p>
          <a:p>
            <a:pPr>
              <a:buFont typeface="Wingdings" panose="05000000000000000000" pitchFamily="2" charset="2"/>
              <a:buChar char=""/>
            </a:pPr>
            <a:r>
              <a:rPr lang="en-US" altLang="zh-CN" sz="2000" i="1" dirty="0"/>
              <a:t>y</a:t>
            </a:r>
            <a:r>
              <a:rPr lang="en-US" altLang="zh-CN" sz="2000" baseline="-25000" dirty="0"/>
              <a:t>3</a:t>
            </a:r>
            <a:r>
              <a:rPr lang="en-US" altLang="zh-CN" sz="2000" dirty="0"/>
              <a:t>: Gap between the end of NPUSCH format 1 transmission and the start of the following NPDCCH transmission.</a:t>
            </a:r>
          </a:p>
          <a:p>
            <a:pPr lvl="1">
              <a:buFont typeface="Calibri" panose="020F0502020204030204" pitchFamily="34" charset="0"/>
              <a:buChar char="⁻"/>
            </a:pPr>
            <a:r>
              <a:rPr lang="en-US" altLang="zh-CN" sz="2000" b="1" i="1" dirty="0" smtClean="0">
                <a:cs typeface="Times New Roman" panose="02020603050405020304" pitchFamily="18" charset="0"/>
              </a:rPr>
              <a:t>y</a:t>
            </a:r>
            <a:r>
              <a:rPr lang="en-US" altLang="zh-CN" sz="2000" b="1" baseline="-25000" dirty="0" smtClean="0"/>
              <a:t>3</a:t>
            </a:r>
            <a:r>
              <a:rPr lang="en-US" altLang="zh-CN" sz="2000" b="1" dirty="0" smtClean="0"/>
              <a:t> ≥ 3ms</a:t>
            </a:r>
            <a:endParaRPr lang="en-US" altLang="zh-CN" sz="2000" b="1" dirty="0"/>
          </a:p>
          <a:p>
            <a:pPr marL="0" lvl="1" indent="0">
              <a:spcBef>
                <a:spcPts val="1000"/>
              </a:spcBef>
              <a:buNone/>
            </a:pPr>
            <a:r>
              <a:rPr lang="en-US" altLang="zh-CN" sz="2000" b="1" dirty="0"/>
              <a:t>Notes (to be removed):</a:t>
            </a:r>
          </a:p>
          <a:p>
            <a:pPr>
              <a:buFont typeface="Wingdings" panose="05000000000000000000" pitchFamily="2" charset="2"/>
              <a:buChar char=""/>
            </a:pPr>
            <a:r>
              <a:rPr lang="en-US" altLang="zh-CN" sz="2000" i="1" dirty="0" smtClean="0"/>
              <a:t>y</a:t>
            </a:r>
            <a:r>
              <a:rPr lang="en-US" altLang="zh-CN" sz="2000" baseline="-25000" dirty="0" smtClean="0"/>
              <a:t>1</a:t>
            </a:r>
            <a:r>
              <a:rPr lang="en-US" altLang="zh-CN" sz="2000" dirty="0"/>
              <a:t>: </a:t>
            </a:r>
            <a:r>
              <a:rPr lang="en-US" altLang="zh-CN" sz="2000" dirty="0" smtClean="0"/>
              <a:t>Reuse </a:t>
            </a:r>
            <a:r>
              <a:rPr lang="en-US" altLang="zh-CN" sz="2000" dirty="0"/>
              <a:t>the existing Rel-13 constraint of a gap </a:t>
            </a:r>
            <a:r>
              <a:rPr lang="en-US" altLang="zh-CN" sz="2000" b="1" dirty="0" smtClean="0"/>
              <a:t>≥ </a:t>
            </a:r>
            <a:r>
              <a:rPr lang="en-US" altLang="zh-CN" sz="2000" b="1" dirty="0"/>
              <a:t>8ms</a:t>
            </a:r>
            <a:endParaRPr lang="zh-CN" altLang="zh-CN" sz="2000" b="1" dirty="0"/>
          </a:p>
          <a:p>
            <a:pPr>
              <a:buFont typeface="Wingdings" panose="05000000000000000000" pitchFamily="2" charset="2"/>
              <a:buChar char=""/>
            </a:pPr>
            <a:r>
              <a:rPr lang="en-US" altLang="zh-CN" sz="2000" i="1" dirty="0" smtClean="0"/>
              <a:t>y</a:t>
            </a:r>
            <a:r>
              <a:rPr lang="en-US" altLang="zh-CN" sz="2000" baseline="-25000" dirty="0" smtClean="0"/>
              <a:t>2</a:t>
            </a:r>
            <a:r>
              <a:rPr lang="en-US" altLang="zh-CN" sz="2000" dirty="0" smtClean="0"/>
              <a:t>: To </a:t>
            </a:r>
            <a:r>
              <a:rPr lang="en-US" altLang="zh-CN" sz="2000" dirty="0"/>
              <a:t>allow sufficient time for preparation of the second NPUSCH format 1 transmission by the UE, a gap </a:t>
            </a:r>
            <a:r>
              <a:rPr lang="en-US" altLang="zh-CN" sz="2000" b="1" dirty="0"/>
              <a:t>≥ 3ms</a:t>
            </a:r>
            <a:r>
              <a:rPr lang="en-US" altLang="zh-CN" sz="2000" dirty="0"/>
              <a:t> between two consecutive NPUSCH format 1 transmissions is reasonable to maintain low processing </a:t>
            </a:r>
            <a:r>
              <a:rPr lang="en-US" altLang="zh-CN" sz="2000" dirty="0" smtClean="0"/>
              <a:t>complexity</a:t>
            </a:r>
            <a:endParaRPr lang="zh-CN" altLang="zh-CN" sz="2000" b="1" dirty="0"/>
          </a:p>
          <a:p>
            <a:pPr>
              <a:buFont typeface="Wingdings" panose="05000000000000000000" pitchFamily="2" charset="2"/>
              <a:buChar char=""/>
            </a:pPr>
            <a:r>
              <a:rPr lang="en-US" altLang="zh-CN" sz="2000" i="1" dirty="0"/>
              <a:t>y</a:t>
            </a:r>
            <a:r>
              <a:rPr lang="en-US" altLang="zh-CN" sz="2000" baseline="-25000" dirty="0"/>
              <a:t>3</a:t>
            </a:r>
            <a:r>
              <a:rPr lang="en-US" altLang="zh-CN" sz="2000" dirty="0"/>
              <a:t>: </a:t>
            </a:r>
            <a:r>
              <a:rPr lang="en-US" altLang="zh-CN" sz="2000" dirty="0" smtClean="0"/>
              <a:t>Reuse </a:t>
            </a:r>
            <a:r>
              <a:rPr lang="en-US" altLang="zh-CN" sz="2000" dirty="0"/>
              <a:t>the existing Rel-13 constraint of a gap </a:t>
            </a:r>
            <a:r>
              <a:rPr lang="en-US" altLang="zh-CN" sz="2000" b="1" dirty="0" smtClean="0"/>
              <a:t>≥ </a:t>
            </a:r>
            <a:r>
              <a:rPr lang="en-US" altLang="zh-CN" sz="2000" b="1" dirty="0"/>
              <a:t>3ms</a:t>
            </a:r>
            <a:endParaRPr lang="zh-CN" altLang="zh-CN" sz="2000" b="1" dirty="0"/>
          </a:p>
          <a:p>
            <a:pPr lvl="1">
              <a:buFont typeface="Calibri" panose="020F0502020204030204" pitchFamily="34" charset="0"/>
              <a:buChar char="⁻"/>
            </a:pPr>
            <a:endParaRPr lang="en-US" altLang="zh-CN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132283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for SS and DCI monitoring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DL and UL grants for 2 HARQ and larger TBS are only monitored in USS</a:t>
            </a:r>
          </a:p>
          <a:p>
            <a:r>
              <a:rPr lang="en-US" altLang="zh-CN" dirty="0" smtClean="0"/>
              <a:t>After </a:t>
            </a:r>
            <a:r>
              <a:rPr lang="en-US" altLang="zh-CN" dirty="0"/>
              <a:t>receiving one </a:t>
            </a:r>
            <a:r>
              <a:rPr lang="en-US" altLang="zh-CN" dirty="0" smtClean="0"/>
              <a:t>grant in USS, </a:t>
            </a:r>
            <a:r>
              <a:rPr lang="en-US" altLang="zh-CN" dirty="0"/>
              <a:t>Rel-14 UE is required to continue monitoring </a:t>
            </a:r>
            <a:r>
              <a:rPr lang="en-US" altLang="zh-CN" dirty="0" smtClean="0"/>
              <a:t>for a second grant in any USS </a:t>
            </a:r>
            <a:r>
              <a:rPr lang="en-US" altLang="zh-CN" dirty="0"/>
              <a:t>containing candidates ending at least </a:t>
            </a:r>
            <a:r>
              <a:rPr lang="en-US" altLang="zh-CN" i="1" dirty="0" smtClean="0"/>
              <a:t>Z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ms</a:t>
            </a:r>
            <a:r>
              <a:rPr lang="en-US" altLang="zh-CN" dirty="0" smtClean="0"/>
              <a:t> </a:t>
            </a:r>
            <a:r>
              <a:rPr lang="en-US" altLang="zh-CN" dirty="0"/>
              <a:t>before the start of the first </a:t>
            </a:r>
            <a:r>
              <a:rPr lang="en-US" altLang="zh-CN" dirty="0" smtClean="0"/>
              <a:t>resource allocation</a:t>
            </a:r>
          </a:p>
          <a:p>
            <a:pPr lvl="1"/>
            <a:r>
              <a:rPr lang="en-US" altLang="zh-CN" i="1" dirty="0" smtClean="0"/>
              <a:t>Z</a:t>
            </a:r>
            <a:r>
              <a:rPr lang="en-US" altLang="zh-CN" dirty="0" smtClean="0"/>
              <a:t> = 4 </a:t>
            </a:r>
            <a:r>
              <a:rPr lang="en-US" altLang="zh-CN" dirty="0" err="1" smtClean="0"/>
              <a:t>ms</a:t>
            </a:r>
            <a:r>
              <a:rPr lang="en-US" altLang="zh-CN" dirty="0" smtClean="0"/>
              <a:t> for DL grant</a:t>
            </a:r>
          </a:p>
          <a:p>
            <a:pPr lvl="1"/>
            <a:r>
              <a:rPr lang="en-US" altLang="zh-CN" i="1" dirty="0" smtClean="0"/>
              <a:t>Z</a:t>
            </a:r>
            <a:r>
              <a:rPr lang="en-US" altLang="zh-CN" dirty="0" smtClean="0"/>
              <a:t> = 8 </a:t>
            </a:r>
            <a:r>
              <a:rPr lang="en-US" altLang="zh-CN" dirty="0" err="1" smtClean="0"/>
              <a:t>ms</a:t>
            </a:r>
            <a:r>
              <a:rPr lang="en-US" altLang="zh-CN" dirty="0" smtClean="0"/>
              <a:t> for UL grant</a:t>
            </a:r>
          </a:p>
          <a:p>
            <a:pPr lvl="1"/>
            <a:r>
              <a:rPr lang="en-US" altLang="zh-CN" dirty="0" smtClean="0"/>
              <a:t>UE can assume the second DCI format will be the same as the first DCI format</a:t>
            </a:r>
          </a:p>
          <a:p>
            <a:r>
              <a:rPr lang="en-US" altLang="zh-CN" dirty="0" smtClean="0"/>
              <a:t>UE is not required to monitor NPDCCH between the end of the second grant and the start of the first resource allocation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2987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833</Words>
  <Application>Microsoft Office PowerPoint</Application>
  <PresentationFormat>宽屏</PresentationFormat>
  <Paragraphs>68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 Unicode MS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Visio</vt:lpstr>
      <vt:lpstr>WF on timing relationships of 2 HARQ processes for NB-IoT enhancement</vt:lpstr>
      <vt:lpstr>Background</vt:lpstr>
      <vt:lpstr>Proposals on timing relationships of downlink 2 HARQ processes</vt:lpstr>
      <vt:lpstr>Proposals on timing relationships of downlink 2 HARQ processes (Cont.)</vt:lpstr>
      <vt:lpstr>Proposals on timing relationships of uplink 2 HARQ processes</vt:lpstr>
      <vt:lpstr>Proposals on timing relationships of uplink 2 HARQ processes (Cont.)</vt:lpstr>
      <vt:lpstr>Proposals for SS and DCI monitoring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Wuyiling</cp:lastModifiedBy>
  <cp:revision>114</cp:revision>
  <dcterms:created xsi:type="dcterms:W3CDTF">2016-03-23T22:01:47Z</dcterms:created>
  <dcterms:modified xsi:type="dcterms:W3CDTF">2016-10-11T09:53:25Z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(3)0yWNffr6/+SFbx4P5r4gRsXMCEOKvQrNWU5Qc56/8repxQ69Yo9z4RYS01c95FY3RhGrd/8C
z3IPYqrIy5f+FLt1dQzrtgrx3i4buh2jg+Bah6+jJ7rsyeXdRpdzEBN/GO/tP0Kk6sd3cthi
KOXgTsf732QWWmykIk7P6yNFi1qqPQK9h94qlcDhFgEIyS+IA8ysLz9Q6LRvyCO2ti9W+M4+
pwqZKanQbr6ZvVCvXd</vt:lpwstr>
  </property>
  <property fmtid="{D5CDD505-2E9C-101B-9397-08002B2CF9AE}" pid="3" name="_2015_ms_pID_7253431">
    <vt:lpwstr>8wUFDaTvM/BYue/T6j3I19wXXme8IiOdmpl2gdVJ6OR4c66cvrfaco
oFm2NuxqqiQUydzkyaKtaPeBSWeFlH2qRYM4ztlmqDU3YbdUhQFTFi0cJqfPcQDL4JI0WNu3
SSz0TaQoQ+0T8vKNcxZ7F8XzFk/rZte4dtKfL/OXc7muNQHSBzOiCM1aPm1hfCVfIdseGpdo
eaK6KGJi5CPZNCUe/eJwW6WTBJVjdiYKCp9E</vt:lpwstr>
  </property>
  <property fmtid="{D5CDD505-2E9C-101B-9397-08002B2CF9AE}" pid="4" name="_2015_ms_pID_7253432">
    <vt:lpwstr>aSpUXoUirYj+orn86HXPHqcRo6taDQagM0ya
3Y1sL0n8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1476179589</vt:lpwstr>
  </property>
</Properties>
</file>