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0" r:id="rId9"/>
    <p:sldId id="25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879" autoAdjust="0"/>
  </p:normalViewPr>
  <p:slideViewPr>
    <p:cSldViewPr>
      <p:cViewPr>
        <p:scale>
          <a:sx n="70" d="100"/>
          <a:sy n="70" d="100"/>
        </p:scale>
        <p:origin x="-173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TP Structure for NR Multiple Access in TR 38.802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</a:t>
            </a:r>
            <a:r>
              <a:rPr lang="en-US" altLang="zh-CN" dirty="0" smtClean="0">
                <a:solidFill>
                  <a:schemeClr val="tx1"/>
                </a:solidFill>
              </a:rPr>
              <a:t> ZTE Microelectronics,</a:t>
            </a:r>
            <a:r>
              <a:rPr lang="en-US" dirty="0" smtClean="0">
                <a:solidFill>
                  <a:schemeClr val="tx1"/>
                </a:solidFill>
              </a:rPr>
              <a:t> Qualcomm Inc., [ 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86bis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R1-1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610625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Lisbon, Portugal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10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14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October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8.1.1.2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Background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5181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RAN1#84bis, agreements (excl. evaluation methodology) </a:t>
            </a:r>
          </a:p>
          <a:p>
            <a:pPr lvl="1"/>
            <a:r>
              <a:rPr lang="en-US" altLang="zh-CN" sz="2000" dirty="0" smtClean="0"/>
              <a:t>Non-orthogonal multiple access should be investigated for diversified NR usage scenarios and use cases</a:t>
            </a:r>
          </a:p>
          <a:p>
            <a:pPr lvl="1"/>
            <a:r>
              <a:rPr lang="en-US" altLang="zh-CN" sz="2000" dirty="0" smtClean="0"/>
              <a:t>At least for UL </a:t>
            </a:r>
            <a:r>
              <a:rPr lang="en-US" altLang="zh-CN" sz="2000" dirty="0" err="1" smtClean="0"/>
              <a:t>mMTC</a:t>
            </a:r>
            <a:r>
              <a:rPr lang="en-US" altLang="zh-CN" sz="2000" dirty="0" smtClean="0"/>
              <a:t>, autonomous/grant-free/contention based non-orthogonal multiple access should be studied</a:t>
            </a:r>
          </a:p>
          <a:p>
            <a:r>
              <a:rPr lang="en-US" altLang="zh-CN" sz="2400" dirty="0" smtClean="0"/>
              <a:t>RAN1#85, agreements (excl. evaluation methodology) </a:t>
            </a:r>
          </a:p>
          <a:p>
            <a:pPr lvl="1"/>
            <a:r>
              <a:rPr lang="en-US" altLang="zh-CN" sz="2000" dirty="0" smtClean="0"/>
              <a:t>Autonomous/grant-free/contention based UL non-orthogonal multiple access has the following characteristics </a:t>
            </a:r>
          </a:p>
          <a:p>
            <a:pPr lvl="2"/>
            <a:r>
              <a:rPr lang="en-US" altLang="zh-CN" sz="1800" dirty="0" smtClean="0"/>
              <a:t>A transmission from UE does not need the dynamic and explicit scheduling grant from </a:t>
            </a:r>
            <a:r>
              <a:rPr lang="en-US" altLang="zh-CN" sz="1800" dirty="0" err="1" smtClean="0"/>
              <a:t>eNB</a:t>
            </a:r>
            <a:endParaRPr lang="en-US" altLang="zh-CN" sz="1800" dirty="0" smtClean="0"/>
          </a:p>
          <a:p>
            <a:pPr lvl="2"/>
            <a:r>
              <a:rPr lang="en-US" altLang="zh-CN" sz="1800" dirty="0" smtClean="0"/>
              <a:t>Multiple </a:t>
            </a:r>
            <a:r>
              <a:rPr lang="en-US" altLang="zh-CN" sz="1800" dirty="0" err="1" smtClean="0"/>
              <a:t>Ues</a:t>
            </a:r>
            <a:r>
              <a:rPr lang="en-US" altLang="zh-CN" sz="1800" dirty="0" smtClean="0"/>
              <a:t> can share the same time and frequency resources</a:t>
            </a:r>
          </a:p>
          <a:p>
            <a:pPr lvl="2"/>
            <a:endParaRPr lang="en-US" altLang="zh-CN" sz="1600" dirty="0" smtClean="0"/>
          </a:p>
          <a:p>
            <a:pPr lvl="2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To be continued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Background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5181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RAN1#85, agreements (excl. evaluation methodology) </a:t>
            </a:r>
          </a:p>
          <a:p>
            <a:pPr lvl="1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Continued from the last slide</a:t>
            </a:r>
          </a:p>
          <a:p>
            <a:pPr lvl="1"/>
            <a:r>
              <a:rPr lang="en-US" altLang="zh-CN" sz="2000" dirty="0" smtClean="0"/>
              <a:t>For autonomous/grant-free/contention based UL non-orthogonal multiple access, the following should be studied</a:t>
            </a:r>
          </a:p>
          <a:p>
            <a:pPr lvl="2"/>
            <a:r>
              <a:rPr lang="en-US" altLang="zh-CN" sz="1800" dirty="0" smtClean="0"/>
              <a:t>Collision of time/frequency resources from different UEs, solutions potentially including</a:t>
            </a:r>
          </a:p>
          <a:p>
            <a:pPr lvl="3"/>
            <a:r>
              <a:rPr lang="en-US" altLang="zh-CN" sz="1600" dirty="0" smtClean="0"/>
              <a:t>E.g., code, sequence, </a:t>
            </a:r>
            <a:r>
              <a:rPr lang="en-US" altLang="zh-CN" sz="1600" dirty="0" err="1" smtClean="0"/>
              <a:t>interleaver</a:t>
            </a:r>
            <a:r>
              <a:rPr lang="en-US" altLang="zh-CN" sz="1600" dirty="0" smtClean="0"/>
              <a:t> pattern </a:t>
            </a:r>
          </a:p>
          <a:p>
            <a:pPr lvl="2"/>
            <a:r>
              <a:rPr lang="en-US" altLang="zh-CN" sz="1800" dirty="0" smtClean="0"/>
              <a:t>UL synchronization (DL synchronization assumed)</a:t>
            </a:r>
          </a:p>
          <a:p>
            <a:pPr lvl="3"/>
            <a:r>
              <a:rPr lang="en-US" altLang="zh-CN" sz="1600" dirty="0" smtClean="0"/>
              <a:t>Case 1: Timing offsets between UEs are within a cyclic prefix</a:t>
            </a:r>
          </a:p>
          <a:p>
            <a:pPr lvl="3"/>
            <a:r>
              <a:rPr lang="en-US" altLang="zh-CN" sz="1600" dirty="0" smtClean="0"/>
              <a:t>Case 2: Timing offsets between UEs can be greater than a cyclic prefix, FFS the exact model of timing offsets</a:t>
            </a:r>
          </a:p>
          <a:p>
            <a:pPr lvl="2"/>
            <a:r>
              <a:rPr lang="en-US" altLang="zh-CN" sz="1800" dirty="0" smtClean="0"/>
              <a:t>Requirement for power control</a:t>
            </a:r>
          </a:p>
          <a:p>
            <a:pPr lvl="3"/>
            <a:r>
              <a:rPr lang="en-US" altLang="zh-CN" sz="1600" dirty="0" smtClean="0"/>
              <a:t>Case 1: Perfect open-loop power control, i.e., equal average SNR between UEs for potentially link level calibration</a:t>
            </a:r>
          </a:p>
          <a:p>
            <a:pPr lvl="3"/>
            <a:r>
              <a:rPr lang="en-US" altLang="zh-CN" sz="1600" dirty="0" smtClean="0"/>
              <a:t>Case 2: Realistic open-loop power control with certain alpha and P0 values</a:t>
            </a:r>
          </a:p>
          <a:p>
            <a:pPr lvl="3"/>
            <a:r>
              <a:rPr lang="en-US" altLang="zh-CN" sz="1600" dirty="0" smtClean="0"/>
              <a:t>Case 3: Close-loop power control</a:t>
            </a:r>
          </a:p>
          <a:p>
            <a:pPr lvl="2"/>
            <a:r>
              <a:rPr lang="en-US" altLang="zh-CN" sz="1800" dirty="0" smtClean="0"/>
              <a:t>Receiver impact</a:t>
            </a:r>
          </a:p>
          <a:p>
            <a:pPr marL="342900" lvl="2" indent="-342900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           To be continued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Background (3)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5181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RAN1#85, agreements (excl. evaluation methodology) </a:t>
            </a:r>
          </a:p>
          <a:p>
            <a:pPr lvl="1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Continued from the last slide</a:t>
            </a:r>
          </a:p>
          <a:p>
            <a:pPr lvl="1"/>
            <a:r>
              <a:rPr lang="en-US" altLang="zh-CN" sz="2000" dirty="0" smtClean="0"/>
              <a:t>NR supports at least synchronous/scheduling-based orthogonal multiple access for DL/UL transmission schemes, at least targeting for 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 (</a:t>
            </a:r>
            <a:r>
              <a:rPr lang="en-US" altLang="zh-CN" sz="2000" dirty="0" smtClean="0">
                <a:solidFill>
                  <a:srgbClr val="FF0000"/>
                </a:solidFill>
              </a:rPr>
              <a:t>already captured in Sections 6.1.3 and 8.1.3 of TR 38.802</a:t>
            </a:r>
            <a:r>
              <a:rPr lang="en-US" altLang="zh-CN" sz="2000" dirty="0" smtClean="0"/>
              <a:t>)</a:t>
            </a:r>
          </a:p>
          <a:p>
            <a:pPr lvl="2"/>
            <a:r>
              <a:rPr lang="en-US" altLang="zh-CN" sz="1800" dirty="0" smtClean="0"/>
              <a:t>Note: Synchronous means that timing offsets between UEs is within cyclic prefix by e.g., timing alignment</a:t>
            </a:r>
          </a:p>
          <a:p>
            <a:r>
              <a:rPr lang="en-US" altLang="zh-CN" sz="2400" dirty="0" smtClean="0"/>
              <a:t>RAN1#86, agreements (excl. evaluation methodology) </a:t>
            </a:r>
          </a:p>
          <a:p>
            <a:pPr lvl="1"/>
            <a:r>
              <a:rPr lang="en-US" altLang="zh-CN" sz="2000" dirty="0" smtClean="0"/>
              <a:t>NR should target to support UL non-orthogonal multiple access, in addition to the orthogonal approach, targeting at least for </a:t>
            </a:r>
            <a:r>
              <a:rPr lang="en-US" altLang="zh-CN" sz="2000" dirty="0" err="1" smtClean="0"/>
              <a:t>mMTC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NR should target to support UL “autonomous/grant-free/contention based” at least for </a:t>
            </a:r>
            <a:r>
              <a:rPr lang="en-US" altLang="zh-CN" sz="2000" dirty="0" err="1" smtClean="0"/>
              <a:t>mMTC</a:t>
            </a:r>
            <a:endParaRPr lang="en-US" altLang="zh-CN" sz="2000" dirty="0" smtClean="0"/>
          </a:p>
          <a:p>
            <a:pPr lvl="3"/>
            <a:r>
              <a:rPr lang="en-US" altLang="zh-CN" sz="1800" i="1" dirty="0" smtClean="0">
                <a:solidFill>
                  <a:srgbClr val="FF0000"/>
                </a:solidFill>
              </a:rPr>
              <a:t>To be continued</a:t>
            </a:r>
          </a:p>
          <a:p>
            <a:endParaRPr lang="en-US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Background (4)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5181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RAN1#86, agreements (excl. evaluation methodology) </a:t>
            </a:r>
          </a:p>
          <a:p>
            <a:pPr lvl="1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Continued from the last slide</a:t>
            </a:r>
          </a:p>
          <a:p>
            <a:pPr lvl="1"/>
            <a:r>
              <a:rPr lang="en-US" altLang="zh-CN" sz="2000" dirty="0" smtClean="0"/>
              <a:t>At least the following options for “autonomous/grant-free/contention based” UL transmission should be studied</a:t>
            </a:r>
          </a:p>
          <a:p>
            <a:pPr lvl="2"/>
            <a:r>
              <a:rPr lang="en-US" altLang="zh-CN" sz="1800" dirty="0" smtClean="0"/>
              <a:t>Opt. 1: a UE performs random resource selection</a:t>
            </a:r>
          </a:p>
          <a:p>
            <a:pPr lvl="3"/>
            <a:r>
              <a:rPr lang="en-US" altLang="zh-CN" sz="1600" dirty="0" smtClean="0"/>
              <a:t>Details FFS</a:t>
            </a:r>
          </a:p>
          <a:p>
            <a:pPr lvl="2"/>
            <a:r>
              <a:rPr lang="en-US" altLang="zh-CN" sz="1800" dirty="0" smtClean="0"/>
              <a:t>Opt. 2: a UE’s resource is pre-configured by </a:t>
            </a:r>
            <a:r>
              <a:rPr lang="en-US" altLang="zh-CN" sz="1800" dirty="0" err="1" smtClean="0"/>
              <a:t>eNB</a:t>
            </a:r>
            <a:r>
              <a:rPr lang="en-US" altLang="zh-CN" sz="1800" dirty="0" smtClean="0"/>
              <a:t> or pre-determined</a:t>
            </a:r>
          </a:p>
          <a:p>
            <a:pPr lvl="3"/>
            <a:r>
              <a:rPr lang="en-US" altLang="zh-CN" sz="1600" dirty="0" smtClean="0"/>
              <a:t>Details FFS</a:t>
            </a:r>
          </a:p>
          <a:p>
            <a:pPr lvl="2"/>
            <a:r>
              <a:rPr lang="en-US" altLang="zh-CN" sz="1800" dirty="0" smtClean="0"/>
              <a:t>Other options are not precluded</a:t>
            </a:r>
          </a:p>
          <a:p>
            <a:pPr lvl="1"/>
            <a:r>
              <a:rPr lang="en-US" altLang="zh-CN" sz="2000" dirty="0" smtClean="0"/>
              <a:t>A MA physical resource for “grant-free” UL transmission is comprised of time-frequency block</a:t>
            </a:r>
          </a:p>
          <a:p>
            <a:pPr lvl="2"/>
            <a:r>
              <a:rPr lang="en-US" altLang="zh-CN" sz="1800" dirty="0" smtClean="0"/>
              <a:t>Note: spatial dimension is not considered as a physical resource in this context</a:t>
            </a:r>
          </a:p>
          <a:p>
            <a:pPr lvl="3" indent="-685800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To be continued</a:t>
            </a:r>
          </a:p>
          <a:p>
            <a:endParaRPr lang="en-US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Background (5)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5181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RAN1#86, agreements (excl. evaluation methodology) </a:t>
            </a:r>
          </a:p>
          <a:p>
            <a:pPr lvl="1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Continued from the last slide</a:t>
            </a:r>
          </a:p>
          <a:p>
            <a:pPr lvl="1"/>
            <a:r>
              <a:rPr lang="en-US" altLang="zh-CN" sz="2000" dirty="0" smtClean="0"/>
              <a:t>A MA resource is comprised of a MA physical resource and a MA signature, where a MA signature includes at least one of the following:</a:t>
            </a:r>
          </a:p>
          <a:p>
            <a:pPr lvl="2"/>
            <a:r>
              <a:rPr lang="en-US" altLang="zh-CN" sz="1800" dirty="0" smtClean="0"/>
              <a:t>Codebook/codeword</a:t>
            </a:r>
          </a:p>
          <a:p>
            <a:pPr lvl="2"/>
            <a:r>
              <a:rPr lang="en-US" altLang="zh-CN" sz="1800" dirty="0" smtClean="0"/>
              <a:t>Sequence</a:t>
            </a:r>
          </a:p>
          <a:p>
            <a:pPr lvl="2"/>
            <a:r>
              <a:rPr lang="en-US" altLang="zh-CN" sz="1800" dirty="0" err="1" smtClean="0"/>
              <a:t>Interleaver</a:t>
            </a:r>
            <a:r>
              <a:rPr lang="en-US" altLang="zh-CN" sz="1800" dirty="0" smtClean="0"/>
              <a:t> and/or mapping pattern</a:t>
            </a:r>
          </a:p>
          <a:p>
            <a:pPr lvl="2"/>
            <a:r>
              <a:rPr lang="en-US" altLang="zh-CN" sz="1800" dirty="0" smtClean="0"/>
              <a:t>Demodulation reference signal</a:t>
            </a:r>
          </a:p>
          <a:p>
            <a:pPr lvl="2"/>
            <a:r>
              <a:rPr lang="en-US" altLang="zh-CN" sz="1800" dirty="0" smtClean="0"/>
              <a:t>Preamble</a:t>
            </a:r>
          </a:p>
          <a:p>
            <a:pPr lvl="2"/>
            <a:r>
              <a:rPr lang="en-US" altLang="zh-CN" sz="1800" dirty="0" smtClean="0"/>
              <a:t>Spatial-dimension</a:t>
            </a:r>
          </a:p>
          <a:p>
            <a:pPr lvl="2"/>
            <a:r>
              <a:rPr lang="en-US" altLang="zh-CN" sz="1800" dirty="0" smtClean="0"/>
              <a:t>Power-dimension</a:t>
            </a:r>
          </a:p>
          <a:p>
            <a:pPr lvl="2"/>
            <a:r>
              <a:rPr lang="en-US" altLang="zh-CN" sz="1800" dirty="0" smtClean="0"/>
              <a:t>Others are not precluded</a:t>
            </a:r>
          </a:p>
          <a:p>
            <a:pPr lvl="1"/>
            <a:r>
              <a:rPr lang="en-US" altLang="zh-CN" sz="2000" dirty="0" smtClean="0"/>
              <a:t>Details on MA physical resource and MA signature resource FFS</a:t>
            </a:r>
          </a:p>
          <a:p>
            <a:pPr lvl="3" indent="-685800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To be continued</a:t>
            </a:r>
          </a:p>
          <a:p>
            <a:endParaRPr lang="en-US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Background (6)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5181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RAN1#86, agreements (excl. evaluation methodology) </a:t>
            </a:r>
          </a:p>
          <a:p>
            <a:pPr lvl="1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Continued from the last slide</a:t>
            </a:r>
          </a:p>
          <a:p>
            <a:pPr lvl="1"/>
            <a:r>
              <a:rPr lang="en-US" altLang="zh-CN" sz="2000" dirty="0" smtClean="0"/>
              <a:t>Continue study at least the following:</a:t>
            </a:r>
          </a:p>
          <a:p>
            <a:pPr lvl="2"/>
            <a:r>
              <a:rPr lang="en-US" altLang="zh-CN" sz="1800" dirty="0" smtClean="0"/>
              <a:t>Handling of potential collisions of MA signatures</a:t>
            </a:r>
          </a:p>
          <a:p>
            <a:pPr lvl="2"/>
            <a:r>
              <a:rPr lang="en-US" altLang="zh-CN" sz="1800" dirty="0" smtClean="0"/>
              <a:t>Retransmission/repetition and potential combining, e.g., HARQ</a:t>
            </a:r>
          </a:p>
          <a:p>
            <a:pPr lvl="2"/>
            <a:r>
              <a:rPr lang="en-US" altLang="zh-CN" sz="1800" dirty="0" smtClean="0"/>
              <a:t>Potential link adaptation, e.g., MCS/signature re-assigning</a:t>
            </a:r>
          </a:p>
          <a:p>
            <a:pPr lvl="2"/>
            <a:r>
              <a:rPr lang="en-US" altLang="zh-CN" sz="1800" dirty="0" smtClean="0"/>
              <a:t>Relationship between grant-free and grant-based transmissions and associated UE behavior</a:t>
            </a:r>
          </a:p>
          <a:p>
            <a:pPr lvl="2"/>
            <a:r>
              <a:rPr lang="en-US" altLang="zh-CN" sz="1800" dirty="0" smtClean="0"/>
              <a:t>Advanced receiver capabilities including complexity analysis</a:t>
            </a:r>
          </a:p>
          <a:p>
            <a:endParaRPr lang="en-US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Background (7)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16563"/>
          </a:xfrm>
        </p:spPr>
        <p:txBody>
          <a:bodyPr>
            <a:noAutofit/>
          </a:bodyPr>
          <a:lstStyle/>
          <a:p>
            <a:endParaRPr lang="en-US" altLang="zh-CN" sz="20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pPr>
              <a:buNone/>
            </a:pPr>
            <a:endParaRPr lang="en-US" altLang="zh-CN" sz="1800" dirty="0" smtClean="0"/>
          </a:p>
          <a:p>
            <a:endParaRPr lang="en-US" altLang="zh-CN" sz="1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5" name="内容占位符 4"/>
          <p:cNvGraphicFramePr>
            <a:graphicFrameLocks/>
          </p:cNvGraphicFramePr>
          <p:nvPr/>
        </p:nvGraphicFramePr>
        <p:xfrm>
          <a:off x="609600" y="1143000"/>
          <a:ext cx="7696199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4400"/>
                <a:gridCol w="1447800"/>
                <a:gridCol w="1523999"/>
              </a:tblGrid>
              <a:tr h="4159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Scheme</a:t>
                      </a:r>
                      <a:r>
                        <a:rPr lang="en-US" altLang="zh-CN" sz="1600" baseline="0" dirty="0" smtClean="0">
                          <a:solidFill>
                            <a:schemeClr val="bg1"/>
                          </a:solidFill>
                        </a:rPr>
                        <a:t> name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Acronym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Reference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Sparse code multiple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SCMA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R1-162153</a:t>
                      </a: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Multi-user shared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MUSA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R1-162226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Low code rate spreading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R1-162385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Frequency domain spreading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R1-162385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648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Non-orthogonal coded multiple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NCMA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R1-162517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Non-orthogonal multiple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NOMA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R1-163111</a:t>
                      </a: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Pattern division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multiple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PDMA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R1-163383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Resource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spread multiple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RSMA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R1-163510</a:t>
                      </a: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Interleave-grid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multiple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IGMA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R1-163992</a:t>
                      </a: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Low density spreading with signature vector extension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LDS-SVE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R1-164329</a:t>
                      </a: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Low code rate and signature based shared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LSSA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R1-164869</a:t>
                      </a: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Non-orthogonal coded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NOCA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R1-165019</a:t>
                      </a: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Interleave division multiple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IDMA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R1-165021</a:t>
                      </a: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Repetition division multiple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RDMA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R1-167535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579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Group orthogonal coded access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GOCA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R1-167535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No need to update the text in Section 6.1.3 which is for multiple access scheme for DL concept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To add the following under Section 8.1.3 which is for multiple access scheme for UL concept</a:t>
            </a:r>
          </a:p>
          <a:p>
            <a:pPr lvl="1"/>
            <a:r>
              <a:rPr lang="en-US" altLang="zh-CN" sz="2000" dirty="0" smtClean="0"/>
              <a:t>General descriptions for non-orthogonal transmission</a:t>
            </a:r>
          </a:p>
          <a:p>
            <a:pPr lvl="1"/>
            <a:r>
              <a:rPr lang="en-US" altLang="zh-CN" sz="2000" dirty="0" smtClean="0"/>
              <a:t>8.1.3.1 : definition of grant-free transmission and use cases</a:t>
            </a:r>
          </a:p>
          <a:p>
            <a:pPr lvl="1"/>
            <a:r>
              <a:rPr lang="en-US" altLang="zh-CN" sz="2000" dirty="0" smtClean="0"/>
              <a:t>8.1.3.2 : MA physical resources and MA signatures</a:t>
            </a:r>
          </a:p>
          <a:p>
            <a:pPr lvl="1"/>
            <a:r>
              <a:rPr lang="en-US" altLang="zh-CN" sz="2000" dirty="0" smtClean="0"/>
              <a:t>8.1.3.3 : list of MA schemes, [Categorization]</a:t>
            </a:r>
          </a:p>
          <a:p>
            <a:pPr lvl="1"/>
            <a:r>
              <a:rPr lang="en-US" altLang="zh-CN" sz="2000" dirty="0" smtClean="0"/>
              <a:t>8.1.3.4 : base-station receiver schemes and PHY abstraction</a:t>
            </a:r>
          </a:p>
          <a:p>
            <a:pPr marL="739775" lvl="1" indent="-282575"/>
            <a:r>
              <a:rPr lang="en-US" altLang="zh-CN" sz="2000" dirty="0" smtClean="0"/>
              <a:t>8.1.3.5 : additional design considerations such as preamble, HARQ, link adaptation, etc.</a:t>
            </a:r>
          </a:p>
          <a:p>
            <a:pPr lvl="1"/>
            <a:r>
              <a:rPr lang="en-US" altLang="zh-CN" sz="2000" dirty="0" smtClean="0"/>
              <a:t>8.1.3.6 : initial observations of grant-free transmission for </a:t>
            </a:r>
            <a:r>
              <a:rPr lang="en-US" altLang="zh-CN" sz="2000" dirty="0" err="1" smtClean="0"/>
              <a:t>mMTC</a:t>
            </a:r>
            <a:endParaRPr lang="en-US" altLang="zh-CN" sz="2000" dirty="0" smtClean="0"/>
          </a:p>
          <a:p>
            <a:pPr lvl="1">
              <a:buNone/>
            </a:pPr>
            <a:endParaRPr lang="en-US" altLang="zh-CN" sz="2400" dirty="0" smtClean="0"/>
          </a:p>
          <a:p>
            <a:pPr lvl="1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14934</TotalTime>
  <Words>823</Words>
  <Application>Microsoft Office PowerPoint</Application>
  <PresentationFormat>On-screen Show (4:3)</PresentationFormat>
  <Paragraphs>157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WF on TP Structure for NR Multiple Access in TR 38.802</vt:lpstr>
      <vt:lpstr>Background (1)</vt:lpstr>
      <vt:lpstr>Background (2)</vt:lpstr>
      <vt:lpstr>Background (3)</vt:lpstr>
      <vt:lpstr>Background (4)</vt:lpstr>
      <vt:lpstr>Background (5)</vt:lpstr>
      <vt:lpstr>Background (6)</vt:lpstr>
      <vt:lpstr>Background (7)</vt:lpstr>
      <vt:lpstr>Proposals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 Jiqing</dc:creator>
  <cp:lastModifiedBy>Yifei Yuan</cp:lastModifiedBy>
  <cp:revision>268</cp:revision>
  <dcterms:created xsi:type="dcterms:W3CDTF">2006-08-16T00:00:00Z</dcterms:created>
  <dcterms:modified xsi:type="dcterms:W3CDTF">2016-10-11T10:30:43Z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