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7"/>
  </p:notesMasterIdLst>
  <p:sldIdLst>
    <p:sldId id="256" r:id="rId2"/>
    <p:sldId id="257" r:id="rId3"/>
    <p:sldId id="263" r:id="rId4"/>
    <p:sldId id="264" r:id="rId5"/>
    <p:sldId id="265" r:id="rId6"/>
  </p:sldIdLst>
  <p:sldSz cx="9145588" cy="6859588"/>
  <p:notesSz cx="6858000" cy="9144000"/>
  <p:defaultTextStyle>
    <a:defPPr>
      <a:defRPr lang="zh-CN"/>
    </a:defPPr>
    <a:lvl1pPr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609600" indent="-1524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1219200" indent="-3048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828800" indent="-4572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2438400" indent="-6096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6">
          <p15:clr>
            <a:srgbClr val="A4A3A4"/>
          </p15:clr>
        </p15:guide>
        <p15:guide id="2" orient="horz" pos="104">
          <p15:clr>
            <a:srgbClr val="A4A3A4"/>
          </p15:clr>
        </p15:guide>
        <p15:guide id="3" orient="horz" pos="3976">
          <p15:clr>
            <a:srgbClr val="A4A3A4"/>
          </p15:clr>
        </p15:guide>
        <p15:guide id="4" orient="horz" pos="952">
          <p15:clr>
            <a:srgbClr val="A4A3A4"/>
          </p15:clr>
        </p15:guide>
        <p15:guide id="5" pos="275">
          <p15:clr>
            <a:srgbClr val="A4A3A4"/>
          </p15:clr>
        </p15:guide>
        <p15:guide id="6" pos="550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inyi (A)" initials="q(" lastIdx="1" clrIdx="0">
    <p:extLst>
      <p:ext uri="{19B8F6BF-5375-455C-9EA6-DF929625EA0E}">
        <p15:presenceInfo xmlns:p15="http://schemas.microsoft.com/office/powerpoint/2012/main" userId="S-1-5-21-147214757-305610072-1517763936-32986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718" autoAdjust="0"/>
  </p:normalViewPr>
  <p:slideViewPr>
    <p:cSldViewPr snapToObjects="1">
      <p:cViewPr varScale="1">
        <p:scale>
          <a:sx n="116" d="100"/>
          <a:sy n="116" d="100"/>
        </p:scale>
        <p:origin x="1446" y="108"/>
      </p:cViewPr>
      <p:guideLst>
        <p:guide orient="horz" pos="776"/>
        <p:guide orient="horz" pos="104"/>
        <p:guide orient="horz" pos="3976"/>
        <p:guide orient="horz" pos="952"/>
        <p:guide pos="275"/>
        <p:guide pos="5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0724F7-F449-4CFF-8B1F-25B693948BB0}" type="datetimeFigureOut">
              <a:rPr lang="en-US"/>
              <a:pPr>
                <a:defRPr/>
              </a:pPr>
              <a:t>10/11/2016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59A9553-4EAB-4E18-B984-2B6282F5BC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785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269554"/>
            <a:ext cx="8640209" cy="1440160"/>
          </a:xfrm>
          <a:prstGeom prst="rect">
            <a:avLst/>
          </a:prstGeom>
        </p:spPr>
        <p:txBody>
          <a:bodyPr anchor="ctr" anchorCtr="0"/>
          <a:lstStyle>
            <a:lvl1pPr algn="ctr" fontAlgn="ctr">
              <a:defRPr sz="3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252137" y="2925738"/>
            <a:ext cx="8640762" cy="649288"/>
          </a:xfrm>
          <a:prstGeom prst="rect">
            <a:avLst/>
          </a:prstGeom>
        </p:spPr>
        <p:txBody>
          <a:bodyPr anchor="ctr"/>
          <a:lstStyle>
            <a:lvl1pPr marL="0" indent="0" algn="ctr" fontAlgn="ctr">
              <a:spcBef>
                <a:spcPts val="0"/>
              </a:spcBef>
              <a:buNone/>
              <a:defRPr sz="1800" baseline="0"/>
            </a:lvl1pPr>
            <a:lvl2pPr marL="271426" indent="0">
              <a:buNone/>
              <a:defRPr/>
            </a:lvl2pPr>
            <a:lvl3pPr marL="535710" indent="0">
              <a:buNone/>
              <a:defRPr/>
            </a:lvl3pPr>
            <a:lvl4pPr marL="807136" indent="0">
              <a:buNone/>
              <a:defRPr/>
            </a:lvl4pPr>
            <a:lvl5pPr marL="1078562" indent="0">
              <a:buNone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20" name="表格占位符 19"/>
          <p:cNvSpPr>
            <a:spLocks noGrp="1"/>
          </p:cNvSpPr>
          <p:nvPr>
            <p:ph type="tbl" sz="quarter" idx="11"/>
          </p:nvPr>
        </p:nvSpPr>
        <p:spPr>
          <a:xfrm>
            <a:off x="252137" y="314383"/>
            <a:ext cx="8640485" cy="56477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823520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89433"/>
            <a:ext cx="8640209" cy="648073"/>
          </a:xfrm>
          <a:prstGeom prst="rect">
            <a:avLst/>
          </a:prstGeom>
        </p:spPr>
        <p:txBody>
          <a:bodyPr anchor="ctr" anchorCtr="0"/>
          <a:lstStyle>
            <a:lvl1pPr algn="ctr">
              <a:defRPr sz="2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52391" y="981075"/>
            <a:ext cx="8640508" cy="5257800"/>
          </a:xfrm>
          <a:prstGeom prst="rect">
            <a:avLst/>
          </a:prstGeom>
        </p:spPr>
        <p:txBody>
          <a:bodyPr/>
          <a:lstStyle>
            <a:lvl1pPr>
              <a:defRPr sz="18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172450" y="6357938"/>
            <a:ext cx="720725" cy="365125"/>
          </a:xfrm>
          <a:prstGeom prst="rect">
            <a:avLst/>
          </a:prstGeom>
        </p:spPr>
        <p:txBody>
          <a:bodyPr anchor="ctr" anchorCtr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E6F92DE-F565-4A0B-9DA6-F9FE5ADC95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23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8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77913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43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6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99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22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459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9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2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5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8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1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4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algn="ctr" fontAlgn="ctr"/>
            <a:r>
              <a:rPr lang="en-US" altLang="zh-CN" sz="3200" dirty="0" smtClean="0"/>
              <a:t>WF </a:t>
            </a:r>
            <a:r>
              <a:rPr lang="en-US" altLang="zh-CN" sz="3200" dirty="0"/>
              <a:t>on </a:t>
            </a:r>
            <a:r>
              <a:rPr lang="en-US" altLang="zh-CN" sz="3200" dirty="0" smtClean="0"/>
              <a:t>Compensation of Phase Rotation </a:t>
            </a:r>
            <a:r>
              <a:rPr lang="en-US" altLang="zh-CN" sz="3200" dirty="0"/>
              <a:t>and </a:t>
            </a:r>
            <a:r>
              <a:rPr lang="en-US" altLang="zh-CN" sz="3200" dirty="0" smtClean="0"/>
              <a:t>Frequency Offset</a:t>
            </a:r>
            <a:endParaRPr lang="zh-CN" altLang="en-US" sz="32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Huawei, </a:t>
            </a:r>
            <a:r>
              <a:rPr lang="en-US" altLang="zh-CN" dirty="0" smtClean="0"/>
              <a:t>HiSilicon, LG Electronics, </a:t>
            </a:r>
            <a:r>
              <a:rPr lang="en-US" altLang="zh-CN" dirty="0" smtClean="0"/>
              <a:t>Samsung, </a:t>
            </a:r>
            <a:r>
              <a:rPr lang="en-GB" altLang="zh-CN" dirty="0"/>
              <a:t>NTT DOCOMO, INC</a:t>
            </a:r>
            <a:r>
              <a:rPr lang="en-GB" altLang="zh-CN" dirty="0" smtClean="0"/>
              <a:t>., Intel</a:t>
            </a:r>
            <a:endParaRPr lang="zh-CN" altLang="zh-CN" dirty="0"/>
          </a:p>
        </p:txBody>
      </p:sp>
      <p:graphicFrame>
        <p:nvGraphicFramePr>
          <p:cNvPr id="5" name="表格占位符 4"/>
          <p:cNvGraphicFramePr>
            <a:graphicFrameLocks noGrp="1"/>
          </p:cNvGraphicFramePr>
          <p:nvPr>
            <p:ph type="tbl" sz="quarter" idx="11"/>
            <p:extLst>
              <p:ext uri="{D42A27DB-BD31-4B8C-83A1-F6EECF244321}">
                <p14:modId xmlns:p14="http://schemas.microsoft.com/office/powerpoint/2010/main" val="2154830880"/>
              </p:ext>
            </p:extLst>
          </p:nvPr>
        </p:nvGraphicFramePr>
        <p:xfrm>
          <a:off x="252413" y="314325"/>
          <a:ext cx="8640762" cy="74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20381"/>
                <a:gridCol w="4320381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3GPP TSG RAN WG1 Meeting #86bis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/>
                        <a:t>R1-16</a:t>
                      </a:r>
                      <a:r>
                        <a:rPr lang="en-US" altLang="zh-CN" dirty="0" smtClean="0"/>
                        <a:t>10532</a:t>
                      </a:r>
                      <a:endParaRPr lang="zh-CN" altLang="en-US" sz="18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altLang="zh-CN" dirty="0" smtClean="0"/>
                        <a:t>Lisbon, Portugal, 10 – 14 Oct 2016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838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/>
              <a:t>Regarding reference signal (RS) design for NR, the following was agreed in RAN1#86:</a:t>
            </a:r>
          </a:p>
          <a:p>
            <a:pPr lvl="1"/>
            <a:endParaRPr lang="en-US" altLang="zh-CN" dirty="0" smtClean="0"/>
          </a:p>
          <a:p>
            <a:pPr lvl="1"/>
            <a:r>
              <a:rPr lang="en-US" altLang="zh-CN" dirty="0" smtClean="0"/>
              <a:t>In </a:t>
            </a:r>
            <a:r>
              <a:rPr lang="en-US" altLang="zh-CN" dirty="0"/>
              <a:t>addition to the front-loaded RS agreed to study in RAN1#85, </a:t>
            </a:r>
            <a:r>
              <a:rPr lang="en-US" altLang="zh-CN" dirty="0">
                <a:solidFill>
                  <a:srgbClr val="FF0000"/>
                </a:solidFill>
              </a:rPr>
              <a:t>same or extended/additional RS </a:t>
            </a:r>
            <a:r>
              <a:rPr lang="en-US" altLang="zh-CN" dirty="0"/>
              <a:t>is studied in NR of at least the following:</a:t>
            </a:r>
          </a:p>
          <a:p>
            <a:pPr lvl="2"/>
            <a:r>
              <a:rPr lang="en-US" altLang="zh-CN" dirty="0" smtClean="0"/>
              <a:t>Estimate/compensate </a:t>
            </a:r>
            <a:r>
              <a:rPr lang="en-US" altLang="zh-CN" dirty="0"/>
              <a:t>Doppler parameters</a:t>
            </a:r>
          </a:p>
          <a:p>
            <a:pPr lvl="2"/>
            <a:r>
              <a:rPr lang="en-US" altLang="zh-CN" dirty="0" smtClean="0">
                <a:solidFill>
                  <a:srgbClr val="FF0000"/>
                </a:solidFill>
              </a:rPr>
              <a:t>Compensate </a:t>
            </a:r>
            <a:r>
              <a:rPr lang="en-US" altLang="zh-CN" dirty="0">
                <a:solidFill>
                  <a:srgbClr val="FF0000"/>
                </a:solidFill>
              </a:rPr>
              <a:t>phase rotation and frequency offset</a:t>
            </a:r>
          </a:p>
          <a:p>
            <a:pPr lvl="2"/>
            <a:r>
              <a:rPr lang="en-US" altLang="zh-CN" dirty="0" smtClean="0"/>
              <a:t>Note </a:t>
            </a:r>
            <a:r>
              <a:rPr lang="en-US" altLang="zh-CN" dirty="0"/>
              <a:t>that RS may or may not be </a:t>
            </a:r>
            <a:r>
              <a:rPr lang="en-US" altLang="zh-CN" dirty="0" smtClean="0"/>
              <a:t>UE-specific</a:t>
            </a:r>
          </a:p>
          <a:p>
            <a:endParaRPr lang="en-US" altLang="zh-CN" dirty="0"/>
          </a:p>
          <a:p>
            <a:r>
              <a:rPr lang="en-US" altLang="zh-CN" dirty="0" smtClean="0"/>
              <a:t>Companies have studied the necessity for the above-mentioned RS and functionality</a:t>
            </a:r>
          </a:p>
          <a:p>
            <a:pPr lvl="1"/>
            <a:r>
              <a:rPr lang="en-US" altLang="zh-CN" dirty="0" smtClean="0"/>
              <a:t>R1-1608822</a:t>
            </a:r>
            <a:r>
              <a:rPr lang="en-US" altLang="zh-CN" dirty="0"/>
              <a:t>, R1-1609100, R1-1609529, R1-1609768, R1-1610079, R1-1610276, R1-1609261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403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Selected results from companies showing that compensation for phase rotation and frequency offset is needed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330" y="2667100"/>
            <a:ext cx="4265101" cy="3200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4"/>
          <p:cNvSpPr/>
          <p:nvPr/>
        </p:nvSpPr>
        <p:spPr>
          <a:xfrm>
            <a:off x="1658289" y="2133650"/>
            <a:ext cx="17411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kern="100" dirty="0"/>
              <a:t>R1-1608822</a:t>
            </a:r>
            <a:endParaRPr lang="zh-CN" altLang="en-US" dirty="0"/>
          </a:p>
        </p:txBody>
      </p:sp>
      <p:pic>
        <p:nvPicPr>
          <p:cNvPr id="7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9039" y="2654518"/>
            <a:ext cx="4272717" cy="320802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矩形 7"/>
          <p:cNvSpPr/>
          <p:nvPr/>
        </p:nvSpPr>
        <p:spPr>
          <a:xfrm>
            <a:off x="5670998" y="2192853"/>
            <a:ext cx="17411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kern="100" dirty="0" smtClean="0"/>
              <a:t>R1-1609100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57393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(2/2)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/>
              <a:t>Selected results from companies showing that </a:t>
            </a:r>
            <a:r>
              <a:rPr lang="en-US" altLang="zh-CN" dirty="0" smtClean="0"/>
              <a:t>continuous mapping of extended/additional RS for compensation of phase </a:t>
            </a:r>
            <a:r>
              <a:rPr lang="en-US" altLang="zh-CN" dirty="0"/>
              <a:t>rotation and frequency offset is </a:t>
            </a:r>
            <a:r>
              <a:rPr lang="en-US" altLang="zh-CN" dirty="0" smtClean="0"/>
              <a:t>needed and a graphical illustration of such mapping strategy</a:t>
            </a:r>
            <a:endParaRPr lang="en-US" altLang="zh-CN" dirty="0"/>
          </a:p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03" y="2677665"/>
            <a:ext cx="4265101" cy="3200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1541962" y="2245617"/>
            <a:ext cx="17411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kern="100" dirty="0"/>
              <a:t>R1-1608822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012954" y="2245617"/>
            <a:ext cx="17411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kern="100" dirty="0"/>
              <a:t>R1-1609100</a:t>
            </a:r>
            <a:endParaRPr lang="zh-CN" altLang="en-US" b="1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558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0156618"/>
              </p:ext>
            </p:extLst>
          </p:nvPr>
        </p:nvGraphicFramePr>
        <p:xfrm>
          <a:off x="4637351" y="2802610"/>
          <a:ext cx="4284260" cy="17281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Visio" r:id="rId4" imgW="6514796" imgH="2616300" progId="Visio.Drawing.11">
                  <p:embed/>
                </p:oleObj>
              </mc:Choice>
              <mc:Fallback>
                <p:oleObj name="Visio" r:id="rId4" imgW="6514796" imgH="261630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37351" y="2802610"/>
                        <a:ext cx="4284260" cy="172819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24907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52391" y="837059"/>
            <a:ext cx="8640508" cy="5473055"/>
          </a:xfrm>
        </p:spPr>
        <p:txBody>
          <a:bodyPr/>
          <a:lstStyle/>
          <a:p>
            <a:r>
              <a:rPr lang="en-US" altLang="zh-CN" dirty="0"/>
              <a:t>The extended/additional RS </a:t>
            </a:r>
            <a:r>
              <a:rPr lang="en-US" altLang="zh-CN" dirty="0" smtClean="0"/>
              <a:t>shall </a:t>
            </a:r>
            <a:r>
              <a:rPr lang="en-US" altLang="zh-CN" dirty="0"/>
              <a:t>be supported for compensation of phase rotation and frequency offset when it is needed, </a:t>
            </a:r>
            <a:r>
              <a:rPr lang="en-GB" altLang="zh-CN" dirty="0"/>
              <a:t>especially for frequency bands above 6 GHz</a:t>
            </a:r>
          </a:p>
          <a:p>
            <a:r>
              <a:rPr lang="en-US" altLang="zh-CN" dirty="0" smtClean="0"/>
              <a:t>When CP-OFDM </a:t>
            </a:r>
            <a:r>
              <a:rPr lang="en-US" altLang="zh-CN" dirty="0"/>
              <a:t>is </a:t>
            </a:r>
            <a:r>
              <a:rPr lang="en-US" altLang="zh-CN" dirty="0" smtClean="0"/>
              <a:t>used, for </a:t>
            </a:r>
            <a:r>
              <a:rPr lang="en-US" altLang="zh-CN" dirty="0"/>
              <a:t>the extended/additional RS </a:t>
            </a:r>
            <a:r>
              <a:rPr lang="en-US" altLang="zh-CN" dirty="0" smtClean="0"/>
              <a:t>enabling </a:t>
            </a:r>
            <a:r>
              <a:rPr lang="en-US" altLang="zh-CN" dirty="0"/>
              <a:t>compensation of phase rotation and frequency </a:t>
            </a:r>
            <a:r>
              <a:rPr lang="en-US" altLang="zh-CN" dirty="0" smtClean="0"/>
              <a:t>offset, study the following</a:t>
            </a:r>
          </a:p>
          <a:p>
            <a:pPr lvl="1"/>
            <a:r>
              <a:rPr lang="en-US" altLang="zh-CN" dirty="0" smtClean="0"/>
              <a:t>Time domain pattern</a:t>
            </a:r>
          </a:p>
          <a:p>
            <a:pPr lvl="2"/>
            <a:r>
              <a:rPr lang="en-US" altLang="zh-CN" dirty="0" smtClean="0"/>
              <a:t>Alt-1: Continuous mapping, i.e., on every OFDM symbol</a:t>
            </a:r>
          </a:p>
          <a:p>
            <a:pPr lvl="2"/>
            <a:r>
              <a:rPr lang="en-US" altLang="zh-CN" dirty="0" smtClean="0"/>
              <a:t>Alt-2: Non-continuous mapping, e.g., every other OFDM symbol</a:t>
            </a:r>
          </a:p>
          <a:p>
            <a:pPr lvl="2"/>
            <a:r>
              <a:rPr lang="en-US" altLang="zh-CN" dirty="0" smtClean="0"/>
              <a:t>Switching between Alt-1 and Alt-2 can also be considered</a:t>
            </a:r>
          </a:p>
          <a:p>
            <a:pPr lvl="1"/>
            <a:r>
              <a:rPr lang="en-US" altLang="zh-CN" dirty="0" smtClean="0"/>
              <a:t>Frequency domain pattern</a:t>
            </a:r>
            <a:endParaRPr lang="en-US" altLang="zh-CN" dirty="0"/>
          </a:p>
          <a:p>
            <a:pPr lvl="2"/>
            <a:r>
              <a:rPr lang="en-US" altLang="zh-CN" dirty="0" smtClean="0"/>
              <a:t>Alt-A: Shared and across </a:t>
            </a:r>
            <a:r>
              <a:rPr lang="en-US" altLang="zh-CN" dirty="0"/>
              <a:t>full carrier </a:t>
            </a:r>
            <a:r>
              <a:rPr lang="en-US" altLang="zh-CN" dirty="0" smtClean="0"/>
              <a:t>bandwidth </a:t>
            </a:r>
            <a:r>
              <a:rPr lang="en-US" altLang="zh-CN" dirty="0"/>
              <a:t>with </a:t>
            </a:r>
            <a:r>
              <a:rPr lang="en-US" altLang="zh-CN" dirty="0" smtClean="0"/>
              <a:t>fixed density/spacing</a:t>
            </a:r>
            <a:endParaRPr lang="en-US" altLang="zh-CN" dirty="0"/>
          </a:p>
          <a:p>
            <a:pPr lvl="2"/>
            <a:r>
              <a:rPr lang="en-US" altLang="zh-CN" dirty="0" smtClean="0"/>
              <a:t>Alt-B: </a:t>
            </a:r>
            <a:r>
              <a:rPr lang="en-US" altLang="zh-CN" dirty="0"/>
              <a:t>Within </a:t>
            </a:r>
            <a:r>
              <a:rPr lang="en-US" altLang="zh-CN" dirty="0" smtClean="0"/>
              <a:t>each </a:t>
            </a:r>
            <a:r>
              <a:rPr lang="en-US" altLang="zh-CN" dirty="0"/>
              <a:t>UE’s scheduled </a:t>
            </a:r>
            <a:r>
              <a:rPr lang="en-US" altLang="zh-CN" dirty="0" smtClean="0"/>
              <a:t>bandwidth and with configurable density/spacing</a:t>
            </a:r>
          </a:p>
          <a:p>
            <a:pPr lvl="1"/>
            <a:r>
              <a:rPr lang="en-US" altLang="zh-CN" dirty="0" smtClean="0"/>
              <a:t>Other properties</a:t>
            </a:r>
          </a:p>
          <a:p>
            <a:pPr lvl="2"/>
            <a:r>
              <a:rPr lang="en-US" altLang="zh-CN" dirty="0" smtClean="0"/>
              <a:t>UE-specific </a:t>
            </a:r>
            <a:r>
              <a:rPr lang="en-US" altLang="zh-CN" dirty="0"/>
              <a:t>and/or non-UE-specific</a:t>
            </a:r>
            <a:endParaRPr lang="zh-CN" altLang="zh-CN" dirty="0"/>
          </a:p>
          <a:p>
            <a:pPr lvl="2"/>
            <a:r>
              <a:rPr lang="en-US" altLang="zh-CN" dirty="0"/>
              <a:t>Port multiplexing such as FDM/TDM/CDM</a:t>
            </a:r>
            <a:endParaRPr lang="zh-CN" altLang="zh-CN" dirty="0"/>
          </a:p>
          <a:p>
            <a:pPr lvl="2"/>
            <a:r>
              <a:rPr lang="en-US" altLang="zh-CN" dirty="0" smtClean="0"/>
              <a:t>Potential </a:t>
            </a:r>
            <a:r>
              <a:rPr lang="en-US" altLang="zh-CN" dirty="0"/>
              <a:t>sharing across </a:t>
            </a:r>
            <a:r>
              <a:rPr lang="en-US" altLang="zh-CN" dirty="0" smtClean="0"/>
              <a:t>users/streams</a:t>
            </a:r>
          </a:p>
          <a:p>
            <a:r>
              <a:rPr lang="en-US" altLang="zh-CN" dirty="0" smtClean="0"/>
              <a:t>When DFT-s-OFDM </a:t>
            </a:r>
            <a:r>
              <a:rPr lang="en-US" altLang="zh-CN" dirty="0"/>
              <a:t>is </a:t>
            </a:r>
            <a:r>
              <a:rPr lang="en-US" altLang="zh-CN" dirty="0" smtClean="0"/>
              <a:t>used, for </a:t>
            </a:r>
            <a:r>
              <a:rPr lang="en-US" altLang="zh-CN" dirty="0"/>
              <a:t>the extended/additional RS enabling compensation of phase rotation and frequency </a:t>
            </a:r>
            <a:r>
              <a:rPr lang="en-US" altLang="zh-CN" dirty="0" smtClean="0"/>
              <a:t>offset, study the following</a:t>
            </a:r>
            <a:endParaRPr lang="en-US" altLang="zh-CN" dirty="0"/>
          </a:p>
          <a:p>
            <a:pPr lvl="1"/>
            <a:r>
              <a:rPr lang="en-US" altLang="zh-CN" dirty="0" smtClean="0"/>
              <a:t>Time and frequency domain </a:t>
            </a:r>
            <a:r>
              <a:rPr lang="en-US" altLang="zh-CN" dirty="0" smtClean="0"/>
              <a:t>pattern</a:t>
            </a:r>
          </a:p>
          <a:p>
            <a:pPr lvl="1"/>
            <a:r>
              <a:rPr lang="en-US" altLang="zh-CN" dirty="0" smtClean="0"/>
              <a:t>Note: The same/different pattern can be considered for both CP-OFDM and DFT-s-OFDM</a:t>
            </a:r>
            <a:endParaRPr lang="zh-CN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6126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ckgrou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4783</TotalTime>
  <Words>347</Words>
  <Application>Microsoft Office PowerPoint</Application>
  <PresentationFormat>自定义</PresentationFormat>
  <Paragraphs>44</Paragraphs>
  <Slides>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宋体</vt:lpstr>
      <vt:lpstr>Arial</vt:lpstr>
      <vt:lpstr>Calibri</vt:lpstr>
      <vt:lpstr>Times New Roman</vt:lpstr>
      <vt:lpstr>Background</vt:lpstr>
      <vt:lpstr>Visio</vt:lpstr>
      <vt:lpstr>WF on Compensation of Phase Rotation and Frequency Offset</vt:lpstr>
      <vt:lpstr>Background</vt:lpstr>
      <vt:lpstr>Background (1/2)</vt:lpstr>
      <vt:lpstr>Background (2/2)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Zhouchuan (Luc)</dc:creator>
  <cp:lastModifiedBy>Xi Zhang</cp:lastModifiedBy>
  <cp:revision>361</cp:revision>
  <dcterms:created xsi:type="dcterms:W3CDTF">2014-09-24T01:01:53Z</dcterms:created>
  <dcterms:modified xsi:type="dcterms:W3CDTF">2016-10-11T17:07:26Z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(2)OfJs4SfkSDuKhEzZnXfs2rxgzc6dzJLTvFNnPbIW6I1dZrB+6SQLg3nsqlrhwk/yQ1CFVAoS
UICbjGYe6h61C4QdIY2fnnyW0sWsKhiFu0TKWt7VybmWOP+sOisohJhGqOaHKWCiqHTtxbBV
6WrSlnQEyc1e2aAnjnUiLA+4zGAxiWd7k+/YqA2wROsziB7Sok1EEh9oGLhwctQ/3uTmgU//
riguOxSmCa6dwOatC0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Q1kUyKCEF2ZvzVKBElV4jATusiI+i5+myv3DCgJzeAR+CV5N8dpRvs
abFOpqM7cQzQm+rASELjLY3YyHTTHKildrGsrDFZHvaiPwrK+i5bcNnr2HDnl2pg5ADLvADd
Xx6NRNNVbbw5O0Eo15rh4XGq+zVEPojB47j1oHuQl253cvdukSRBAg2k9cFy+zhYAMai81W4
+SCg73hD0tXLbPFC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1476194076</vt:lpwstr>
  </property>
</Properties>
</file>