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 id="2147483648" r:id="rId2"/>
    <p:sldMasterId id="2147483671" r:id="rId3"/>
  </p:sldMasterIdLst>
  <p:notesMasterIdLst>
    <p:notesMasterId r:id="rId14"/>
  </p:notesMasterIdLst>
  <p:sldIdLst>
    <p:sldId id="272" r:id="rId4"/>
    <p:sldId id="273" r:id="rId5"/>
    <p:sldId id="282" r:id="rId6"/>
    <p:sldId id="274" r:id="rId7"/>
    <p:sldId id="275" r:id="rId8"/>
    <p:sldId id="277" r:id="rId9"/>
    <p:sldId id="278" r:id="rId10"/>
    <p:sldId id="279" r:id="rId11"/>
    <p:sldId id="281" r:id="rId12"/>
    <p:sldId id="280" r:id="rId13"/>
  </p:sldIdLst>
  <p:sldSz cx="9144000" cy="6858000" type="screen4x3"/>
  <p:notesSz cx="7315200" cy="9601200"/>
  <p:defaultText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6">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Nikhil Kundargi" initials="NK [4]"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66A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22" autoAdjust="0"/>
    <p:restoredTop sz="95515" autoAdjust="0"/>
  </p:normalViewPr>
  <p:slideViewPr>
    <p:cSldViewPr snapToGrid="0" showGuides="1">
      <p:cViewPr varScale="1">
        <p:scale>
          <a:sx n="99" d="100"/>
          <a:sy n="99" d="100"/>
        </p:scale>
        <p:origin x="1240" y="168"/>
      </p:cViewPr>
      <p:guideLst>
        <p:guide orient="horz" pos="2046"/>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notesMaster" Target="notesMasters/notesMaster1.xml"/><Relationship Id="rId15" Type="http://schemas.openxmlformats.org/officeDocument/2006/relationships/commentAuthors" Target="commentAuthors.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74EAA763-DFDB-A243-96D7-A1FF8549B507}" type="datetimeFigureOut">
              <a:rPr lang="en-US" smtClean="0"/>
              <a:pPr/>
              <a:t>9/30/16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29B424A6-7593-2C46-9CCA-8596FB18DBBE}" type="slidenum">
              <a:rPr lang="en-US" smtClean="0"/>
              <a:pPr/>
              <a:t>‹#›</a:t>
            </a:fld>
            <a:endParaRPr lang="en-US"/>
          </a:p>
        </p:txBody>
      </p:sp>
    </p:spTree>
    <p:extLst>
      <p:ext uri="{BB962C8B-B14F-4D97-AF65-F5344CB8AC3E}">
        <p14:creationId xmlns:p14="http://schemas.microsoft.com/office/powerpoint/2010/main" val="32649190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userDrawn="1"/>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963566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NI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7"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4559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I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Tree>
    <p:extLst>
      <p:ext uri="{BB962C8B-B14F-4D97-AF65-F5344CB8AC3E}">
        <p14:creationId xmlns:p14="http://schemas.microsoft.com/office/powerpoint/2010/main" val="2249973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I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p14="http://schemas.microsoft.com/office/powerpoint/2010/main" val="1172057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userDrawn="1"/>
        </p:nvSpPr>
        <p:spPr>
          <a:xfrm>
            <a:off x="350489" y="6330950"/>
            <a:ext cx="644728" cy="276999"/>
          </a:xfrm>
          <a:prstGeom prst="rect">
            <a:avLst/>
          </a:prstGeom>
          <a:noFill/>
        </p:spPr>
        <p:txBody>
          <a:bodyPr wrap="none" rtlCol="0">
            <a:spAutoFit/>
          </a:bodyPr>
          <a:lstStyle/>
          <a:p>
            <a:r>
              <a:rPr lang="en-US" sz="1200" dirty="0"/>
              <a:t>ni.com</a:t>
            </a:r>
            <a:endParaRPr lang="en-US" sz="1200" b="0" dirty="0">
              <a:solidFill>
                <a:schemeClr val="tx1"/>
              </a:solidFill>
              <a:latin typeface="+mn-lt"/>
            </a:endParaRPr>
          </a:p>
        </p:txBody>
      </p:sp>
    </p:spTree>
    <p:extLst>
      <p:ext uri="{BB962C8B-B14F-4D97-AF65-F5344CB8AC3E}">
        <p14:creationId xmlns:p14="http://schemas.microsoft.com/office/powerpoint/2010/main" val="2609444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Cust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6" name="TextBox 5"/>
          <p:cNvSpPr txBox="1"/>
          <p:nvPr userDrawn="1"/>
        </p:nvSpPr>
        <p:spPr>
          <a:xfrm>
            <a:off x="350489" y="6330950"/>
            <a:ext cx="2889317" cy="276999"/>
          </a:xfrm>
          <a:prstGeom prst="rect">
            <a:avLst/>
          </a:prstGeom>
          <a:noFill/>
        </p:spPr>
        <p:txBody>
          <a:bodyPr wrap="none" rtlCol="0">
            <a:spAutoFit/>
          </a:bodyPr>
          <a:lstStyle/>
          <a:p>
            <a:r>
              <a:rPr lang="en-US" sz="1200" dirty="0"/>
              <a:t>ni.com  |  </a:t>
            </a:r>
            <a:r>
              <a:rPr lang="en-US" sz="1200" b="1" dirty="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p14="http://schemas.microsoft.com/office/powerpoint/2010/main" val="3105942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Cust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Customer confidential master title style</a:t>
            </a:r>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918738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Cust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68965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Customer confidential master title style</a:t>
            </a:r>
          </a:p>
        </p:txBody>
      </p:sp>
    </p:spTree>
    <p:extLst>
      <p:ext uri="{BB962C8B-B14F-4D97-AF65-F5344CB8AC3E}">
        <p14:creationId xmlns:p14="http://schemas.microsoft.com/office/powerpoint/2010/main" val="4187479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p14="http://schemas.microsoft.com/office/powerpoint/2010/main" val="3105127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External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754216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External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
        <p:nvSpPr>
          <p:cNvPr id="3" name="Content Placeholder 2"/>
          <p:cNvSpPr>
            <a:spLocks noGrp="1"/>
          </p:cNvSpPr>
          <p:nvPr>
            <p:ph idx="1" hasCustomPrompt="1"/>
          </p:nvPr>
        </p:nvSpPr>
        <p:spPr>
          <a:xfrm>
            <a:off x="478332" y="1121384"/>
            <a:ext cx="8165605" cy="4949008"/>
          </a:xfrm>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359158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External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8051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ternal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Tree>
    <p:extLst>
      <p:ext uri="{BB962C8B-B14F-4D97-AF65-F5344CB8AC3E}">
        <p14:creationId xmlns:p14="http://schemas.microsoft.com/office/powerpoint/2010/main" val="2315071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ternal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a:t>Click to edit Master text styles</a:t>
            </a:r>
          </a:p>
        </p:txBody>
      </p:sp>
    </p:spTree>
    <p:extLst>
      <p:ext uri="{BB962C8B-B14F-4D97-AF65-F5344CB8AC3E}">
        <p14:creationId xmlns:p14="http://schemas.microsoft.com/office/powerpoint/2010/main" val="1814470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a:t>ni.com</a:t>
            </a:r>
            <a:endParaRPr lang="en-US" sz="1200" b="0" dirty="0">
              <a:solidFill>
                <a:schemeClr val="tx1"/>
              </a:solidFill>
              <a:latin typeface="+mn-lt"/>
            </a:endParaRPr>
          </a:p>
        </p:txBody>
      </p:sp>
    </p:spTree>
    <p:extLst>
      <p:ext uri="{BB962C8B-B14F-4D97-AF65-F5344CB8AC3E}">
        <p14:creationId xmlns:p14="http://schemas.microsoft.com/office/powerpoint/2010/main" val="3738709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NI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6" name="TextBox 5"/>
          <p:cNvSpPr txBox="1"/>
          <p:nvPr userDrawn="1"/>
        </p:nvSpPr>
        <p:spPr>
          <a:xfrm>
            <a:off x="350489" y="6330950"/>
            <a:ext cx="2167581" cy="276999"/>
          </a:xfrm>
          <a:prstGeom prst="rect">
            <a:avLst/>
          </a:prstGeom>
          <a:noFill/>
        </p:spPr>
        <p:txBody>
          <a:bodyPr wrap="none" rtlCol="0">
            <a:spAutoFit/>
          </a:bodyPr>
          <a:lstStyle/>
          <a:p>
            <a:r>
              <a:rPr lang="en-US" sz="1200" dirty="0"/>
              <a:t>ni.com  |  </a:t>
            </a:r>
            <a:r>
              <a:rPr lang="en-US" sz="1200" b="0" dirty="0">
                <a:solidFill>
                  <a:schemeClr val="tx1"/>
                </a:solidFill>
                <a:latin typeface="+mn-lt"/>
              </a:rPr>
              <a:t>NI</a:t>
            </a:r>
            <a:r>
              <a:rPr lang="en-US" sz="1200" b="0" baseline="0" dirty="0">
                <a:solidFill>
                  <a:schemeClr val="tx1"/>
                </a:solidFill>
                <a:latin typeface="+mn-lt"/>
              </a:rPr>
              <a:t> </a:t>
            </a:r>
            <a:r>
              <a:rPr lang="en-US" sz="1200" b="0" dirty="0">
                <a:solidFill>
                  <a:schemeClr val="tx1"/>
                </a:solidFill>
                <a:latin typeface="+mn-lt"/>
              </a:rPr>
              <a:t>CONFIDENTIAL</a:t>
            </a:r>
          </a:p>
        </p:txBody>
      </p:sp>
    </p:spTree>
    <p:extLst>
      <p:ext uri="{BB962C8B-B14F-4D97-AF65-F5344CB8AC3E}">
        <p14:creationId xmlns:p14="http://schemas.microsoft.com/office/powerpoint/2010/main" val="655524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NI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503129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theme" Target="../theme/theme2.xml"/><Relationship Id="rId8" Type="http://schemas.openxmlformats.org/officeDocument/2006/relationships/image" Target="../media/image1.jpeg"/><Relationship Id="rId1" Type="http://schemas.openxmlformats.org/officeDocument/2006/relationships/slideLayout" Target="../slideLayouts/slideLayout7.xml"/><Relationship Id="rId2"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theme" Target="../theme/theme3.xml"/><Relationship Id="rId8" Type="http://schemas.openxmlformats.org/officeDocument/2006/relationships/image" Target="../media/image1.jpeg"/><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Master title style</a:t>
            </a:r>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3" name="TextBox 12"/>
          <p:cNvSpPr txBox="1"/>
          <p:nvPr/>
        </p:nvSpPr>
        <p:spPr>
          <a:xfrm>
            <a:off x="-160656" y="4070613"/>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fld id="{C53BE2A3-E884-4DA2-864E-54215D46267C}" type="slidenum">
              <a:rPr lang="en-US" sz="1100" smtClean="0">
                <a:solidFill>
                  <a:prstClr val="black">
                    <a:tint val="75000"/>
                  </a:prstClr>
                </a:solidFill>
              </a:rPr>
              <a:pPr/>
              <a:t>‹#›</a:t>
            </a:fld>
            <a:endParaRPr lang="en-US" sz="1100" dirty="0">
              <a:solidFill>
                <a:prstClr val="black">
                  <a:tint val="75000"/>
                </a:prstClr>
              </a:solidFill>
            </a:endParaRPr>
          </a:p>
        </p:txBody>
      </p:sp>
      <p:sp>
        <p:nvSpPr>
          <p:cNvPr id="10" name="TextBox 9"/>
          <p:cNvSpPr txBox="1"/>
          <p:nvPr/>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7946048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NI confidential master title style</a:t>
            </a:r>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5" name="TextBox 14"/>
          <p:cNvSpPr txBox="1"/>
          <p:nvPr/>
        </p:nvSpPr>
        <p:spPr>
          <a:xfrm>
            <a:off x="350489" y="6330950"/>
            <a:ext cx="2167581" cy="276999"/>
          </a:xfrm>
          <a:prstGeom prst="rect">
            <a:avLst/>
          </a:prstGeom>
          <a:noFill/>
        </p:spPr>
        <p:txBody>
          <a:bodyPr wrap="none" rtlCol="0">
            <a:spAutoFit/>
          </a:bodyPr>
          <a:lstStyle/>
          <a:p>
            <a:r>
              <a:rPr lang="en-US" sz="1200" dirty="0"/>
              <a:t>ni.com  |  </a:t>
            </a:r>
            <a:r>
              <a:rPr lang="en-US" sz="1200" b="0" dirty="0">
                <a:solidFill>
                  <a:schemeClr val="tx1"/>
                </a:solidFill>
                <a:latin typeface="+mn-lt"/>
              </a:rPr>
              <a:t>NI</a:t>
            </a:r>
            <a:r>
              <a:rPr lang="en-US" sz="1200" b="0" baseline="0" dirty="0">
                <a:solidFill>
                  <a:schemeClr val="tx1"/>
                </a:solidFill>
                <a:latin typeface="+mn-lt"/>
              </a:rPr>
              <a:t> </a:t>
            </a:r>
            <a:r>
              <a:rPr lang="en-US" sz="1200" b="0" dirty="0">
                <a:solidFill>
                  <a:schemeClr val="tx1"/>
                </a:solidFill>
                <a:latin typeface="+mn-lt"/>
              </a:rPr>
              <a:t>CONFIDENTIAL</a:t>
            </a:r>
          </a:p>
        </p:txBody>
      </p:sp>
    </p:spTree>
    <p:extLst>
      <p:ext uri="{BB962C8B-B14F-4D97-AF65-F5344CB8AC3E}">
        <p14:creationId xmlns:p14="http://schemas.microsoft.com/office/powerpoint/2010/main" val="2562527116"/>
      </p:ext>
    </p:extLst>
  </p:cSld>
  <p:clrMap bg1="lt1" tx1="dk1" bg2="lt2" tx2="dk2" accent1="accent1" accent2="accent2" accent3="accent3" accent4="accent4" accent5="accent5" accent6="accent6" hlink="hlink" folHlink="folHlink"/>
  <p:sldLayoutIdLst>
    <p:sldLayoutId id="2147483660" r:id="rId1"/>
    <p:sldLayoutId id="2147483656" r:id="rId2"/>
    <p:sldLayoutId id="2147483650" r:id="rId3"/>
    <p:sldLayoutId id="2147483652" r:id="rId4"/>
    <p:sldLayoutId id="2147483681" r:id="rId5"/>
    <p:sldLayoutId id="2147483655"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Customer confidential master title style</a:t>
            </a:r>
          </a:p>
        </p:txBody>
      </p:sp>
      <p:sp>
        <p:nvSpPr>
          <p:cNvPr id="3" name="Text Placeholder 2"/>
          <p:cNvSpPr>
            <a:spLocks noGrp="1"/>
          </p:cNvSpPr>
          <p:nvPr>
            <p:ph type="body" idx="1"/>
          </p:nvPr>
        </p:nvSpPr>
        <p:spPr>
          <a:xfrm>
            <a:off x="478332"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2" name="TextBox 11"/>
          <p:cNvSpPr txBox="1"/>
          <p:nvPr/>
        </p:nvSpPr>
        <p:spPr>
          <a:xfrm>
            <a:off x="350489" y="6330950"/>
            <a:ext cx="2889317" cy="276999"/>
          </a:xfrm>
          <a:prstGeom prst="rect">
            <a:avLst/>
          </a:prstGeom>
          <a:noFill/>
        </p:spPr>
        <p:txBody>
          <a:bodyPr wrap="none" rtlCol="0">
            <a:spAutoFit/>
          </a:bodyPr>
          <a:lstStyle/>
          <a:p>
            <a:r>
              <a:rPr lang="en-US" sz="1200" dirty="0"/>
              <a:t>ni.com  |  </a:t>
            </a:r>
            <a:r>
              <a:rPr lang="en-US" sz="1200" b="1" dirty="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p14="http://schemas.microsoft.com/office/powerpoint/2010/main" val="56951058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8" r:id="rId4"/>
    <p:sldLayoutId id="2147483683" r:id="rId5"/>
    <p:sldLayoutId id="2147483680"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ctrTitle"/>
          </p:nvPr>
        </p:nvSpPr>
        <p:spPr/>
        <p:txBody>
          <a:bodyPr/>
          <a:lstStyle/>
          <a:p>
            <a:r>
              <a:rPr lang="en-US" sz="4800" dirty="0">
                <a:latin typeface="Arial" charset="0"/>
              </a:rPr>
              <a:t>NR MIMO Initial Access Procedures</a:t>
            </a:r>
            <a:endParaRPr lang="en-US" dirty="0"/>
          </a:p>
        </p:txBody>
      </p:sp>
      <p:sp>
        <p:nvSpPr>
          <p:cNvPr id="7171" name="Subtitle 4"/>
          <p:cNvSpPr>
            <a:spLocks noGrp="1"/>
          </p:cNvSpPr>
          <p:nvPr>
            <p:ph type="subTitle" idx="1"/>
          </p:nvPr>
        </p:nvSpPr>
        <p:spPr/>
        <p:txBody>
          <a:bodyPr/>
          <a:lstStyle/>
          <a:p>
            <a:r>
              <a:rPr lang="en-US" dirty="0"/>
              <a:t>National Instruments</a:t>
            </a:r>
          </a:p>
        </p:txBody>
      </p:sp>
      <p:sp>
        <p:nvSpPr>
          <p:cNvPr id="2" name="Rectangle 1"/>
          <p:cNvSpPr/>
          <p:nvPr/>
        </p:nvSpPr>
        <p:spPr>
          <a:xfrm>
            <a:off x="69950" y="259635"/>
            <a:ext cx="9074050" cy="1107996"/>
          </a:xfrm>
          <a:prstGeom prst="rect">
            <a:avLst/>
          </a:prstGeom>
        </p:spPr>
        <p:txBody>
          <a:bodyPr wrap="square">
            <a:spAutoFit/>
          </a:bodyPr>
          <a:lstStyle/>
          <a:p>
            <a:pPr algn="just"/>
            <a:r>
              <a:rPr lang="en-US" sz="1100" b="1" dirty="0">
                <a:latin typeface="Arial" charset="0"/>
              </a:rPr>
              <a:t>3GPP TSG RAN WG1 Meeting #</a:t>
            </a:r>
            <a:r>
              <a:rPr lang="en-US" sz="1100" b="1" dirty="0" smtClean="0">
                <a:latin typeface="Arial" charset="0"/>
              </a:rPr>
              <a:t>86bis</a:t>
            </a:r>
            <a:r>
              <a:rPr lang="en-US" sz="1100" dirty="0">
                <a:latin typeface="Times New Roman" charset="0"/>
              </a:rPr>
              <a:t>	</a:t>
            </a:r>
            <a:r>
              <a:rPr lang="en-US" sz="1100" dirty="0">
                <a:latin typeface="Arial" charset="0"/>
              </a:rPr>
              <a:t>        		             							</a:t>
            </a:r>
            <a:r>
              <a:rPr lang="en-US" sz="1100" dirty="0" smtClean="0">
                <a:latin typeface="Arial" charset="0"/>
              </a:rPr>
              <a:t> </a:t>
            </a:r>
            <a:r>
              <a:rPr lang="en-US" sz="1100" b="1" i="1" dirty="0">
                <a:latin typeface="Arial" charset="0"/>
              </a:rPr>
              <a:t>R1-1609722</a:t>
            </a:r>
            <a:endParaRPr lang="en-US" altLang="zh-CN" sz="1100" i="1" dirty="0">
              <a:latin typeface="SimSun" charset="0"/>
            </a:endParaRPr>
          </a:p>
          <a:p>
            <a:pPr algn="just"/>
            <a:r>
              <a:rPr lang="en-US" sz="1100" b="1" dirty="0">
                <a:latin typeface="Arial" charset="0"/>
              </a:rPr>
              <a:t>Lisbon, Portugal </a:t>
            </a:r>
            <a:r>
              <a:rPr lang="en-US" sz="1100" b="1" dirty="0" smtClean="0">
                <a:latin typeface="Arial" charset="0"/>
              </a:rPr>
              <a:t>10</a:t>
            </a:r>
            <a:r>
              <a:rPr lang="en-US" sz="1100" b="1" baseline="30000" dirty="0" smtClean="0">
                <a:latin typeface="Arial" charset="0"/>
              </a:rPr>
              <a:t>th</a:t>
            </a:r>
            <a:r>
              <a:rPr lang="en-US" sz="1100" b="1" dirty="0" smtClean="0">
                <a:latin typeface="Arial" charset="0"/>
              </a:rPr>
              <a:t> </a:t>
            </a:r>
            <a:r>
              <a:rPr lang="en-US" sz="1100" b="1" dirty="0">
                <a:latin typeface="Arial" charset="0"/>
              </a:rPr>
              <a:t>– 14</a:t>
            </a:r>
            <a:r>
              <a:rPr lang="en-US" sz="1100" b="1" baseline="30000" dirty="0">
                <a:latin typeface="Arial" charset="0"/>
              </a:rPr>
              <a:t>th</a:t>
            </a:r>
            <a:r>
              <a:rPr lang="en-US" sz="1100" b="1" dirty="0">
                <a:latin typeface="Arial" charset="0"/>
              </a:rPr>
              <a:t> October 2016</a:t>
            </a:r>
          </a:p>
          <a:p>
            <a:pPr algn="just"/>
            <a:r>
              <a:rPr lang="en-US" sz="1100" b="1" dirty="0">
                <a:latin typeface="Arial" charset="0"/>
              </a:rPr>
              <a:t>Agenda item:</a:t>
            </a:r>
            <a:r>
              <a:rPr lang="en-US" sz="1100" dirty="0">
                <a:latin typeface="Arial" charset="0"/>
              </a:rPr>
              <a:t>	8.1.5</a:t>
            </a:r>
          </a:p>
          <a:p>
            <a:pPr algn="just"/>
            <a:r>
              <a:rPr lang="en-US" sz="1100" b="1" dirty="0">
                <a:latin typeface="Arial" charset="0"/>
              </a:rPr>
              <a:t>Source: </a:t>
            </a:r>
            <a:r>
              <a:rPr lang="en-US" sz="1100" dirty="0">
                <a:latin typeface="Arial" charset="0"/>
              </a:rPr>
              <a:t>National Instruments </a:t>
            </a:r>
          </a:p>
          <a:p>
            <a:pPr algn="just"/>
            <a:r>
              <a:rPr lang="en-US" sz="1100" b="1" dirty="0">
                <a:latin typeface="Arial" charset="0"/>
              </a:rPr>
              <a:t>Title:</a:t>
            </a:r>
            <a:r>
              <a:rPr lang="en-US" sz="1100" dirty="0">
                <a:latin typeface="Arial" charset="0"/>
              </a:rPr>
              <a:t> 	NR MIMO Initial Access Procedures</a:t>
            </a:r>
            <a:endParaRPr lang="en-US" sz="1100" b="1" dirty="0">
              <a:latin typeface="Arial" charset="0"/>
            </a:endParaRPr>
          </a:p>
          <a:p>
            <a:pPr algn="just"/>
            <a:r>
              <a:rPr lang="en-US" sz="1100" b="1" dirty="0">
                <a:latin typeface="Arial" charset="0"/>
              </a:rPr>
              <a:t>Document for:</a:t>
            </a:r>
            <a:r>
              <a:rPr lang="en-US" sz="1100" dirty="0">
                <a:latin typeface="Arial" charset="0"/>
              </a:rPr>
              <a:t> </a:t>
            </a:r>
            <a:r>
              <a:rPr lang="en-US" altLang="ko-KR" sz="1100" dirty="0">
                <a:latin typeface="Arial" charset="0"/>
              </a:rPr>
              <a:t>Discussion and Decision</a:t>
            </a:r>
          </a:p>
        </p:txBody>
      </p:sp>
    </p:spTree>
    <p:extLst>
      <p:ext uri="{BB962C8B-B14F-4D97-AF65-F5344CB8AC3E}">
        <p14:creationId xmlns:p14="http://schemas.microsoft.com/office/powerpoint/2010/main" val="318632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4" name="Content Placeholder 3"/>
          <p:cNvSpPr>
            <a:spLocks noGrp="1"/>
          </p:cNvSpPr>
          <p:nvPr>
            <p:ph idx="1"/>
          </p:nvPr>
        </p:nvSpPr>
        <p:spPr/>
        <p:txBody>
          <a:bodyPr>
            <a:normAutofit/>
          </a:bodyPr>
          <a:lstStyle/>
          <a:p>
            <a:pPr marL="0" indent="0">
              <a:buNone/>
            </a:pPr>
            <a:r>
              <a:rPr lang="en-US" sz="2000" dirty="0"/>
              <a:t>[1] </a:t>
            </a:r>
            <a:r>
              <a:rPr lang="en-US" altLang="ja-JP" sz="2000" dirty="0"/>
              <a:t>P. Harris </a:t>
            </a:r>
            <a:r>
              <a:rPr lang="en-US" altLang="ja-JP" sz="2000" dirty="0" err="1"/>
              <a:t>et.al</a:t>
            </a:r>
            <a:r>
              <a:rPr lang="en-US" altLang="ja-JP" sz="2000" dirty="0"/>
              <a:t>, “Serving 22 Users in Real-Time with a 128-Antenna Massive MIMO </a:t>
            </a:r>
            <a:r>
              <a:rPr lang="en-US" altLang="ja-JP" sz="2000" dirty="0" err="1"/>
              <a:t>Testbed</a:t>
            </a:r>
            <a:r>
              <a:rPr lang="en-US" altLang="ja-JP" sz="2000" dirty="0"/>
              <a:t>”, To be presented at IEEE International Workshop on Signal Processing Systems (SIPS 2016), Dallas.</a:t>
            </a:r>
          </a:p>
          <a:p>
            <a:pPr marL="0" indent="0">
              <a:buNone/>
            </a:pPr>
            <a:r>
              <a:rPr lang="en-US" altLang="ja-JP" sz="2000" dirty="0"/>
              <a:t>[2] R1-168254, WF on UL MIMO transmission, Huawei, </a:t>
            </a:r>
            <a:r>
              <a:rPr lang="en-US" altLang="ja-JP" sz="2000" dirty="0" err="1"/>
              <a:t>HiSilicon</a:t>
            </a:r>
            <a:r>
              <a:rPr lang="en-US" altLang="ja-JP" sz="2000" dirty="0"/>
              <a:t>, China Unicom, Samsung, NTT DOCOMO, RAN1#86.</a:t>
            </a:r>
          </a:p>
          <a:p>
            <a:pPr marL="0" indent="0">
              <a:buNone/>
            </a:pPr>
            <a:r>
              <a:rPr lang="en-US" altLang="ja-JP" sz="2000" dirty="0"/>
              <a:t>[3] R1-168179	WF on CSI measurement and reporting in NR, Huawei, </a:t>
            </a:r>
            <a:r>
              <a:rPr lang="en-US" altLang="ja-JP" sz="2000" dirty="0" err="1"/>
              <a:t>HiSilicon</a:t>
            </a:r>
            <a:r>
              <a:rPr lang="en-US" altLang="ja-JP" sz="2000" dirty="0"/>
              <a:t>, Ericsson, China Telecom, RAN1#86. </a:t>
            </a:r>
          </a:p>
          <a:p>
            <a:pPr marL="0" indent="0">
              <a:buNone/>
            </a:pPr>
            <a:r>
              <a:rPr lang="en-US" altLang="ja-JP" sz="2000" dirty="0"/>
              <a:t>[4] R1-168388	WF on beam management, CATT, Samsung, National Instruments, ZTE, RAN1#86.</a:t>
            </a:r>
          </a:p>
          <a:p>
            <a:pPr marL="0" indent="0">
              <a:buNone/>
            </a:pPr>
            <a:endParaRPr lang="en-US" altLang="ja-JP" sz="2000" dirty="0"/>
          </a:p>
          <a:p>
            <a:pPr marL="0" indent="0">
              <a:buNone/>
            </a:pPr>
            <a:endParaRPr lang="en-US" altLang="ja-JP" sz="2000" dirty="0"/>
          </a:p>
          <a:p>
            <a:pPr marL="0" indent="0">
              <a:buNone/>
            </a:pPr>
            <a:endParaRPr lang="en-US" altLang="ja-JP" sz="2000" dirty="0"/>
          </a:p>
          <a:p>
            <a:pPr marL="0" indent="0">
              <a:buNone/>
            </a:pPr>
            <a:endParaRPr lang="en-US" sz="2000" dirty="0"/>
          </a:p>
        </p:txBody>
      </p:sp>
    </p:spTree>
    <p:extLst>
      <p:ext uri="{BB962C8B-B14F-4D97-AF65-F5344CB8AC3E}">
        <p14:creationId xmlns:p14="http://schemas.microsoft.com/office/powerpoint/2010/main" val="3910645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Forward Compatibility Problems with Current  Access Procedure</a:t>
            </a:r>
          </a:p>
        </p:txBody>
      </p:sp>
      <p:sp>
        <p:nvSpPr>
          <p:cNvPr id="3" name="Content Placeholder 2"/>
          <p:cNvSpPr>
            <a:spLocks noGrp="1"/>
          </p:cNvSpPr>
          <p:nvPr>
            <p:ph idx="1"/>
          </p:nvPr>
        </p:nvSpPr>
        <p:spPr/>
        <p:txBody>
          <a:bodyPr>
            <a:normAutofit lnSpcReduction="10000"/>
          </a:bodyPr>
          <a:lstStyle/>
          <a:p>
            <a:r>
              <a:rPr lang="en-US" sz="1600" dirty="0"/>
              <a:t>Current LTE Protocol requires up to four of 14 symbols or time-frequencies resources per </a:t>
            </a:r>
            <a:r>
              <a:rPr lang="en-US" sz="1600" dirty="0" err="1"/>
              <a:t>subframe</a:t>
            </a:r>
            <a:r>
              <a:rPr lang="en-US" sz="1600" dirty="0"/>
              <a:t> to be allocated to Physical Downlink Control Channel (PDCCH). </a:t>
            </a:r>
          </a:p>
          <a:p>
            <a:endParaRPr lang="en-US" sz="1600" dirty="0"/>
          </a:p>
          <a:p>
            <a:r>
              <a:rPr lang="en-US" sz="1600" dirty="0"/>
              <a:t>Massive MIMO has already been demonstrated in experimental systems to support up to 20 channels of MU-MIMO. </a:t>
            </a:r>
            <a:r>
              <a:rPr lang="en-US" sz="1600" dirty="0" smtClean="0"/>
              <a:t>[</a:t>
            </a:r>
            <a:r>
              <a:rPr lang="en-US" sz="1600" dirty="0"/>
              <a:t>1]. </a:t>
            </a:r>
          </a:p>
          <a:p>
            <a:endParaRPr lang="en-US" sz="1600" dirty="0"/>
          </a:p>
          <a:p>
            <a:r>
              <a:rPr lang="en-US" sz="1600" dirty="0"/>
              <a:t>Channel Reciprocity based MIMO for above and below 6 GHz was discussed in </a:t>
            </a:r>
            <a:r>
              <a:rPr lang="en-US" sz="1600" dirty="0" smtClean="0"/>
              <a:t>RAN1#86 </a:t>
            </a:r>
            <a:r>
              <a:rPr lang="en-US" sz="1600" dirty="0"/>
              <a:t>in following Way Forwards [2], [3], [4].  </a:t>
            </a:r>
          </a:p>
          <a:p>
            <a:endParaRPr lang="en-US" sz="1600" dirty="0"/>
          </a:p>
          <a:p>
            <a:r>
              <a:rPr lang="en-US" sz="1600" dirty="0"/>
              <a:t>It is expected in the future for the amount of control resources required to support Massive MIMO to overwhelm any common control mechanism. </a:t>
            </a:r>
          </a:p>
          <a:p>
            <a:endParaRPr lang="en-US" sz="1600" dirty="0"/>
          </a:p>
          <a:p>
            <a:r>
              <a:rPr lang="en-US" sz="1600" dirty="0"/>
              <a:t>In order to ensure that in the NR spec, Massive MU-MIMO is fully enabled, a Multi-User PDCCH (MU-PDCCH) is needed.</a:t>
            </a:r>
          </a:p>
          <a:p>
            <a:endParaRPr lang="en-US" sz="1600" dirty="0"/>
          </a:p>
          <a:p>
            <a:r>
              <a:rPr lang="en-US" sz="1600" dirty="0"/>
              <a:t>Additionally, a random access procedure is required which is channel reciprocity-based in order to support reciprocity </a:t>
            </a:r>
            <a:r>
              <a:rPr lang="en-US" sz="1600" dirty="0" err="1"/>
              <a:t>beamforming</a:t>
            </a:r>
            <a:r>
              <a:rPr lang="en-US" sz="1600" dirty="0"/>
              <a:t>. </a:t>
            </a:r>
          </a:p>
        </p:txBody>
      </p:sp>
    </p:spTree>
    <p:extLst>
      <p:ext uri="{BB962C8B-B14F-4D97-AF65-F5344CB8AC3E}">
        <p14:creationId xmlns:p14="http://schemas.microsoft.com/office/powerpoint/2010/main" val="3254344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Onboarding Users</a:t>
            </a:r>
          </a:p>
        </p:txBody>
      </p:sp>
      <p:sp>
        <p:nvSpPr>
          <p:cNvPr id="3" name="Content Placeholder 2"/>
          <p:cNvSpPr>
            <a:spLocks noGrp="1"/>
          </p:cNvSpPr>
          <p:nvPr>
            <p:ph idx="1"/>
          </p:nvPr>
        </p:nvSpPr>
        <p:spPr/>
        <p:txBody>
          <a:bodyPr/>
          <a:lstStyle/>
          <a:p>
            <a:r>
              <a:rPr lang="en-US" dirty="0"/>
              <a:t>In a Massive MU-MIMO system, one of the challenges in onboarding all of the </a:t>
            </a:r>
            <a:r>
              <a:rPr lang="en-US" dirty="0" smtClean="0"/>
              <a:t>users</a:t>
            </a:r>
          </a:p>
          <a:p>
            <a:endParaRPr lang="en-US" dirty="0"/>
          </a:p>
          <a:p>
            <a:r>
              <a:rPr lang="en-US" dirty="0"/>
              <a:t>One requirement of the initial access procedure is that it be capable of efficiently accomplishing this task</a:t>
            </a:r>
          </a:p>
          <a:p>
            <a:endParaRPr lang="en-US" dirty="0"/>
          </a:p>
          <a:p>
            <a:r>
              <a:rPr lang="en-US" dirty="0"/>
              <a:t>The use of reciprocity-based initial access is central to the onboarding of massive numbers of simultaneous </a:t>
            </a:r>
            <a:r>
              <a:rPr lang="en-US" dirty="0" smtClean="0"/>
              <a:t>users, as explained in this contribution.</a:t>
            </a:r>
            <a:endParaRPr lang="en-US" dirty="0"/>
          </a:p>
        </p:txBody>
      </p:sp>
    </p:spTree>
    <p:extLst>
      <p:ext uri="{BB962C8B-B14F-4D97-AF65-F5344CB8AC3E}">
        <p14:creationId xmlns:p14="http://schemas.microsoft.com/office/powerpoint/2010/main" val="3333453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New Channels and Capabilities for Massive MU-MIMO</a:t>
            </a:r>
          </a:p>
        </p:txBody>
      </p:sp>
      <p:sp>
        <p:nvSpPr>
          <p:cNvPr id="3" name="Content Placeholder 2"/>
          <p:cNvSpPr>
            <a:spLocks noGrp="1"/>
          </p:cNvSpPr>
          <p:nvPr>
            <p:ph idx="1"/>
          </p:nvPr>
        </p:nvSpPr>
        <p:spPr/>
        <p:txBody>
          <a:bodyPr>
            <a:normAutofit/>
          </a:bodyPr>
          <a:lstStyle/>
          <a:p>
            <a:r>
              <a:rPr lang="en-US" dirty="0"/>
              <a:t>In order to support the full capabilities of Massive MU-MIMO, the following additional channels, signals and/or capabilities are required.</a:t>
            </a:r>
          </a:p>
          <a:p>
            <a:pPr marL="0" indent="0">
              <a:buNone/>
            </a:pPr>
            <a:endParaRPr lang="en-US" dirty="0"/>
          </a:p>
          <a:p>
            <a:pPr lvl="1"/>
            <a:r>
              <a:rPr lang="en-US" dirty="0"/>
              <a:t>Reciprocity-based Random Access</a:t>
            </a:r>
          </a:p>
          <a:p>
            <a:pPr marL="469602" lvl="1" indent="0">
              <a:buNone/>
            </a:pPr>
            <a:endParaRPr lang="en-US" dirty="0"/>
          </a:p>
          <a:p>
            <a:pPr lvl="1"/>
            <a:r>
              <a:rPr lang="en-US" dirty="0"/>
              <a:t>Light PDCCH and Light PDSCH</a:t>
            </a:r>
          </a:p>
          <a:p>
            <a:pPr lvl="2"/>
            <a:r>
              <a:rPr lang="en-US" dirty="0"/>
              <a:t>For system information and random access responses</a:t>
            </a:r>
          </a:p>
          <a:p>
            <a:pPr lvl="2"/>
            <a:r>
              <a:rPr lang="en-US" dirty="0"/>
              <a:t>Can be potentially combined into one channel</a:t>
            </a:r>
          </a:p>
          <a:p>
            <a:pPr lvl="1"/>
            <a:endParaRPr lang="en-US" dirty="0"/>
          </a:p>
          <a:p>
            <a:pPr lvl="1"/>
            <a:r>
              <a:rPr lang="en-US" dirty="0"/>
              <a:t>Reciprocity Reference Signals</a:t>
            </a:r>
          </a:p>
          <a:p>
            <a:pPr lvl="1"/>
            <a:endParaRPr lang="en-US" dirty="0"/>
          </a:p>
          <a:p>
            <a:pPr lvl="1"/>
            <a:r>
              <a:rPr lang="en-US" dirty="0"/>
              <a:t>MU-PDCCH</a:t>
            </a:r>
          </a:p>
          <a:p>
            <a:endParaRPr lang="en-US" dirty="0"/>
          </a:p>
        </p:txBody>
      </p:sp>
    </p:spTree>
    <p:extLst>
      <p:ext uri="{BB962C8B-B14F-4D97-AF65-F5344CB8AC3E}">
        <p14:creationId xmlns:p14="http://schemas.microsoft.com/office/powerpoint/2010/main" val="2588010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Scaling of MU-MIMO</a:t>
            </a:r>
          </a:p>
        </p:txBody>
      </p:sp>
      <p:sp>
        <p:nvSpPr>
          <p:cNvPr id="4" name="Rectangle 3"/>
          <p:cNvSpPr/>
          <p:nvPr/>
        </p:nvSpPr>
        <p:spPr>
          <a:xfrm>
            <a:off x="1845246"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2245227"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645208"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045189"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445170"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845151"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245132" y="2900487"/>
            <a:ext cx="399981" cy="1911093"/>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645113"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045094"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1862359" y="3352191"/>
            <a:ext cx="461665" cy="772694"/>
          </a:xfrm>
          <a:prstGeom prst="rect">
            <a:avLst/>
          </a:prstGeom>
          <a:noFill/>
        </p:spPr>
        <p:txBody>
          <a:bodyPr vert="vert270" wrap="square" rtlCol="0">
            <a:spAutoFit/>
          </a:bodyPr>
          <a:lstStyle/>
          <a:p>
            <a:r>
              <a:rPr lang="en-US" dirty="0"/>
              <a:t>PSS</a:t>
            </a:r>
          </a:p>
        </p:txBody>
      </p:sp>
      <p:sp>
        <p:nvSpPr>
          <p:cNvPr id="16" name="TextBox 15"/>
          <p:cNvSpPr txBox="1"/>
          <p:nvPr/>
        </p:nvSpPr>
        <p:spPr>
          <a:xfrm>
            <a:off x="2268101" y="3467405"/>
            <a:ext cx="461665" cy="645232"/>
          </a:xfrm>
          <a:prstGeom prst="rect">
            <a:avLst/>
          </a:prstGeom>
          <a:noFill/>
        </p:spPr>
        <p:txBody>
          <a:bodyPr vert="vert270" wrap="square" rtlCol="0">
            <a:spAutoFit/>
          </a:bodyPr>
          <a:lstStyle/>
          <a:p>
            <a:r>
              <a:rPr lang="en-US" dirty="0"/>
              <a:t>SSS</a:t>
            </a:r>
          </a:p>
        </p:txBody>
      </p:sp>
      <p:sp>
        <p:nvSpPr>
          <p:cNvPr id="17" name="TextBox 16"/>
          <p:cNvSpPr txBox="1"/>
          <p:nvPr/>
        </p:nvSpPr>
        <p:spPr>
          <a:xfrm>
            <a:off x="2710277" y="2484490"/>
            <a:ext cx="338554" cy="2305240"/>
          </a:xfrm>
          <a:prstGeom prst="rect">
            <a:avLst/>
          </a:prstGeom>
          <a:noFill/>
        </p:spPr>
        <p:txBody>
          <a:bodyPr vert="vert270" wrap="square" rtlCol="0">
            <a:spAutoFit/>
          </a:bodyPr>
          <a:lstStyle/>
          <a:p>
            <a:r>
              <a:rPr lang="en-US" sz="1000" dirty="0"/>
              <a:t>Light-PDCCH and Light PDSCH</a:t>
            </a:r>
          </a:p>
        </p:txBody>
      </p:sp>
      <p:sp>
        <p:nvSpPr>
          <p:cNvPr id="19" name="TextBox 18"/>
          <p:cNvSpPr txBox="1"/>
          <p:nvPr/>
        </p:nvSpPr>
        <p:spPr>
          <a:xfrm>
            <a:off x="3850742" y="3054756"/>
            <a:ext cx="461665" cy="1349087"/>
          </a:xfrm>
          <a:prstGeom prst="rect">
            <a:avLst/>
          </a:prstGeom>
          <a:noFill/>
        </p:spPr>
        <p:txBody>
          <a:bodyPr vert="vert270" wrap="none" rtlCol="0">
            <a:spAutoFit/>
          </a:bodyPr>
          <a:lstStyle/>
          <a:p>
            <a:r>
              <a:rPr lang="en-US" dirty="0"/>
              <a:t>MU-PDCCH</a:t>
            </a:r>
          </a:p>
        </p:txBody>
      </p:sp>
      <p:sp>
        <p:nvSpPr>
          <p:cNvPr id="20" name="TextBox 19"/>
          <p:cNvSpPr txBox="1"/>
          <p:nvPr/>
        </p:nvSpPr>
        <p:spPr>
          <a:xfrm>
            <a:off x="3099142" y="2986836"/>
            <a:ext cx="369332" cy="1737270"/>
          </a:xfrm>
          <a:prstGeom prst="rect">
            <a:avLst/>
          </a:prstGeom>
          <a:noFill/>
        </p:spPr>
        <p:txBody>
          <a:bodyPr vert="vert270" wrap="none" rtlCol="0">
            <a:spAutoFit/>
          </a:bodyPr>
          <a:lstStyle/>
          <a:p>
            <a:r>
              <a:rPr lang="en-US" sz="1200" dirty="0"/>
              <a:t>Random Access Signals</a:t>
            </a:r>
          </a:p>
        </p:txBody>
      </p:sp>
      <p:sp>
        <p:nvSpPr>
          <p:cNvPr id="21" name="TextBox 20"/>
          <p:cNvSpPr txBox="1"/>
          <p:nvPr/>
        </p:nvSpPr>
        <p:spPr>
          <a:xfrm>
            <a:off x="3479869" y="2866090"/>
            <a:ext cx="346249" cy="1902124"/>
          </a:xfrm>
          <a:prstGeom prst="rect">
            <a:avLst/>
          </a:prstGeom>
          <a:noFill/>
        </p:spPr>
        <p:txBody>
          <a:bodyPr vert="vert270" wrap="none" rtlCol="0">
            <a:spAutoFit/>
          </a:bodyPr>
          <a:lstStyle/>
          <a:p>
            <a:r>
              <a:rPr lang="en-US" sz="1050" dirty="0"/>
              <a:t>Reciprocity Reference Signals</a:t>
            </a:r>
          </a:p>
        </p:txBody>
      </p:sp>
      <p:sp>
        <p:nvSpPr>
          <p:cNvPr id="22" name="TextBox 21"/>
          <p:cNvSpPr txBox="1"/>
          <p:nvPr/>
        </p:nvSpPr>
        <p:spPr>
          <a:xfrm>
            <a:off x="4236450" y="3058202"/>
            <a:ext cx="461665" cy="1336263"/>
          </a:xfrm>
          <a:prstGeom prst="rect">
            <a:avLst/>
          </a:prstGeom>
          <a:noFill/>
        </p:spPr>
        <p:txBody>
          <a:bodyPr vert="vert270" wrap="none" rtlCol="0">
            <a:spAutoFit/>
          </a:bodyPr>
          <a:lstStyle/>
          <a:p>
            <a:r>
              <a:rPr lang="en-US" dirty="0"/>
              <a:t>MU-PDSCH</a:t>
            </a:r>
          </a:p>
        </p:txBody>
      </p:sp>
      <p:sp>
        <p:nvSpPr>
          <p:cNvPr id="23" name="TextBox 22"/>
          <p:cNvSpPr txBox="1"/>
          <p:nvPr/>
        </p:nvSpPr>
        <p:spPr>
          <a:xfrm>
            <a:off x="4653238" y="3059446"/>
            <a:ext cx="461665" cy="1336263"/>
          </a:xfrm>
          <a:prstGeom prst="rect">
            <a:avLst/>
          </a:prstGeom>
          <a:noFill/>
        </p:spPr>
        <p:txBody>
          <a:bodyPr vert="vert270" wrap="none" rtlCol="0">
            <a:spAutoFit/>
          </a:bodyPr>
          <a:lstStyle/>
          <a:p>
            <a:r>
              <a:rPr lang="en-US" dirty="0"/>
              <a:t>MU-PUSCH</a:t>
            </a:r>
          </a:p>
        </p:txBody>
      </p:sp>
      <p:sp>
        <p:nvSpPr>
          <p:cNvPr id="24" name="TextBox 23"/>
          <p:cNvSpPr txBox="1"/>
          <p:nvPr/>
        </p:nvSpPr>
        <p:spPr>
          <a:xfrm>
            <a:off x="5041328" y="3054756"/>
            <a:ext cx="461665" cy="1349087"/>
          </a:xfrm>
          <a:prstGeom prst="rect">
            <a:avLst/>
          </a:prstGeom>
          <a:noFill/>
        </p:spPr>
        <p:txBody>
          <a:bodyPr vert="vert270" wrap="none" rtlCol="0">
            <a:spAutoFit/>
          </a:bodyPr>
          <a:lstStyle/>
          <a:p>
            <a:r>
              <a:rPr lang="en-US" dirty="0"/>
              <a:t>MU-PUCCH</a:t>
            </a:r>
          </a:p>
        </p:txBody>
      </p:sp>
      <p:cxnSp>
        <p:nvCxnSpPr>
          <p:cNvPr id="26" name="Straight Connector 25"/>
          <p:cNvCxnSpPr/>
          <p:nvPr/>
        </p:nvCxnSpPr>
        <p:spPr>
          <a:xfrm flipV="1">
            <a:off x="2645207" y="2688142"/>
            <a:ext cx="199990" cy="212344"/>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3045188" y="2062322"/>
            <a:ext cx="789720" cy="838164"/>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3445169" y="2060791"/>
            <a:ext cx="769639" cy="8396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V="1">
            <a:off x="3844850" y="2046530"/>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4236450"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flipV="1">
            <a:off x="4644812"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5047995" y="2046420"/>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flipV="1">
            <a:off x="5453455"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V="1">
            <a:off x="5444475" y="3944353"/>
            <a:ext cx="748184" cy="867228"/>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937720" y="2788160"/>
            <a:ext cx="3621634" cy="61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2845198" y="2688142"/>
            <a:ext cx="282035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flipH="1">
            <a:off x="5559054" y="2794315"/>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H="1">
            <a:off x="5645065" y="2688143"/>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343040" y="2581970"/>
            <a:ext cx="238773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5730775" y="2581971"/>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3458255" y="2471108"/>
            <a:ext cx="2342746" cy="469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3568635" y="2351774"/>
            <a:ext cx="2333560" cy="17853"/>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3656669" y="2244578"/>
            <a:ext cx="2359507" cy="18879"/>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3748537" y="2157283"/>
            <a:ext cx="235364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3829988" y="2051111"/>
            <a:ext cx="2357909" cy="14957"/>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5826179" y="2484490"/>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H="1">
            <a:off x="5916145" y="2365048"/>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a:off x="6006739" y="2270087"/>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flipH="1">
            <a:off x="6101886" y="2157284"/>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flipH="1">
            <a:off x="6192359" y="2055690"/>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2249417" y="2788160"/>
            <a:ext cx="109788" cy="117330"/>
          </a:xfrm>
          <a:prstGeom prst="line">
            <a:avLst/>
          </a:prstGeom>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flipV="1">
            <a:off x="1837725" y="2788161"/>
            <a:ext cx="110106" cy="109853"/>
          </a:xfrm>
          <a:prstGeom prst="line">
            <a:avLst/>
          </a:prstGeom>
        </p:spPr>
        <p:style>
          <a:lnRef idx="2">
            <a:schemeClr val="accent1"/>
          </a:lnRef>
          <a:fillRef idx="0">
            <a:schemeClr val="accent1"/>
          </a:fillRef>
          <a:effectRef idx="1">
            <a:schemeClr val="accent1"/>
          </a:effectRef>
          <a:fontRef idx="minor">
            <a:schemeClr val="tx1"/>
          </a:fontRef>
        </p:style>
      </p:cxnSp>
      <p:sp>
        <p:nvSpPr>
          <p:cNvPr id="80" name="TextBox 79"/>
          <p:cNvSpPr txBox="1"/>
          <p:nvPr/>
        </p:nvSpPr>
        <p:spPr>
          <a:xfrm>
            <a:off x="2434490" y="5012101"/>
            <a:ext cx="2581732" cy="369332"/>
          </a:xfrm>
          <a:prstGeom prst="rect">
            <a:avLst/>
          </a:prstGeom>
          <a:noFill/>
        </p:spPr>
        <p:txBody>
          <a:bodyPr wrap="none" rtlCol="0">
            <a:spAutoFit/>
          </a:bodyPr>
          <a:lstStyle/>
          <a:p>
            <a:r>
              <a:rPr lang="en-US" dirty="0"/>
              <a:t>MIMO Layers Required</a:t>
            </a:r>
          </a:p>
        </p:txBody>
      </p:sp>
      <p:cxnSp>
        <p:nvCxnSpPr>
          <p:cNvPr id="12" name="Straight Arrow Connector 11"/>
          <p:cNvCxnSpPr/>
          <p:nvPr/>
        </p:nvCxnSpPr>
        <p:spPr>
          <a:xfrm flipV="1">
            <a:off x="3988015" y="1401165"/>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flipV="1">
            <a:off x="4377201" y="1416255"/>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flipV="1">
            <a:off x="4757290" y="1423678"/>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p:nvPr/>
        </p:nvCxnSpPr>
        <p:spPr>
          <a:xfrm flipV="1">
            <a:off x="5155574" y="1401166"/>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p:nvPr/>
        </p:nvCxnSpPr>
        <p:spPr>
          <a:xfrm flipV="1">
            <a:off x="5578029" y="1397050"/>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flipV="1">
            <a:off x="5989529" y="1396723"/>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581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PDCCH and PDSCH</a:t>
            </a:r>
          </a:p>
        </p:txBody>
      </p:sp>
      <p:sp>
        <p:nvSpPr>
          <p:cNvPr id="3" name="Content Placeholder 2"/>
          <p:cNvSpPr>
            <a:spLocks noGrp="1"/>
          </p:cNvSpPr>
          <p:nvPr>
            <p:ph idx="1"/>
          </p:nvPr>
        </p:nvSpPr>
        <p:spPr/>
        <p:txBody>
          <a:bodyPr>
            <a:normAutofit/>
          </a:bodyPr>
          <a:lstStyle/>
          <a:p>
            <a:r>
              <a:rPr lang="en-US" sz="2000" dirty="0"/>
              <a:t>Some basic messaging such as System Information (SI) and Random Access Responses (RAR) are required.  Today, they are sent on PDCCH and PUSCH, could potentially be combined onto one channel.  Regardless, in order to support Massive MU-MIMO, common control should be minimized.</a:t>
            </a:r>
          </a:p>
          <a:p>
            <a:endParaRPr lang="en-US" dirty="0"/>
          </a:p>
          <a:p>
            <a:r>
              <a:rPr lang="en-US" sz="2600" b="1" dirty="0"/>
              <a:t>Proposal 1:  Support light PDCCH and light PDSCH in New Radio for Massive MU-MIMO.</a:t>
            </a:r>
          </a:p>
          <a:p>
            <a:endParaRPr lang="en-US" sz="2600" b="1" dirty="0"/>
          </a:p>
          <a:p>
            <a:endParaRPr lang="en-US" sz="2600" b="1" dirty="0"/>
          </a:p>
          <a:p>
            <a:endParaRPr lang="en-US" b="1" dirty="0"/>
          </a:p>
        </p:txBody>
      </p:sp>
    </p:spTree>
    <p:extLst>
      <p:ext uri="{BB962C8B-B14F-4D97-AF65-F5344CB8AC3E}">
        <p14:creationId xmlns:p14="http://schemas.microsoft.com/office/powerpoint/2010/main" val="946627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 Access Signals</a:t>
            </a:r>
          </a:p>
        </p:txBody>
      </p:sp>
      <p:sp>
        <p:nvSpPr>
          <p:cNvPr id="3" name="Content Placeholder 2"/>
          <p:cNvSpPr>
            <a:spLocks noGrp="1"/>
          </p:cNvSpPr>
          <p:nvPr>
            <p:ph idx="1"/>
          </p:nvPr>
        </p:nvSpPr>
        <p:spPr/>
        <p:txBody>
          <a:bodyPr/>
          <a:lstStyle/>
          <a:p>
            <a:r>
              <a:rPr lang="en-US" dirty="0"/>
              <a:t>Random Access Signals</a:t>
            </a:r>
          </a:p>
          <a:p>
            <a:pPr lvl="1"/>
            <a:r>
              <a:rPr lang="en-US" dirty="0"/>
              <a:t>Up to eight antenna ports to be supported per UE.</a:t>
            </a:r>
          </a:p>
          <a:p>
            <a:pPr lvl="1"/>
            <a:r>
              <a:rPr lang="en-US" dirty="0"/>
              <a:t>Root Chu, CS Chu and FD-Interleaving all considered for </a:t>
            </a:r>
            <a:r>
              <a:rPr lang="en-US" dirty="0" err="1"/>
              <a:t>MUXing</a:t>
            </a:r>
            <a:endParaRPr lang="en-US" dirty="0"/>
          </a:p>
          <a:p>
            <a:pPr lvl="1"/>
            <a:r>
              <a:rPr lang="en-US" dirty="0"/>
              <a:t>#Antennas at UE blind detected at </a:t>
            </a:r>
            <a:r>
              <a:rPr lang="en-US" dirty="0" err="1"/>
              <a:t>eNB</a:t>
            </a:r>
            <a:endParaRPr lang="en-US" dirty="0"/>
          </a:p>
          <a:p>
            <a:pPr lvl="1"/>
            <a:r>
              <a:rPr lang="en-US" dirty="0"/>
              <a:t>Wideband RACH considered for reciprocity</a:t>
            </a:r>
          </a:p>
        </p:txBody>
      </p:sp>
      <p:sp>
        <p:nvSpPr>
          <p:cNvPr id="4" name="Rectangle 3"/>
          <p:cNvSpPr/>
          <p:nvPr/>
        </p:nvSpPr>
        <p:spPr>
          <a:xfrm>
            <a:off x="539475" y="4427531"/>
            <a:ext cx="7873025" cy="830997"/>
          </a:xfrm>
          <a:prstGeom prst="rect">
            <a:avLst/>
          </a:prstGeom>
        </p:spPr>
        <p:txBody>
          <a:bodyPr wrap="square">
            <a:spAutoFit/>
          </a:bodyPr>
          <a:lstStyle/>
          <a:p>
            <a:r>
              <a:rPr lang="en-US" sz="2400" b="1" dirty="0"/>
              <a:t>Proposal 2:  Support enhancements to Random Access Signals as specified above</a:t>
            </a:r>
          </a:p>
        </p:txBody>
      </p:sp>
    </p:spTree>
    <p:extLst>
      <p:ext uri="{BB962C8B-B14F-4D97-AF65-F5344CB8AC3E}">
        <p14:creationId xmlns:p14="http://schemas.microsoft.com/office/powerpoint/2010/main" val="3879875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Reciprocity Reference Signals, MU-PUSCH and MU-PDCCH</a:t>
            </a:r>
          </a:p>
        </p:txBody>
      </p:sp>
      <p:sp>
        <p:nvSpPr>
          <p:cNvPr id="3" name="Content Placeholder 2"/>
          <p:cNvSpPr>
            <a:spLocks noGrp="1"/>
          </p:cNvSpPr>
          <p:nvPr>
            <p:ph idx="1"/>
          </p:nvPr>
        </p:nvSpPr>
        <p:spPr/>
        <p:txBody>
          <a:bodyPr>
            <a:normAutofit/>
          </a:bodyPr>
          <a:lstStyle/>
          <a:p>
            <a:r>
              <a:rPr lang="en-US" dirty="0"/>
              <a:t>Reciprocity reference signals to be transmitted by UE</a:t>
            </a:r>
          </a:p>
          <a:p>
            <a:endParaRPr lang="en-US" dirty="0"/>
          </a:p>
          <a:p>
            <a:r>
              <a:rPr lang="en-US" dirty="0"/>
              <a:t>Sets up MU-PUSCH transmission with all of the associated start-up signaling</a:t>
            </a:r>
          </a:p>
          <a:p>
            <a:endParaRPr lang="en-US" dirty="0"/>
          </a:p>
          <a:p>
            <a:r>
              <a:rPr lang="en-US" dirty="0"/>
              <a:t>This enables reciprocity-based MU-PDCCH</a:t>
            </a:r>
          </a:p>
          <a:p>
            <a:endParaRPr lang="en-US" dirty="0"/>
          </a:p>
          <a:p>
            <a:r>
              <a:rPr lang="en-US" b="1" dirty="0"/>
              <a:t>Proposal 3:  Support Reciprocity Reference Signals to enable MU-PDCCH and MU-PUSCH in New Radio for Massive MIMO.</a:t>
            </a:r>
          </a:p>
          <a:p>
            <a:endParaRPr lang="en-US" dirty="0"/>
          </a:p>
        </p:txBody>
      </p:sp>
    </p:spTree>
    <p:extLst>
      <p:ext uri="{BB962C8B-B14F-4D97-AF65-F5344CB8AC3E}">
        <p14:creationId xmlns:p14="http://schemas.microsoft.com/office/powerpoint/2010/main" val="3688203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p:txBody>
          <a:bodyPr/>
          <a:lstStyle/>
          <a:p>
            <a:r>
              <a:rPr lang="en-US" b="1" dirty="0"/>
              <a:t>Proposal 1:  Support light PDCCH and light PDSCH in New Radio for Massive MU-MIMO.</a:t>
            </a:r>
          </a:p>
          <a:p>
            <a:endParaRPr lang="en-US" b="1" dirty="0"/>
          </a:p>
          <a:p>
            <a:r>
              <a:rPr lang="en-US" b="1" dirty="0"/>
              <a:t>Proposal 2:  Support enhancements to Random Access Signals as specified above</a:t>
            </a:r>
          </a:p>
          <a:p>
            <a:endParaRPr lang="en-US" b="1" dirty="0"/>
          </a:p>
          <a:p>
            <a:r>
              <a:rPr lang="en-US" b="1" dirty="0"/>
              <a:t>Proposal 3:  Support Reciprocity Reference Signals to enable MU-PDCCH and MU-PUSCH in New Radio for Massive MIMO.</a:t>
            </a:r>
          </a:p>
          <a:p>
            <a:endParaRPr lang="en-US" dirty="0"/>
          </a:p>
          <a:p>
            <a:pPr marL="0" indent="0">
              <a:buNone/>
            </a:pPr>
            <a:endParaRPr lang="en-US" b="1" dirty="0"/>
          </a:p>
          <a:p>
            <a:endParaRPr lang="en-US" b="1" dirty="0"/>
          </a:p>
          <a:p>
            <a:endParaRPr lang="en-US" dirty="0"/>
          </a:p>
          <a:p>
            <a:endParaRPr lang="en-US" dirty="0"/>
          </a:p>
        </p:txBody>
      </p:sp>
    </p:spTree>
    <p:extLst>
      <p:ext uri="{BB962C8B-B14F-4D97-AF65-F5344CB8AC3E}">
        <p14:creationId xmlns:p14="http://schemas.microsoft.com/office/powerpoint/2010/main" val="1665204916"/>
      </p:ext>
    </p:extLst>
  </p:cSld>
  <p:clrMapOvr>
    <a:masterClrMapping/>
  </p:clrMapOvr>
</p:sld>
</file>

<file path=ppt/theme/theme1.xml><?xml version="1.0" encoding="utf-8"?>
<a:theme xmlns:a="http://schemas.openxmlformats.org/drawingml/2006/main" name="NI company PowerPoint template_2012">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NI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er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NI company PowerPoint template_2012</Template>
  <TotalTime>392</TotalTime>
  <Words>589</Words>
  <Application>Microsoft Macintosh PowerPoint</Application>
  <PresentationFormat>On-screen Show (4:3)</PresentationFormat>
  <Paragraphs>85</Paragraphs>
  <Slides>10</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10</vt:i4>
      </vt:variant>
    </vt:vector>
  </HeadingPairs>
  <TitlesOfParts>
    <vt:vector size="20" baseType="lpstr">
      <vt:lpstr>Calibri</vt:lpstr>
      <vt:lpstr>Courier New</vt:lpstr>
      <vt:lpstr>SimSun</vt:lpstr>
      <vt:lpstr>Times New Roman</vt:lpstr>
      <vt:lpstr>Univers Com 45 Light</vt:lpstr>
      <vt:lpstr>Univers LT Std 45 Light</vt:lpstr>
      <vt:lpstr>Arial</vt:lpstr>
      <vt:lpstr>NI company PowerPoint template_2012</vt:lpstr>
      <vt:lpstr>NI Confidential</vt:lpstr>
      <vt:lpstr>Customer Confidential</vt:lpstr>
      <vt:lpstr>NR MIMO Initial Access Procedures</vt:lpstr>
      <vt:lpstr>Forward Compatibility Problems with Current  Access Procedure</vt:lpstr>
      <vt:lpstr>Onboarding Users</vt:lpstr>
      <vt:lpstr>New Channels and Capabilities for Massive MU-MIMO</vt:lpstr>
      <vt:lpstr>Scaling of MU-MIMO</vt:lpstr>
      <vt:lpstr>PDCCH and PDSCH</vt:lpstr>
      <vt:lpstr>Random Access Signals</vt:lpstr>
      <vt:lpstr>Reciprocity Reference Signals, MU-PUSCH and MU-PDCCH</vt:lpstr>
      <vt:lpstr>Proposals</vt:lpstr>
      <vt:lpstr>References</vt:lpstr>
    </vt:vector>
  </TitlesOfParts>
  <Company>National Instruments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Nikhil</dc:creator>
  <cp:lastModifiedBy>Nikhil Kundargi</cp:lastModifiedBy>
  <cp:revision>35</cp:revision>
  <cp:lastPrinted>2012-03-20T15:45:37Z</cp:lastPrinted>
  <dcterms:created xsi:type="dcterms:W3CDTF">2012-06-19T19:31:52Z</dcterms:created>
  <dcterms:modified xsi:type="dcterms:W3CDTF">2016-09-30T19:26:10Z</dcterms:modified>
</cp:coreProperties>
</file>