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0" r:id="rId3"/>
    <p:sldId id="271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5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621" autoAdjust="0"/>
    <p:restoredTop sz="94707" autoAdjust="0"/>
  </p:normalViewPr>
  <p:slideViewPr>
    <p:cSldViewPr>
      <p:cViewPr varScale="1">
        <p:scale>
          <a:sx n="80" d="100"/>
          <a:sy n="80" d="100"/>
        </p:scale>
        <p:origin x="-1470" y="-84"/>
      </p:cViewPr>
      <p:guideLst>
        <p:guide orient="horz" pos="2160"/>
        <p:guide pos="2880"/>
        <p:guide pos="288"/>
        <p:guide pos="5472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4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9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R1-168493</a:t>
            </a:r>
            <a:endParaRPr lang="en-US" sz="2400" b="1" i="1" dirty="0"/>
          </a:p>
          <a:p>
            <a:r>
              <a:rPr lang="en-US" sz="2400" b="1" dirty="0"/>
              <a:t>Gothenburg, Sweden, </a:t>
            </a:r>
            <a:r>
              <a:rPr lang="en-US" sz="2400" b="1" dirty="0" smtClean="0"/>
              <a:t>22nd – 26th </a:t>
            </a:r>
            <a:r>
              <a:rPr lang="en-US" sz="2400" b="1" dirty="0"/>
              <a:t>Aug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evaluation assumptions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 Corporation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Link-level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8048267"/>
              </p:ext>
            </p:extLst>
          </p:nvPr>
        </p:nvGraphicFramePr>
        <p:xfrm>
          <a:off x="457201" y="609600"/>
          <a:ext cx="8229599" cy="612103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26527"/>
                <a:gridCol w="3001536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</a:t>
                      </a:r>
                      <a:r>
                        <a:rPr lang="en-GB" sz="1400" dirty="0" smtClean="0"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11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CDL-C</a:t>
                      </a:r>
                      <a:r>
                        <a:rPr lang="en-GB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for 4 and 30 GHz, and CDL-D for 70 GHz </a:t>
                      </a:r>
                      <a:r>
                        <a:rPr lang="en-GB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(other CDL models are not precluded)</a:t>
                      </a:r>
                      <a:r>
                        <a:rPr lang="en-GB" altLang="ja-JP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AWGN</a:t>
                      </a:r>
                    </a:p>
                    <a:p>
                      <a:pPr marL="285750" indent="-2857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ja-JP" sz="11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delay</a:t>
                      </a:r>
                      <a:r>
                        <a:rPr lang="en-GB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scaling values of 100 ns for 4 GHz, 30 ns for 30/70 GHz</a:t>
                      </a:r>
                      <a:endParaRPr lang="en-US" altLang="ja-JP" sz="1100" baseline="0" dirty="0" smtClean="0">
                        <a:solidFill>
                          <a:srgbClr val="FF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combination of ASA and ASD scaling values </a:t>
                      </a:r>
                      <a:r>
                        <a:rPr lang="en-GB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in sec. 7.7.5.1 in 38.900, </a:t>
                      </a:r>
                      <a:r>
                        <a:rPr lang="en-US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above 6 GHz cases</a:t>
                      </a:r>
                      <a:endParaRPr lang="en-GB" altLang="ja-JP" sz="1100" dirty="0" smtClean="0">
                        <a:solidFill>
                          <a:srgbClr val="FF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SNR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&gt; -6dB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-18dB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4974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TRP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(1,1,2) with </a:t>
                      </a:r>
                      <a:r>
                        <a:rPr lang="en-GB" sz="1400" dirty="0" err="1" smtClean="0">
                          <a:effectLst/>
                        </a:rPr>
                        <a:t>omni</a:t>
                      </a:r>
                      <a:r>
                        <a:rPr lang="en-GB" sz="1400" dirty="0" smtClean="0">
                          <a:effectLst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UE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port virtualization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681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: uniform distribution +/- 0.05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(each company to choose one)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9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Number of interfering TRPs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1. 0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mandatory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2. 2 interfering TRPs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(1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st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0dB, 2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nd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-3dB;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SIR is defined as the ratio of power between a reference cell and interfered cell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 –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timing arrival differences from TRPs are provided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proponent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: optional</a:t>
                      </a:r>
                      <a:endParaRPr lang="en-GB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TRP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574"/>
            <a:ext cx="8229600" cy="11091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6092816"/>
              </p:ext>
            </p:extLst>
          </p:nvPr>
        </p:nvGraphicFramePr>
        <p:xfrm>
          <a:off x="457200" y="835260"/>
          <a:ext cx="8229600" cy="58703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09800"/>
                <a:gridCol w="3009900"/>
                <a:gridCol w="3009900"/>
              </a:tblGrid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Scenario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Urban </a:t>
                      </a:r>
                      <a:r>
                        <a:rPr lang="en-GB" sz="1400" dirty="0" smtClean="0">
                          <a:effectLst/>
                        </a:rPr>
                        <a:t>Macro</a:t>
                      </a:r>
                      <a:r>
                        <a:rPr lang="en-GB" sz="1400" baseline="0" dirty="0" smtClean="0">
                          <a:effectLst/>
                        </a:rPr>
                        <a:t> (</a:t>
                      </a:r>
                      <a:r>
                        <a:rPr lang="en-GB" sz="1400" dirty="0" smtClean="0">
                          <a:effectLst/>
                        </a:rPr>
                        <a:t>ISD </a:t>
                      </a:r>
                      <a:r>
                        <a:rPr lang="en-GB" sz="1400" dirty="0">
                          <a:effectLst/>
                        </a:rPr>
                        <a:t>= </a:t>
                      </a:r>
                      <a:r>
                        <a:rPr lang="en-GB" sz="1400" dirty="0" smtClean="0">
                          <a:effectLst/>
                        </a:rPr>
                        <a:t>500m</a:t>
                      </a:r>
                      <a:r>
                        <a:rPr lang="en-GB" sz="1400" baseline="0" dirty="0" smtClean="0">
                          <a:effectLst/>
                        </a:rPr>
                        <a:t>), Macro only scenario in d</a:t>
                      </a:r>
                      <a:r>
                        <a:rPr lang="en-GB" sz="1400" dirty="0" smtClean="0">
                          <a:effectLst/>
                        </a:rPr>
                        <a:t>ense urban (ISD = 200m)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GHz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9514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38.900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064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UE dropping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According to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TRPs are synchronized, propagation delay difference between TRPs is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modelled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based on the free space assumption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TRP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(8,1,2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 with directional antenna element (HPBW=65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8dB)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effectLst/>
                        </a:rPr>
                        <a:t>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UE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(1,1,2) with </a:t>
                      </a:r>
                      <a:r>
                        <a:rPr lang="en-GB" sz="1400" dirty="0" err="1">
                          <a:effectLst/>
                        </a:rPr>
                        <a:t>omni</a:t>
                      </a:r>
                      <a:r>
                        <a:rPr lang="en-GB" sz="1400" dirty="0">
                          <a:effectLst/>
                        </a:rPr>
                        <a:t>-directional antenna element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4167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Antenna port virtualization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838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(each company to choose one)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PHY Abstraction</a:t>
                      </a:r>
                      <a:endParaRPr lang="en-US" sz="11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No </a:t>
                      </a:r>
                      <a:r>
                        <a:rPr lang="en-GB" sz="1400" dirty="0">
                          <a:effectLst/>
                        </a:rPr>
                        <a:t>PHY Abstraction. </a:t>
                      </a:r>
                      <a:r>
                        <a:rPr lang="en-US" sz="1400" dirty="0">
                          <a:effectLst/>
                        </a:rPr>
                        <a:t>All the links shall be explicitly implemented in the system level platform</a:t>
                      </a:r>
                      <a:r>
                        <a:rPr lang="en-US" sz="1400" dirty="0" smtClean="0">
                          <a:effectLst/>
                        </a:rPr>
                        <a:t>.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Note: Proponents</a:t>
                      </a:r>
                      <a:r>
                        <a:rPr lang="en-US" sz="1400" baseline="0" dirty="0" smtClean="0">
                          <a:effectLst/>
                        </a:rPr>
                        <a:t> are allowed to provide PHY abstraction details if used</a:t>
                      </a:r>
                      <a:endParaRPr lang="en-US" sz="1400" dirty="0" smtClean="0">
                        <a:effectLst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721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US" dirty="0"/>
              <a:t>Signal detection rate</a:t>
            </a:r>
          </a:p>
          <a:p>
            <a:pPr lvl="0" hangingPunct="0"/>
            <a:r>
              <a:rPr lang="en-US" dirty="0"/>
              <a:t>Misdetection </a:t>
            </a:r>
            <a:r>
              <a:rPr lang="en-US" dirty="0" smtClean="0"/>
              <a:t>probability</a:t>
            </a:r>
            <a:endParaRPr lang="en-US" dirty="0"/>
          </a:p>
          <a:p>
            <a:pPr lvl="0" hangingPunct="0"/>
            <a:r>
              <a:rPr lang="en-US" dirty="0"/>
              <a:t>Distribution of acquisition time (a.k.a. cell search time)</a:t>
            </a:r>
          </a:p>
          <a:p>
            <a:pPr lvl="0" hangingPunct="0"/>
            <a:r>
              <a:rPr lang="en-US" dirty="0"/>
              <a:t>Residual timing and frequency errors after </a:t>
            </a:r>
            <a:r>
              <a:rPr lang="en-US" dirty="0" smtClean="0"/>
              <a:t>synchronization</a:t>
            </a:r>
          </a:p>
          <a:p>
            <a:r>
              <a:rPr lang="en-US" dirty="0" smtClean="0"/>
              <a:t>Other </a:t>
            </a:r>
            <a:r>
              <a:rPr lang="en-US" dirty="0"/>
              <a:t>metrics </a:t>
            </a:r>
            <a:r>
              <a:rPr lang="en-US" dirty="0" smtClean="0"/>
              <a:t>(e.g., PAPR) are </a:t>
            </a:r>
            <a:r>
              <a:rPr lang="en-US" dirty="0"/>
              <a:t>not </a:t>
            </a:r>
            <a:r>
              <a:rPr lang="en-US" dirty="0" smtClean="0"/>
              <a:t>precluded</a:t>
            </a:r>
          </a:p>
          <a:p>
            <a:pPr marL="0" indent="0">
              <a:buNone/>
            </a:pPr>
            <a:r>
              <a:rPr lang="en-US" dirty="0" smtClean="0"/>
              <a:t>Note: Proponents </a:t>
            </a:r>
            <a:r>
              <a:rPr lang="en-US" dirty="0"/>
              <a:t>should specify the target false alarm </a:t>
            </a:r>
            <a:r>
              <a:rPr lang="en-US" dirty="0" smtClean="0"/>
              <a:t>probability</a:t>
            </a:r>
          </a:p>
          <a:p>
            <a:pPr marL="0" indent="0">
              <a:buNone/>
            </a:pPr>
            <a:r>
              <a:rPr lang="en-US" dirty="0" smtClean="0"/>
              <a:t>Note: Proponents should open detailed synchronization signal designs including synchronization signal bandwidth</a:t>
            </a:r>
          </a:p>
          <a:p>
            <a:pPr marL="0" indent="0">
              <a:buNone/>
            </a:pPr>
            <a:r>
              <a:rPr lang="en-US" dirty="0" smtClean="0"/>
              <a:t>Note: It is recommended to assume the same amount of information</a:t>
            </a:r>
          </a:p>
          <a:p>
            <a:pPr marL="0" indent="0">
              <a:buNone/>
            </a:pPr>
            <a:r>
              <a:rPr lang="en-US" dirty="0"/>
              <a:t>N</a:t>
            </a:r>
            <a:r>
              <a:rPr lang="en-US" dirty="0" smtClean="0"/>
              <a:t>ote: Search duty cycle is 100% (i.e. receiver is always 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837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7168</TotalTime>
  <Words>711</Words>
  <Application>Microsoft Office PowerPoint</Application>
  <PresentationFormat>画面に合わせる (4:3)</PresentationFormat>
  <Paragraphs>95</Paragraphs>
  <Slides>4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PowerPoint プレゼンテーション</vt:lpstr>
      <vt:lpstr>Link-level evaluation assumptions</vt:lpstr>
      <vt:lpstr>System-level evaluation assumptions</vt:lpstr>
      <vt:lpstr>Performance metrics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RAN1 Chairman</cp:lastModifiedBy>
  <cp:revision>422</cp:revision>
  <dcterms:created xsi:type="dcterms:W3CDTF">2016-03-24T01:14:08Z</dcterms:created>
  <dcterms:modified xsi:type="dcterms:W3CDTF">2016-08-25T15:46:07Z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131db154-a49a-49e7-afc9-6471ac401094</vt:lpwstr>
  </property>
  <property fmtid="{D5CDD505-2E9C-101B-9397-08002B2CF9AE}" pid="3" name="CTP_TimeStamp">
    <vt:lpwstr>2016-08-25 14:19:06Z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