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latinLnBrk="0"/>
            <a:r>
              <a:rPr lang="en-US" altLang="ja-JP" sz="4000" dirty="0">
                <a:latin typeface="Calibri" pitchFamily="34" charset="0"/>
              </a:rPr>
              <a:t>WF on some definition </a:t>
            </a:r>
            <a:r>
              <a:rPr lang="en-US" altLang="ja-JP" sz="4000" dirty="0" smtClean="0">
                <a:latin typeface="Calibri" pitchFamily="34" charset="0"/>
              </a:rPr>
              <a:t>of terminologies </a:t>
            </a:r>
            <a:r>
              <a:rPr lang="en-US" altLang="ko-KR" sz="4000" dirty="0" smtClean="0"/>
              <a:t>for “autonomous/grant-free/contention-based</a:t>
            </a:r>
            <a:r>
              <a:rPr lang="en-US" altLang="ko-KR" sz="4000" dirty="0"/>
              <a:t>” MA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</a:t>
            </a:r>
            <a:r>
              <a:rPr lang="en-US" altLang="ko-KR" sz="2400" dirty="0" smtClean="0"/>
              <a:t>, ETRI, </a:t>
            </a:r>
            <a:r>
              <a:rPr lang="en-US" altLang="ko-KR" sz="2400" dirty="0" smtClean="0"/>
              <a:t>…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R1-168423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8.1.2.2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ko-KR" sz="1600" dirty="0" smtClean="0"/>
              <a:t>During previous meetings, following agreements on </a:t>
            </a:r>
            <a:r>
              <a:rPr lang="en-US" altLang="ko-KR" sz="1600" dirty="0" err="1" smtClean="0"/>
              <a:t>NoMA</a:t>
            </a:r>
            <a:r>
              <a:rPr lang="en-US" altLang="ko-KR" sz="1600" dirty="0" smtClean="0"/>
              <a:t> are made: </a:t>
            </a:r>
          </a:p>
          <a:p>
            <a:r>
              <a:rPr lang="en-US" altLang="ko-KR" sz="1450" dirty="0" smtClean="0"/>
              <a:t>Agreements in RAN1 #85</a:t>
            </a:r>
            <a:endParaRPr lang="en-US" altLang="ko-KR" sz="1450" dirty="0"/>
          </a:p>
          <a:p>
            <a:pPr lvl="1"/>
            <a:r>
              <a:rPr lang="en-US" altLang="ko-KR" sz="1300" dirty="0" smtClean="0"/>
              <a:t>Autonomous/grant-free/contention </a:t>
            </a:r>
            <a:r>
              <a:rPr lang="en-US" altLang="ko-KR" sz="1300" dirty="0"/>
              <a:t>based UL non-orthogonal multiple access has the following characteristics</a:t>
            </a:r>
            <a:endParaRPr lang="ko-KR" altLang="ko-KR" sz="1300" dirty="0"/>
          </a:p>
          <a:p>
            <a:pPr lvl="2"/>
            <a:r>
              <a:rPr lang="en-US" altLang="ko-KR" sz="1200" dirty="0"/>
              <a:t>A transmission from UE does not need the dynamic and explicit scheduling grant from </a:t>
            </a:r>
            <a:r>
              <a:rPr lang="en-US" altLang="ko-KR" sz="1200" dirty="0" err="1"/>
              <a:t>eNB</a:t>
            </a:r>
            <a:endParaRPr lang="ko-KR" altLang="ko-KR" sz="1200" dirty="0"/>
          </a:p>
          <a:p>
            <a:pPr lvl="2"/>
            <a:r>
              <a:rPr lang="en-US" altLang="ko-KR" sz="1200" dirty="0"/>
              <a:t>Multiple UEs can share the same time and frequency resources</a:t>
            </a:r>
            <a:endParaRPr lang="ko-KR" altLang="ko-KR" sz="1200" dirty="0"/>
          </a:p>
          <a:p>
            <a:pPr lvl="1"/>
            <a:r>
              <a:rPr lang="en-US" altLang="ko-KR" sz="1300" dirty="0"/>
              <a:t>For autonomous/grant-free/contention based UL non-orthogonal multiple access, the following should be studied</a:t>
            </a:r>
            <a:endParaRPr lang="ko-KR" altLang="ko-KR" sz="1300" dirty="0"/>
          </a:p>
          <a:p>
            <a:pPr lvl="2"/>
            <a:r>
              <a:rPr lang="en-US" altLang="ko-KR" sz="1200" b="1" dirty="0"/>
              <a:t>Collision of time/frequency resources from different UEs, solutions potentially including </a:t>
            </a:r>
            <a:endParaRPr lang="ko-KR" altLang="ko-KR" sz="1200" b="1" dirty="0"/>
          </a:p>
          <a:p>
            <a:pPr lvl="3"/>
            <a:r>
              <a:rPr lang="en-US" altLang="ko-KR" sz="1100" b="1" dirty="0"/>
              <a:t>E.g., code, sequence, </a:t>
            </a:r>
            <a:r>
              <a:rPr lang="en-US" altLang="ko-KR" sz="1100" b="1" dirty="0" err="1"/>
              <a:t>interleaver</a:t>
            </a:r>
            <a:r>
              <a:rPr lang="en-US" altLang="ko-KR" sz="1100" b="1" dirty="0"/>
              <a:t> pattern</a:t>
            </a:r>
            <a:endParaRPr lang="ko-KR" altLang="ko-KR" sz="1100" b="1" dirty="0"/>
          </a:p>
          <a:p>
            <a:pPr lvl="2"/>
            <a:r>
              <a:rPr lang="en-US" altLang="ko-KR" sz="1200" dirty="0"/>
              <a:t>UL synchronization (DL synchronization assumed)</a:t>
            </a:r>
            <a:endParaRPr lang="ko-KR" altLang="ko-KR" sz="1200" dirty="0"/>
          </a:p>
          <a:p>
            <a:pPr lvl="3"/>
            <a:r>
              <a:rPr lang="en-US" altLang="ko-KR" sz="1100" dirty="0"/>
              <a:t>Case 1: Timing offsets between UEs are within a cyclic prefix</a:t>
            </a:r>
            <a:endParaRPr lang="ko-KR" altLang="ko-KR" sz="1100" dirty="0"/>
          </a:p>
          <a:p>
            <a:pPr lvl="3"/>
            <a:r>
              <a:rPr lang="en-US" altLang="ko-KR" sz="1100" dirty="0"/>
              <a:t>Case 2: Timing offsets between UEs can be greater than a cyclic prefix, FFS the exact model of timing offsets </a:t>
            </a:r>
            <a:endParaRPr lang="ko-KR" altLang="ko-KR" sz="1100" dirty="0"/>
          </a:p>
          <a:p>
            <a:pPr lvl="2"/>
            <a:r>
              <a:rPr lang="en-US" altLang="ko-KR" sz="1200" dirty="0"/>
              <a:t>Requirement for power control</a:t>
            </a:r>
            <a:endParaRPr lang="ko-KR" altLang="ko-KR" sz="1200" dirty="0"/>
          </a:p>
          <a:p>
            <a:pPr lvl="3"/>
            <a:r>
              <a:rPr lang="en-US" altLang="ko-KR" sz="1100" dirty="0"/>
              <a:t>Case 1: Perfect open-loop power control, i.e., equal average SNR between UEs for potentially link level calibration</a:t>
            </a:r>
            <a:endParaRPr lang="ko-KR" altLang="ko-KR" sz="1100" dirty="0"/>
          </a:p>
          <a:p>
            <a:pPr lvl="3"/>
            <a:r>
              <a:rPr lang="en-US" altLang="ko-KR" sz="1100" dirty="0"/>
              <a:t>Case 2: Realistic open-loop power control with certain alpha and P0 values</a:t>
            </a:r>
            <a:endParaRPr lang="ko-KR" altLang="ko-KR" sz="1100" dirty="0"/>
          </a:p>
          <a:p>
            <a:pPr lvl="3"/>
            <a:r>
              <a:rPr lang="en-US" altLang="ko-KR" sz="1100" dirty="0"/>
              <a:t>Case 3: Close-loop power control</a:t>
            </a:r>
            <a:endParaRPr lang="ko-KR" altLang="ko-KR" sz="1100" dirty="0"/>
          </a:p>
          <a:p>
            <a:pPr lvl="2"/>
            <a:r>
              <a:rPr lang="en-US" altLang="ko-KR" sz="1200" dirty="0"/>
              <a:t>Receiver </a:t>
            </a:r>
            <a:r>
              <a:rPr lang="en-US" altLang="ko-KR" sz="1200" dirty="0" smtClean="0"/>
              <a:t>impact</a:t>
            </a:r>
            <a:endParaRPr lang="en-US" altLang="ko-KR" sz="1200" dirty="0"/>
          </a:p>
          <a:p>
            <a:r>
              <a:rPr lang="en-US" altLang="ko-KR" sz="1800" dirty="0"/>
              <a:t>For “autonomous/grant-free/contention-based” MA, </a:t>
            </a:r>
            <a:r>
              <a:rPr lang="en-US" altLang="ko-KR" sz="1800" dirty="0" smtClean="0"/>
              <a:t>the terminology of ‘Resource and Signature’ in relation to MA is NOT defined. 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02996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atinLnBrk="0"/>
            <a:r>
              <a:rPr lang="en-US" altLang="ko-KR" sz="2000" dirty="0" smtClean="0"/>
              <a:t>For </a:t>
            </a:r>
            <a:r>
              <a:rPr lang="en-US" altLang="ko-KR" sz="2000" dirty="0"/>
              <a:t>“autonomous/grant-free/contention-based</a:t>
            </a:r>
            <a:r>
              <a:rPr lang="en-US" altLang="ko-KR" sz="2000" dirty="0" smtClean="0"/>
              <a:t>” MA, following terminologies are defined:</a:t>
            </a:r>
          </a:p>
          <a:p>
            <a:pPr lvl="1" latinLnBrk="0"/>
            <a:r>
              <a:rPr lang="en-US" altLang="ko-KR" sz="1800" dirty="0" smtClean="0"/>
              <a:t>Physical Resource Zone</a:t>
            </a:r>
          </a:p>
          <a:p>
            <a:pPr lvl="2" latinLnBrk="0"/>
            <a:r>
              <a:rPr lang="en-US" altLang="ko-KR" sz="1600" dirty="0" smtClean="0"/>
              <a:t>Common physical time/frequency resources where one or more UEs use for UL transmission </a:t>
            </a:r>
          </a:p>
          <a:p>
            <a:pPr lvl="1" latinLnBrk="0"/>
            <a:r>
              <a:rPr lang="en-US" altLang="ko-KR" sz="1800" dirty="0" smtClean="0"/>
              <a:t>MA Signature pool</a:t>
            </a:r>
          </a:p>
          <a:p>
            <a:pPr lvl="2" latinLnBrk="0"/>
            <a:r>
              <a:rPr lang="en-US" altLang="ko-KR" sz="1600" dirty="0" smtClean="0"/>
              <a:t>A set of multiple signatures that multiple UE can share for UL transmission</a:t>
            </a:r>
          </a:p>
          <a:p>
            <a:pPr lvl="2" latinLnBrk="0"/>
            <a:r>
              <a:rPr lang="en-US" altLang="ko-KR" sz="1600" dirty="0" smtClean="0"/>
              <a:t>A set of multiple signatures </a:t>
            </a:r>
            <a:r>
              <a:rPr lang="en-US" altLang="ko-KR" sz="1600" dirty="0"/>
              <a:t>to differentiate UL transmissions of multiuser signals</a:t>
            </a:r>
          </a:p>
          <a:p>
            <a:pPr lvl="3" latinLnBrk="0"/>
            <a:r>
              <a:rPr lang="en-US" altLang="ko-KR" sz="1400" dirty="0" smtClean="0"/>
              <a:t>e.g., Time/frequency/codebooks/sequences/</a:t>
            </a:r>
            <a:r>
              <a:rPr lang="en-US" altLang="ko-KR" sz="1400" dirty="0" err="1" smtClean="0"/>
              <a:t>interleaver</a:t>
            </a:r>
            <a:r>
              <a:rPr lang="en-US" altLang="ko-KR" sz="1400" dirty="0" smtClean="0"/>
              <a:t> patterns </a:t>
            </a:r>
          </a:p>
          <a:p>
            <a:pPr lvl="1" latinLnBrk="0"/>
            <a:r>
              <a:rPr lang="en-US" altLang="ko-KR" sz="1800" dirty="0" smtClean="0"/>
              <a:t>MA Signature</a:t>
            </a:r>
          </a:p>
          <a:p>
            <a:pPr lvl="2" latinLnBrk="0"/>
            <a:r>
              <a:rPr lang="en-US" altLang="ko-KR" sz="1600" dirty="0" smtClean="0"/>
              <a:t>Specific identification/recognition that a UE selects/uses for UL transmission</a:t>
            </a:r>
          </a:p>
          <a:p>
            <a:pPr lvl="3" latinLnBrk="0"/>
            <a:r>
              <a:rPr lang="en-US" altLang="ko-KR" sz="1400" dirty="0" smtClean="0"/>
              <a:t>e.g</a:t>
            </a:r>
            <a:r>
              <a:rPr lang="en-US" altLang="ko-KR" sz="1400" dirty="0"/>
              <a:t>., a time/frequency/code/codebook/sequence/</a:t>
            </a:r>
            <a:r>
              <a:rPr lang="en-US" altLang="ko-KR" sz="1400" dirty="0" err="1"/>
              <a:t>interleaver</a:t>
            </a:r>
            <a:r>
              <a:rPr lang="en-US" altLang="ko-KR" sz="1400" dirty="0"/>
              <a:t> pattern </a:t>
            </a:r>
            <a:endParaRPr lang="en-US" altLang="ko-KR" sz="1400" dirty="0" smtClean="0"/>
          </a:p>
          <a:p>
            <a:pPr lvl="3" latinLnBrk="0"/>
            <a:r>
              <a:rPr lang="en-US" altLang="ko-KR" sz="1400" dirty="0" smtClean="0"/>
              <a:t>Note: Here, the identification does not mean UE specific ID</a:t>
            </a:r>
            <a:endParaRPr lang="en-US" altLang="ko-KR" sz="1800" dirty="0" smtClean="0"/>
          </a:p>
          <a:p>
            <a:pPr lvl="1" latinLnBrk="0"/>
            <a:r>
              <a:rPr lang="en-US" altLang="ko-KR" sz="1800" dirty="0" smtClean="0"/>
              <a:t>Note: </a:t>
            </a:r>
            <a:r>
              <a:rPr lang="en-US" altLang="ko-KR" sz="1800" dirty="0" smtClean="0"/>
              <a:t>MA Signature </a:t>
            </a:r>
            <a:r>
              <a:rPr lang="en-US" altLang="ko-KR" sz="1800" dirty="0" smtClean="0"/>
              <a:t>and </a:t>
            </a:r>
            <a:r>
              <a:rPr lang="en-US" altLang="ko-KR" sz="1800" dirty="0" smtClean="0"/>
              <a:t>MA Signature </a:t>
            </a:r>
            <a:r>
              <a:rPr lang="en-US" altLang="ko-KR" sz="1800" dirty="0" smtClean="0"/>
              <a:t>pool are separators/recognizers for MUD</a:t>
            </a:r>
          </a:p>
        </p:txBody>
      </p:sp>
    </p:spTree>
    <p:extLst>
      <p:ext uri="{BB962C8B-B14F-4D97-AF65-F5344CB8AC3E}">
        <p14:creationId xmlns:p14="http://schemas.microsoft.com/office/powerpoint/2010/main" val="258431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Appendix 1</a:t>
            </a:r>
            <a:r>
              <a:rPr lang="en-US" altLang="ko-KR" sz="3600" dirty="0"/>
              <a:t>: Physical Resource </a:t>
            </a:r>
            <a:r>
              <a:rPr lang="en-US" altLang="ko-KR" sz="3600" dirty="0" smtClean="0"/>
              <a:t>Zone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An example of Physical Resource Zone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r>
              <a:rPr lang="en-US" altLang="ko-KR" sz="1800" dirty="0" smtClean="0"/>
              <a:t>An example </a:t>
            </a:r>
            <a:r>
              <a:rPr lang="en-US" altLang="ko-KR" sz="1800" dirty="0"/>
              <a:t>of Physical </a:t>
            </a:r>
            <a:r>
              <a:rPr lang="en-US" altLang="ko-KR" sz="1800" dirty="0" smtClean="0"/>
              <a:t>Resource Zone in LTE (RACH type 1)</a:t>
            </a:r>
          </a:p>
          <a:p>
            <a:pPr lvl="1"/>
            <a:r>
              <a:rPr lang="en-US" altLang="ko-KR" sz="1400" dirty="0" smtClean="0"/>
              <a:t>Physical Resource Zone for RACH type 1 is defined by 6 RBs and 1 </a:t>
            </a:r>
            <a:r>
              <a:rPr lang="en-US" altLang="ko-KR" sz="1400" dirty="0" err="1" smtClean="0"/>
              <a:t>subframe</a:t>
            </a:r>
            <a:endParaRPr lang="en-US" altLang="ko-KR" sz="1400" dirty="0" smtClean="0"/>
          </a:p>
        </p:txBody>
      </p:sp>
      <p:sp>
        <p:nvSpPr>
          <p:cNvPr id="129" name="직사각형 128"/>
          <p:cNvSpPr/>
          <p:nvPr/>
        </p:nvSpPr>
        <p:spPr>
          <a:xfrm>
            <a:off x="3213327" y="2380251"/>
            <a:ext cx="2150761" cy="22008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4024335" y="2710270"/>
            <a:ext cx="835697" cy="756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Physical Access Zone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2611660" y="2006521"/>
            <a:ext cx="1024236" cy="859716"/>
            <a:chOff x="2817861" y="2089330"/>
            <a:chExt cx="1024236" cy="859716"/>
          </a:xfrm>
        </p:grpSpPr>
        <p:cxnSp>
          <p:nvCxnSpPr>
            <p:cNvPr id="15" name="직선 화살표 연결선 14"/>
            <p:cNvCxnSpPr/>
            <p:nvPr/>
          </p:nvCxnSpPr>
          <p:spPr>
            <a:xfrm>
              <a:off x="3027847" y="2232889"/>
              <a:ext cx="45758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/>
            <p:nvPr/>
          </p:nvCxnSpPr>
          <p:spPr>
            <a:xfrm flipH="1">
              <a:off x="3022878" y="2228985"/>
              <a:ext cx="4970" cy="4907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817861" y="2726325"/>
              <a:ext cx="419973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Freq.</a:t>
              </a:r>
              <a:endParaRPr lang="ko-KR" altLang="en-US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22948" y="2089330"/>
              <a:ext cx="419149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</a:t>
              </a:r>
              <a:endParaRPr lang="ko-KR" altLang="en-US" sz="1200" dirty="0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5439296" y="3289522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grpSp>
        <p:nvGrpSpPr>
          <p:cNvPr id="28" name="그룹 27"/>
          <p:cNvGrpSpPr/>
          <p:nvPr/>
        </p:nvGrpSpPr>
        <p:grpSpPr>
          <a:xfrm>
            <a:off x="3059848" y="2380251"/>
            <a:ext cx="144000" cy="2200877"/>
            <a:chOff x="3059848" y="2753801"/>
            <a:chExt cx="144000" cy="756865"/>
          </a:xfrm>
        </p:grpSpPr>
        <p:cxnSp>
          <p:nvCxnSpPr>
            <p:cNvPr id="132" name="직선 연결선 131"/>
            <p:cNvCxnSpPr/>
            <p:nvPr/>
          </p:nvCxnSpPr>
          <p:spPr>
            <a:xfrm flipH="1">
              <a:off x="3059848" y="2753801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/>
            <p:cNvCxnSpPr/>
            <p:nvPr/>
          </p:nvCxnSpPr>
          <p:spPr>
            <a:xfrm flipH="1">
              <a:off x="3059848" y="3510666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화살표 연결선 133"/>
            <p:cNvCxnSpPr/>
            <p:nvPr/>
          </p:nvCxnSpPr>
          <p:spPr>
            <a:xfrm>
              <a:off x="3131840" y="2753801"/>
              <a:ext cx="0" cy="756865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TextBox 134"/>
          <p:cNvSpPr txBox="1"/>
          <p:nvPr/>
        </p:nvSpPr>
        <p:spPr>
          <a:xfrm>
            <a:off x="2267744" y="3212976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System</a:t>
            </a:r>
          </a:p>
          <a:p>
            <a:pPr algn="ctr"/>
            <a:r>
              <a:rPr lang="en-US" altLang="ko-KR" sz="1200" dirty="0" smtClean="0"/>
              <a:t>Bandwidth</a:t>
            </a:r>
            <a:endParaRPr lang="ko-KR" altLang="en-US" sz="1200" dirty="0"/>
          </a:p>
        </p:txBody>
      </p:sp>
      <p:grpSp>
        <p:nvGrpSpPr>
          <p:cNvPr id="136" name="그룹 135"/>
          <p:cNvGrpSpPr/>
          <p:nvPr/>
        </p:nvGrpSpPr>
        <p:grpSpPr>
          <a:xfrm>
            <a:off x="3871115" y="2710270"/>
            <a:ext cx="144000" cy="756865"/>
            <a:chOff x="3059848" y="2753801"/>
            <a:chExt cx="144000" cy="756865"/>
          </a:xfrm>
        </p:grpSpPr>
        <p:cxnSp>
          <p:nvCxnSpPr>
            <p:cNvPr id="137" name="직선 연결선 136"/>
            <p:cNvCxnSpPr/>
            <p:nvPr/>
          </p:nvCxnSpPr>
          <p:spPr>
            <a:xfrm flipH="1">
              <a:off x="3059848" y="2753801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/>
            <p:cNvCxnSpPr/>
            <p:nvPr/>
          </p:nvCxnSpPr>
          <p:spPr>
            <a:xfrm flipH="1">
              <a:off x="3059848" y="3510666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화살표 연결선 138"/>
            <p:cNvCxnSpPr/>
            <p:nvPr/>
          </p:nvCxnSpPr>
          <p:spPr>
            <a:xfrm>
              <a:off x="3131840" y="2753801"/>
              <a:ext cx="0" cy="756865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그룹 139"/>
          <p:cNvGrpSpPr/>
          <p:nvPr/>
        </p:nvGrpSpPr>
        <p:grpSpPr>
          <a:xfrm rot="5400000">
            <a:off x="4370183" y="2219056"/>
            <a:ext cx="144000" cy="835697"/>
            <a:chOff x="3059848" y="2753801"/>
            <a:chExt cx="144000" cy="756865"/>
          </a:xfrm>
        </p:grpSpPr>
        <p:cxnSp>
          <p:nvCxnSpPr>
            <p:cNvPr id="144" name="직선 연결선 143"/>
            <p:cNvCxnSpPr/>
            <p:nvPr/>
          </p:nvCxnSpPr>
          <p:spPr>
            <a:xfrm flipH="1">
              <a:off x="3059848" y="2753801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직선 연결선 144"/>
            <p:cNvCxnSpPr/>
            <p:nvPr/>
          </p:nvCxnSpPr>
          <p:spPr>
            <a:xfrm flipH="1">
              <a:off x="3059848" y="3510666"/>
              <a:ext cx="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직선 화살표 연결선 145"/>
            <p:cNvCxnSpPr/>
            <p:nvPr/>
          </p:nvCxnSpPr>
          <p:spPr>
            <a:xfrm>
              <a:off x="3131840" y="2753801"/>
              <a:ext cx="0" cy="756865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3473103" y="2957897"/>
            <a:ext cx="5293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x RBs</a:t>
            </a:r>
            <a:endParaRPr lang="ko-KR" altLang="en-US" sz="1100" dirty="0"/>
          </a:p>
        </p:txBody>
      </p:sp>
      <p:sp>
        <p:nvSpPr>
          <p:cNvPr id="147" name="TextBox 146"/>
          <p:cNvSpPr txBox="1"/>
          <p:nvPr/>
        </p:nvSpPr>
        <p:spPr>
          <a:xfrm>
            <a:off x="3962724" y="2353444"/>
            <a:ext cx="9589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y </a:t>
            </a:r>
            <a:r>
              <a:rPr lang="en-US" altLang="ko-KR" sz="1100" dirty="0" err="1" smtClean="0"/>
              <a:t>subframes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974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Appendix 2: MA Signature Pool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Examples of MA Signature Pool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r>
              <a:rPr lang="en-US" altLang="ko-KR" sz="1800" dirty="0" smtClean="0"/>
              <a:t>An example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MA Signature Pool in LTE (RACH type 1)</a:t>
            </a:r>
          </a:p>
          <a:p>
            <a:pPr lvl="1"/>
            <a:r>
              <a:rPr lang="en-US" altLang="ko-KR" sz="1400" dirty="0" smtClean="0"/>
              <a:t>MA Signature Pool for RACH type 1 is defined by 64 Preambles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467544" y="2577013"/>
            <a:ext cx="2498055" cy="1212027"/>
            <a:chOff x="1251060" y="4991550"/>
            <a:chExt cx="2498055" cy="1212027"/>
          </a:xfrm>
        </p:grpSpPr>
        <p:grpSp>
          <p:nvGrpSpPr>
            <p:cNvPr id="29" name="그룹 28"/>
            <p:cNvGrpSpPr/>
            <p:nvPr/>
          </p:nvGrpSpPr>
          <p:grpSpPr>
            <a:xfrm>
              <a:off x="2355709" y="5051124"/>
              <a:ext cx="835697" cy="756865"/>
              <a:chOff x="5076056" y="4221088"/>
              <a:chExt cx="1828688" cy="1656184"/>
            </a:xfrm>
            <a:solidFill>
              <a:schemeClr val="bg1"/>
            </a:solidFill>
          </p:grpSpPr>
          <p:sp>
            <p:nvSpPr>
              <p:cNvPr id="39" name="직사각형 38"/>
              <p:cNvSpPr/>
              <p:nvPr/>
            </p:nvSpPr>
            <p:spPr>
              <a:xfrm>
                <a:off x="5076056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직사각형 39"/>
              <p:cNvSpPr/>
              <p:nvPr/>
            </p:nvSpPr>
            <p:spPr>
              <a:xfrm>
                <a:off x="5364088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" name="직사각형 40"/>
              <p:cNvSpPr/>
              <p:nvPr/>
            </p:nvSpPr>
            <p:spPr>
              <a:xfrm>
                <a:off x="5611071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직사각형 41"/>
              <p:cNvSpPr/>
              <p:nvPr/>
            </p:nvSpPr>
            <p:spPr>
              <a:xfrm>
                <a:off x="5881526" y="4221088"/>
                <a:ext cx="296389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6133891" y="4221088"/>
                <a:ext cx="274407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6379420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6638634" y="4221088"/>
                <a:ext cx="266110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30" name="직선 화살표 연결선 29"/>
            <p:cNvCxnSpPr/>
            <p:nvPr/>
          </p:nvCxnSpPr>
          <p:spPr>
            <a:xfrm>
              <a:off x="2399440" y="4992892"/>
              <a:ext cx="93787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>
              <a:off x="2276903" y="5053857"/>
              <a:ext cx="0" cy="532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792856" y="5337538"/>
              <a:ext cx="419973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Freq.</a:t>
              </a:r>
              <a:endParaRPr lang="ko-KR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41559" y="4991550"/>
              <a:ext cx="419149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</a:t>
              </a:r>
              <a:endParaRPr lang="ko-KR" altLang="en-US" sz="12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42160" y="5980856"/>
              <a:ext cx="1106955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 Signature 2</a:t>
              </a:r>
              <a:endParaRPr lang="ko-KR" alt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51060" y="5979053"/>
              <a:ext cx="1106955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 Signature 1</a:t>
              </a:r>
              <a:endParaRPr lang="ko-KR" altLang="en-US" sz="1200" dirty="0"/>
            </a:p>
          </p:txBody>
        </p:sp>
        <p:cxnSp>
          <p:nvCxnSpPr>
            <p:cNvPr id="36" name="구부러진 연결선 35"/>
            <p:cNvCxnSpPr/>
            <p:nvPr/>
          </p:nvCxnSpPr>
          <p:spPr>
            <a:xfrm rot="5400000" flipH="1" flipV="1">
              <a:off x="2209093" y="5789091"/>
              <a:ext cx="279398" cy="196853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구부러진 연결선 37"/>
            <p:cNvCxnSpPr/>
            <p:nvPr/>
          </p:nvCxnSpPr>
          <p:spPr>
            <a:xfrm rot="16200000" flipV="1">
              <a:off x="2528180" y="5762105"/>
              <a:ext cx="282574" cy="260348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958289" y="2132856"/>
            <a:ext cx="2522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Time Signature Pool</a:t>
            </a:r>
            <a:br>
              <a:rPr lang="en-US" altLang="ko-KR" sz="1200" dirty="0" smtClean="0"/>
            </a:br>
            <a:r>
              <a:rPr lang="en-US" altLang="ko-KR" sz="1200" dirty="0" smtClean="0"/>
              <a:t>(including 7 Time Signatures)</a:t>
            </a:r>
            <a:endParaRPr lang="ko-KR" alt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3757731" y="2132856"/>
            <a:ext cx="3006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Time/Frequency </a:t>
            </a:r>
            <a:r>
              <a:rPr lang="en-US" altLang="ko-KR" sz="1200" dirty="0"/>
              <a:t>Signature Pool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en-US" altLang="ko-KR" sz="1200" dirty="0"/>
              <a:t>including </a:t>
            </a:r>
            <a:r>
              <a:rPr lang="en-US" altLang="ko-KR" sz="1200" dirty="0" smtClean="0"/>
              <a:t>56 Time/Freq. </a:t>
            </a:r>
            <a:r>
              <a:rPr lang="en-US" altLang="ko-KR" sz="1200" dirty="0"/>
              <a:t>Signatures)</a:t>
            </a:r>
            <a:endParaRPr lang="ko-KR" alt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6732240" y="2132856"/>
            <a:ext cx="248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Code Signature Pool</a:t>
            </a:r>
            <a:br>
              <a:rPr lang="en-US" altLang="ko-KR" sz="1200" dirty="0" smtClean="0"/>
            </a:br>
            <a:r>
              <a:rPr lang="en-US" altLang="ko-KR" sz="1200" dirty="0" smtClean="0"/>
              <a:t>(</a:t>
            </a:r>
            <a:r>
              <a:rPr lang="en-US" altLang="ko-KR" sz="1200" dirty="0"/>
              <a:t>including </a:t>
            </a:r>
            <a:r>
              <a:rPr lang="en-US" altLang="ko-KR" sz="1200" dirty="0" smtClean="0"/>
              <a:t>3 Code Signature)</a:t>
            </a:r>
            <a:endParaRPr lang="ko-KR" altLang="en-US" sz="1200" dirty="0"/>
          </a:p>
        </p:txBody>
      </p:sp>
      <p:sp>
        <p:nvSpPr>
          <p:cNvPr id="49" name="직사각형 48"/>
          <p:cNvSpPr/>
          <p:nvPr/>
        </p:nvSpPr>
        <p:spPr>
          <a:xfrm>
            <a:off x="4780829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4912458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025327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5148923" y="2636587"/>
            <a:ext cx="135448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264252" y="2636587"/>
            <a:ext cx="125402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5376457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5494916" y="2636587"/>
            <a:ext cx="121610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6" name="직선 화살표 연결선 55"/>
          <p:cNvCxnSpPr/>
          <p:nvPr/>
        </p:nvCxnSpPr>
        <p:spPr>
          <a:xfrm>
            <a:off x="4824560" y="2578355"/>
            <a:ext cx="93787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/>
          <p:nvPr/>
        </p:nvCxnSpPr>
        <p:spPr>
          <a:xfrm>
            <a:off x="4702023" y="2639320"/>
            <a:ext cx="0" cy="532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217976" y="2923001"/>
            <a:ext cx="419973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Freq.</a:t>
            </a:r>
            <a:endParaRPr lang="ko-KR" alt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5666679" y="2577013"/>
            <a:ext cx="419149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</a:t>
            </a:r>
            <a:endParaRPr lang="ko-KR" alt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5108062" y="3787237"/>
            <a:ext cx="1775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Time/Freq. Signature 2</a:t>
            </a:r>
            <a:endParaRPr lang="ko-KR" altLang="en-US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3347864" y="3564516"/>
            <a:ext cx="1775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Time/Freq. Signature 1</a:t>
            </a:r>
            <a:endParaRPr lang="ko-KR" altLang="en-US" sz="1200" dirty="0"/>
          </a:p>
        </p:txBody>
      </p:sp>
      <p:cxnSp>
        <p:nvCxnSpPr>
          <p:cNvPr id="62" name="구부러진 연결선 61"/>
          <p:cNvCxnSpPr/>
          <p:nvPr/>
        </p:nvCxnSpPr>
        <p:spPr>
          <a:xfrm rot="5400000" flipH="1" flipV="1">
            <a:off x="4678366" y="3398368"/>
            <a:ext cx="228599" cy="14287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구부러진 연결선 62"/>
          <p:cNvCxnSpPr/>
          <p:nvPr/>
        </p:nvCxnSpPr>
        <p:spPr>
          <a:xfrm rot="16200000" flipV="1">
            <a:off x="4933952" y="3384080"/>
            <a:ext cx="447675" cy="3968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>
            <a:off x="7694994" y="2578355"/>
            <a:ext cx="93787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화살표 연결선 64"/>
          <p:cNvCxnSpPr/>
          <p:nvPr/>
        </p:nvCxnSpPr>
        <p:spPr>
          <a:xfrm>
            <a:off x="7572457" y="2639320"/>
            <a:ext cx="0" cy="532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088410" y="2923001"/>
            <a:ext cx="419973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Freq.</a:t>
            </a:r>
            <a:endParaRPr lang="ko-KR" altLang="en-US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8537113" y="2577013"/>
            <a:ext cx="419149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</a:t>
            </a:r>
            <a:endParaRPr lang="ko-KR" alt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80174" y="3821650"/>
            <a:ext cx="1405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Code Signature 2</a:t>
            </a:r>
            <a:endParaRPr lang="ko-KR" altLang="en-US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6551541" y="3564516"/>
            <a:ext cx="1405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Code Signature 1</a:t>
            </a:r>
            <a:endParaRPr lang="ko-KR" altLang="en-US" sz="1200" dirty="0"/>
          </a:p>
        </p:txBody>
      </p:sp>
      <p:grpSp>
        <p:nvGrpSpPr>
          <p:cNvPr id="70" name="그룹 69"/>
          <p:cNvGrpSpPr/>
          <p:nvPr/>
        </p:nvGrpSpPr>
        <p:grpSpPr>
          <a:xfrm>
            <a:off x="4780829" y="2636587"/>
            <a:ext cx="835697" cy="96617"/>
            <a:chOff x="4780829" y="5243733"/>
            <a:chExt cx="835697" cy="756865"/>
          </a:xfrm>
        </p:grpSpPr>
        <p:sp>
          <p:nvSpPr>
            <p:cNvPr id="71" name="직사각형 70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8" name="그룹 77"/>
          <p:cNvGrpSpPr/>
          <p:nvPr/>
        </p:nvGrpSpPr>
        <p:grpSpPr>
          <a:xfrm>
            <a:off x="4780829" y="2733204"/>
            <a:ext cx="835697" cy="96617"/>
            <a:chOff x="4780829" y="5243733"/>
            <a:chExt cx="835697" cy="756865"/>
          </a:xfrm>
        </p:grpSpPr>
        <p:sp>
          <p:nvSpPr>
            <p:cNvPr id="79" name="직사각형 78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6" name="그룹 85"/>
          <p:cNvGrpSpPr/>
          <p:nvPr/>
        </p:nvGrpSpPr>
        <p:grpSpPr>
          <a:xfrm>
            <a:off x="4780829" y="2826384"/>
            <a:ext cx="835697" cy="96617"/>
            <a:chOff x="4780829" y="5243733"/>
            <a:chExt cx="835697" cy="756865"/>
          </a:xfrm>
        </p:grpSpPr>
        <p:sp>
          <p:nvSpPr>
            <p:cNvPr id="87" name="직사각형 86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4" name="그룹 93"/>
          <p:cNvGrpSpPr/>
          <p:nvPr/>
        </p:nvGrpSpPr>
        <p:grpSpPr>
          <a:xfrm>
            <a:off x="4780829" y="2926540"/>
            <a:ext cx="835697" cy="96617"/>
            <a:chOff x="4780829" y="5243733"/>
            <a:chExt cx="835697" cy="756865"/>
          </a:xfrm>
        </p:grpSpPr>
        <p:sp>
          <p:nvSpPr>
            <p:cNvPr id="95" name="직사각형 94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2" name="그룹 101"/>
          <p:cNvGrpSpPr/>
          <p:nvPr/>
        </p:nvGrpSpPr>
        <p:grpSpPr>
          <a:xfrm>
            <a:off x="4780829" y="3018862"/>
            <a:ext cx="835697" cy="96617"/>
            <a:chOff x="4780829" y="5243733"/>
            <a:chExt cx="835697" cy="756865"/>
          </a:xfrm>
        </p:grpSpPr>
        <p:sp>
          <p:nvSpPr>
            <p:cNvPr id="103" name="직사각형 102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0" name="그룹 109"/>
          <p:cNvGrpSpPr/>
          <p:nvPr/>
        </p:nvGrpSpPr>
        <p:grpSpPr>
          <a:xfrm>
            <a:off x="4780829" y="3115479"/>
            <a:ext cx="835697" cy="96617"/>
            <a:chOff x="4780829" y="5243733"/>
            <a:chExt cx="835697" cy="756865"/>
          </a:xfrm>
        </p:grpSpPr>
        <p:sp>
          <p:nvSpPr>
            <p:cNvPr id="111" name="직사각형 110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8" name="그룹 117"/>
          <p:cNvGrpSpPr/>
          <p:nvPr/>
        </p:nvGrpSpPr>
        <p:grpSpPr>
          <a:xfrm>
            <a:off x="4780829" y="3212096"/>
            <a:ext cx="835697" cy="96617"/>
            <a:chOff x="4780829" y="5243733"/>
            <a:chExt cx="835697" cy="756865"/>
          </a:xfrm>
        </p:grpSpPr>
        <p:sp>
          <p:nvSpPr>
            <p:cNvPr id="119" name="직사각형 118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6" name="직사각형 125"/>
          <p:cNvSpPr/>
          <p:nvPr/>
        </p:nvSpPr>
        <p:spPr>
          <a:xfrm>
            <a:off x="7654700" y="2640429"/>
            <a:ext cx="835697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7774084" y="2754239"/>
            <a:ext cx="835697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7884368" y="2855317"/>
            <a:ext cx="835697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1" name="구부러진 연결선 130"/>
          <p:cNvCxnSpPr/>
          <p:nvPr/>
        </p:nvCxnSpPr>
        <p:spPr>
          <a:xfrm rot="5400000" flipH="1" flipV="1">
            <a:off x="7473556" y="3370983"/>
            <a:ext cx="345279" cy="15716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구부러진 연결선 140"/>
          <p:cNvCxnSpPr/>
          <p:nvPr/>
        </p:nvCxnSpPr>
        <p:spPr>
          <a:xfrm rot="16200000" flipV="1">
            <a:off x="7647385" y="3573388"/>
            <a:ext cx="500062" cy="13096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47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Appendix 3: MA Signature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Examples of MA Signature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r>
              <a:rPr lang="en-US" altLang="ko-KR" sz="1800" dirty="0" smtClean="0"/>
              <a:t>An example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MA Signature in LTE (RACH type 1)</a:t>
            </a:r>
          </a:p>
          <a:p>
            <a:pPr lvl="1"/>
            <a:r>
              <a:rPr lang="en-US" altLang="ko-KR" sz="1400" dirty="0" smtClean="0"/>
              <a:t>MA Signature for RACH type 1 is defined by 1 Preamble which is selected by a UE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467544" y="2577013"/>
            <a:ext cx="2498055" cy="1212027"/>
            <a:chOff x="1251060" y="4991550"/>
            <a:chExt cx="2498055" cy="1212027"/>
          </a:xfrm>
        </p:grpSpPr>
        <p:grpSp>
          <p:nvGrpSpPr>
            <p:cNvPr id="29" name="그룹 28"/>
            <p:cNvGrpSpPr/>
            <p:nvPr/>
          </p:nvGrpSpPr>
          <p:grpSpPr>
            <a:xfrm>
              <a:off x="2355709" y="5051124"/>
              <a:ext cx="835697" cy="756865"/>
              <a:chOff x="5076056" y="4221088"/>
              <a:chExt cx="1828688" cy="1656184"/>
            </a:xfrm>
            <a:solidFill>
              <a:schemeClr val="bg1"/>
            </a:solidFill>
          </p:grpSpPr>
          <p:sp>
            <p:nvSpPr>
              <p:cNvPr id="39" name="직사각형 38"/>
              <p:cNvSpPr/>
              <p:nvPr/>
            </p:nvSpPr>
            <p:spPr>
              <a:xfrm>
                <a:off x="5076056" y="4221088"/>
                <a:ext cx="288032" cy="165618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직사각형 39"/>
              <p:cNvSpPr/>
              <p:nvPr/>
            </p:nvSpPr>
            <p:spPr>
              <a:xfrm>
                <a:off x="5364088" y="4221088"/>
                <a:ext cx="288032" cy="165618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" name="직사각형 40"/>
              <p:cNvSpPr/>
              <p:nvPr/>
            </p:nvSpPr>
            <p:spPr>
              <a:xfrm>
                <a:off x="5611071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직사각형 41"/>
              <p:cNvSpPr/>
              <p:nvPr/>
            </p:nvSpPr>
            <p:spPr>
              <a:xfrm>
                <a:off x="5881526" y="4221088"/>
                <a:ext cx="296389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6133891" y="4221088"/>
                <a:ext cx="274407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6379420" y="4221088"/>
                <a:ext cx="288032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6638634" y="4221088"/>
                <a:ext cx="266110" cy="1656184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30" name="직선 화살표 연결선 29"/>
            <p:cNvCxnSpPr/>
            <p:nvPr/>
          </p:nvCxnSpPr>
          <p:spPr>
            <a:xfrm>
              <a:off x="2399440" y="4992892"/>
              <a:ext cx="93787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>
              <a:off x="2276903" y="5053857"/>
              <a:ext cx="0" cy="532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792856" y="5337538"/>
              <a:ext cx="419973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Freq.</a:t>
              </a:r>
              <a:endParaRPr lang="ko-KR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41559" y="4991550"/>
              <a:ext cx="419149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</a:t>
              </a:r>
              <a:endParaRPr lang="ko-KR" altLang="en-US" sz="12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42160" y="5980856"/>
              <a:ext cx="1106955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 Signature 2</a:t>
              </a:r>
              <a:endParaRPr lang="ko-KR" alt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51060" y="5979053"/>
              <a:ext cx="1106955" cy="222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Time Signature 1</a:t>
              </a:r>
              <a:endParaRPr lang="ko-KR" altLang="en-US" sz="1200" dirty="0"/>
            </a:p>
          </p:txBody>
        </p:sp>
        <p:cxnSp>
          <p:nvCxnSpPr>
            <p:cNvPr id="36" name="구부러진 연결선 35"/>
            <p:cNvCxnSpPr/>
            <p:nvPr/>
          </p:nvCxnSpPr>
          <p:spPr>
            <a:xfrm rot="5400000" flipH="1" flipV="1">
              <a:off x="2209093" y="5789091"/>
              <a:ext cx="279398" cy="196853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구부러진 연결선 37"/>
            <p:cNvCxnSpPr/>
            <p:nvPr/>
          </p:nvCxnSpPr>
          <p:spPr>
            <a:xfrm rot="16200000" flipV="1">
              <a:off x="2528180" y="5762105"/>
              <a:ext cx="282574" cy="260348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직사각형 48"/>
          <p:cNvSpPr/>
          <p:nvPr/>
        </p:nvSpPr>
        <p:spPr>
          <a:xfrm>
            <a:off x="4780829" y="2636587"/>
            <a:ext cx="131629" cy="756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4912458" y="2636587"/>
            <a:ext cx="131629" cy="756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5025327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5148923" y="2636587"/>
            <a:ext cx="135448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264252" y="2636587"/>
            <a:ext cx="125402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5376457" y="2636587"/>
            <a:ext cx="131629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5494916" y="2636587"/>
            <a:ext cx="121610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6" name="직선 화살표 연결선 55"/>
          <p:cNvCxnSpPr/>
          <p:nvPr/>
        </p:nvCxnSpPr>
        <p:spPr>
          <a:xfrm>
            <a:off x="4824560" y="2578355"/>
            <a:ext cx="93787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/>
          <p:nvPr/>
        </p:nvCxnSpPr>
        <p:spPr>
          <a:xfrm>
            <a:off x="4702023" y="2639320"/>
            <a:ext cx="0" cy="532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217976" y="2923001"/>
            <a:ext cx="419973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Freq.</a:t>
            </a:r>
            <a:endParaRPr lang="ko-KR" alt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5666679" y="2577013"/>
            <a:ext cx="419149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</a:t>
            </a:r>
            <a:endParaRPr lang="ko-KR" alt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5108062" y="3787237"/>
            <a:ext cx="1775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Time/Freq. Signature 2</a:t>
            </a:r>
            <a:endParaRPr lang="ko-KR" altLang="en-US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3347864" y="3564516"/>
            <a:ext cx="1775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Time/Freq. Signature 1</a:t>
            </a:r>
            <a:endParaRPr lang="ko-KR" altLang="en-US" sz="1200" dirty="0"/>
          </a:p>
        </p:txBody>
      </p:sp>
      <p:cxnSp>
        <p:nvCxnSpPr>
          <p:cNvPr id="62" name="구부러진 연결선 61"/>
          <p:cNvCxnSpPr/>
          <p:nvPr/>
        </p:nvCxnSpPr>
        <p:spPr>
          <a:xfrm rot="5400000" flipH="1" flipV="1">
            <a:off x="4678366" y="3398368"/>
            <a:ext cx="228599" cy="14287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구부러진 연결선 62"/>
          <p:cNvCxnSpPr/>
          <p:nvPr/>
        </p:nvCxnSpPr>
        <p:spPr>
          <a:xfrm rot="16200000" flipV="1">
            <a:off x="4933952" y="3384080"/>
            <a:ext cx="447675" cy="3968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>
            <a:off x="7694994" y="2578355"/>
            <a:ext cx="93787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화살표 연결선 64"/>
          <p:cNvCxnSpPr/>
          <p:nvPr/>
        </p:nvCxnSpPr>
        <p:spPr>
          <a:xfrm>
            <a:off x="7572457" y="2639320"/>
            <a:ext cx="0" cy="532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088410" y="2923001"/>
            <a:ext cx="419973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Freq.</a:t>
            </a:r>
            <a:endParaRPr lang="ko-KR" altLang="en-US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8537113" y="2577013"/>
            <a:ext cx="419149" cy="222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Time</a:t>
            </a:r>
            <a:endParaRPr lang="ko-KR" alt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80174" y="3821650"/>
            <a:ext cx="1405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Code Signature 2</a:t>
            </a:r>
            <a:endParaRPr lang="ko-KR" altLang="en-US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6551541" y="3564516"/>
            <a:ext cx="1405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Code Signature 1</a:t>
            </a:r>
            <a:endParaRPr lang="ko-KR" altLang="en-US" sz="1200" dirty="0"/>
          </a:p>
        </p:txBody>
      </p:sp>
      <p:grpSp>
        <p:nvGrpSpPr>
          <p:cNvPr id="70" name="그룹 69"/>
          <p:cNvGrpSpPr/>
          <p:nvPr/>
        </p:nvGrpSpPr>
        <p:grpSpPr>
          <a:xfrm>
            <a:off x="4780829" y="2636587"/>
            <a:ext cx="835697" cy="96617"/>
            <a:chOff x="4780829" y="5243733"/>
            <a:chExt cx="835697" cy="756865"/>
          </a:xfrm>
        </p:grpSpPr>
        <p:sp>
          <p:nvSpPr>
            <p:cNvPr id="71" name="직사각형 70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8" name="그룹 77"/>
          <p:cNvGrpSpPr/>
          <p:nvPr/>
        </p:nvGrpSpPr>
        <p:grpSpPr>
          <a:xfrm>
            <a:off x="4780829" y="2733204"/>
            <a:ext cx="835697" cy="96617"/>
            <a:chOff x="4780829" y="5243733"/>
            <a:chExt cx="835697" cy="756865"/>
          </a:xfrm>
        </p:grpSpPr>
        <p:sp>
          <p:nvSpPr>
            <p:cNvPr id="79" name="직사각형 78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6" name="그룹 85"/>
          <p:cNvGrpSpPr/>
          <p:nvPr/>
        </p:nvGrpSpPr>
        <p:grpSpPr>
          <a:xfrm>
            <a:off x="4780829" y="2826384"/>
            <a:ext cx="835697" cy="96617"/>
            <a:chOff x="4780829" y="5243733"/>
            <a:chExt cx="835697" cy="756865"/>
          </a:xfrm>
        </p:grpSpPr>
        <p:sp>
          <p:nvSpPr>
            <p:cNvPr id="87" name="직사각형 86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4" name="그룹 93"/>
          <p:cNvGrpSpPr/>
          <p:nvPr/>
        </p:nvGrpSpPr>
        <p:grpSpPr>
          <a:xfrm>
            <a:off x="4780829" y="2926540"/>
            <a:ext cx="835697" cy="96617"/>
            <a:chOff x="4780829" y="5243733"/>
            <a:chExt cx="835697" cy="756865"/>
          </a:xfrm>
        </p:grpSpPr>
        <p:sp>
          <p:nvSpPr>
            <p:cNvPr id="95" name="직사각형 94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2" name="그룹 101"/>
          <p:cNvGrpSpPr/>
          <p:nvPr/>
        </p:nvGrpSpPr>
        <p:grpSpPr>
          <a:xfrm>
            <a:off x="4780829" y="3018862"/>
            <a:ext cx="835697" cy="96617"/>
            <a:chOff x="4780829" y="5243733"/>
            <a:chExt cx="835697" cy="756865"/>
          </a:xfrm>
        </p:grpSpPr>
        <p:sp>
          <p:nvSpPr>
            <p:cNvPr id="103" name="직사각형 102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0" name="그룹 109"/>
          <p:cNvGrpSpPr/>
          <p:nvPr/>
        </p:nvGrpSpPr>
        <p:grpSpPr>
          <a:xfrm>
            <a:off x="4780829" y="3115479"/>
            <a:ext cx="835697" cy="96617"/>
            <a:chOff x="4780829" y="5243733"/>
            <a:chExt cx="835697" cy="756865"/>
          </a:xfrm>
        </p:grpSpPr>
        <p:sp>
          <p:nvSpPr>
            <p:cNvPr id="111" name="직사각형 110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8" name="그룹 117"/>
          <p:cNvGrpSpPr/>
          <p:nvPr/>
        </p:nvGrpSpPr>
        <p:grpSpPr>
          <a:xfrm>
            <a:off x="4780829" y="3212096"/>
            <a:ext cx="835697" cy="96617"/>
            <a:chOff x="4780829" y="5243733"/>
            <a:chExt cx="835697" cy="756865"/>
          </a:xfrm>
        </p:grpSpPr>
        <p:sp>
          <p:nvSpPr>
            <p:cNvPr id="119" name="직사각형 118"/>
            <p:cNvSpPr/>
            <p:nvPr/>
          </p:nvSpPr>
          <p:spPr>
            <a:xfrm>
              <a:off x="4780829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직사각형 119"/>
            <p:cNvSpPr/>
            <p:nvPr/>
          </p:nvSpPr>
          <p:spPr>
            <a:xfrm>
              <a:off x="4912458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502532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5148923" y="5243733"/>
              <a:ext cx="135448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직사각형 122"/>
            <p:cNvSpPr/>
            <p:nvPr/>
          </p:nvSpPr>
          <p:spPr>
            <a:xfrm>
              <a:off x="5264252" y="5243733"/>
              <a:ext cx="125402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직사각형 123"/>
            <p:cNvSpPr/>
            <p:nvPr/>
          </p:nvSpPr>
          <p:spPr>
            <a:xfrm>
              <a:off x="5376457" y="5243733"/>
              <a:ext cx="131629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5494916" y="5243733"/>
              <a:ext cx="121610" cy="7568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6" name="직사각형 125"/>
          <p:cNvSpPr/>
          <p:nvPr/>
        </p:nvSpPr>
        <p:spPr>
          <a:xfrm>
            <a:off x="7654700" y="2640429"/>
            <a:ext cx="835697" cy="756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7774084" y="2754239"/>
            <a:ext cx="835697" cy="7568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7884368" y="2855317"/>
            <a:ext cx="835697" cy="756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1" name="구부러진 연결선 130"/>
          <p:cNvCxnSpPr/>
          <p:nvPr/>
        </p:nvCxnSpPr>
        <p:spPr>
          <a:xfrm rot="5400000" flipH="1" flipV="1">
            <a:off x="7473556" y="3370983"/>
            <a:ext cx="345279" cy="15716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구부러진 연결선 140"/>
          <p:cNvCxnSpPr/>
          <p:nvPr/>
        </p:nvCxnSpPr>
        <p:spPr>
          <a:xfrm rot="16200000" flipV="1">
            <a:off x="7647385" y="3573388"/>
            <a:ext cx="500062" cy="13096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958289" y="2132856"/>
            <a:ext cx="2522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Time Signature Pool</a:t>
            </a:r>
            <a:br>
              <a:rPr lang="en-US" altLang="ko-KR" sz="1200" dirty="0" smtClean="0"/>
            </a:br>
            <a:r>
              <a:rPr lang="en-US" altLang="ko-KR" sz="1200" dirty="0" smtClean="0"/>
              <a:t>(including 7 Time Signatures)</a:t>
            </a:r>
            <a:endParaRPr lang="ko-KR" altLang="en-US" sz="1200" dirty="0"/>
          </a:p>
        </p:txBody>
      </p:sp>
      <p:sp>
        <p:nvSpPr>
          <p:cNvPr id="130" name="TextBox 129"/>
          <p:cNvSpPr txBox="1"/>
          <p:nvPr/>
        </p:nvSpPr>
        <p:spPr>
          <a:xfrm>
            <a:off x="3757731" y="2132856"/>
            <a:ext cx="3006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Time/Frequency </a:t>
            </a:r>
            <a:r>
              <a:rPr lang="en-US" altLang="ko-KR" sz="1200" dirty="0"/>
              <a:t>Signature Pool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en-US" altLang="ko-KR" sz="1200" dirty="0"/>
              <a:t>including </a:t>
            </a:r>
            <a:r>
              <a:rPr lang="en-US" altLang="ko-KR" sz="1200" dirty="0" smtClean="0"/>
              <a:t>56 Time/Freq. </a:t>
            </a:r>
            <a:r>
              <a:rPr lang="en-US" altLang="ko-KR" sz="1200" dirty="0"/>
              <a:t>Signatures)</a:t>
            </a:r>
            <a:endParaRPr lang="ko-KR" altLang="en-US" sz="1200" dirty="0"/>
          </a:p>
        </p:txBody>
      </p:sp>
      <p:sp>
        <p:nvSpPr>
          <p:cNvPr id="132" name="TextBox 131"/>
          <p:cNvSpPr txBox="1"/>
          <p:nvPr/>
        </p:nvSpPr>
        <p:spPr>
          <a:xfrm>
            <a:off x="6732240" y="2132856"/>
            <a:ext cx="248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200" dirty="0" smtClean="0"/>
              <a:t>A Code Signature Pool</a:t>
            </a:r>
            <a:br>
              <a:rPr lang="en-US" altLang="ko-KR" sz="1200" dirty="0" smtClean="0"/>
            </a:br>
            <a:r>
              <a:rPr lang="en-US" altLang="ko-KR" sz="1200" dirty="0" smtClean="0"/>
              <a:t>(</a:t>
            </a:r>
            <a:r>
              <a:rPr lang="en-US" altLang="ko-KR" sz="1200" dirty="0"/>
              <a:t>including </a:t>
            </a:r>
            <a:r>
              <a:rPr lang="en-US" altLang="ko-KR" sz="1200" dirty="0" smtClean="0"/>
              <a:t>3 Code Signature)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677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537</Words>
  <Application>Microsoft Office PowerPoint</Application>
  <PresentationFormat>화면 슬라이드 쇼(4:3)</PresentationFormat>
  <Paragraphs>120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Background</vt:lpstr>
      <vt:lpstr>Proposal </vt:lpstr>
      <vt:lpstr>Appendix 1: Physical Resource Zone</vt:lpstr>
      <vt:lpstr>Appendix 2: MA Signature Pool</vt:lpstr>
      <vt:lpstr>Appendix 3: MA Signature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admin</cp:lastModifiedBy>
  <cp:revision>66</cp:revision>
  <dcterms:created xsi:type="dcterms:W3CDTF">2016-08-18T10:28:16Z</dcterms:created>
  <dcterms:modified xsi:type="dcterms:W3CDTF">2016-08-25T09:01:59Z</dcterms:modified>
</cp:coreProperties>
</file>