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7" r:id="rId3"/>
    <p:sldId id="261" r:id="rId4"/>
    <p:sldId id="260" r:id="rId5"/>
    <p:sldId id="266" r:id="rId6"/>
    <p:sldId id="264"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08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2016/8/25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2016/8/25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dirty="0" smtClean="0"/>
              <a:t>WF on beam management</a:t>
            </a:r>
            <a:endParaRPr lang="zh-CN" altLang="en-US" dirty="0"/>
          </a:p>
        </p:txBody>
      </p:sp>
      <p:sp>
        <p:nvSpPr>
          <p:cNvPr id="3" name="副标题 2"/>
          <p:cNvSpPr>
            <a:spLocks noGrp="1"/>
          </p:cNvSpPr>
          <p:nvPr>
            <p:ph type="subTitle" idx="1"/>
          </p:nvPr>
        </p:nvSpPr>
        <p:spPr/>
        <p:txBody>
          <a:bodyPr/>
          <a:lstStyle/>
          <a:p>
            <a:r>
              <a:rPr lang="en-US" altLang="zh-CN" dirty="0" smtClean="0"/>
              <a:t>CATT, Samsung, National Instruments, ZTE, [CMCC]</a:t>
            </a:r>
            <a:endParaRPr lang="zh-CN" altLang="en-US" dirty="0"/>
          </a:p>
        </p:txBody>
      </p:sp>
      <p:sp>
        <p:nvSpPr>
          <p:cNvPr id="40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097" name="DtsShapeName" descr="E15342G@835955749B6E11EC749357G609;;=683@CYV41043!!!!!!BIHO@]v41043!!!!@7G01C71102E29E17G3S0,18yyyy!It`vdh!Bnoushctuhno!Udlqm`ud/enb!!!!!!!!!!!!!!!!!!!!!!!!!!!!!!!!!!!!!!!!!!!!!!!!!!!!!!!!!!!!!!!!!!!!!!!!!!!!!!!!!!!!!!!!!!!!!!!!!!!!!!!!!!!!!!!!!!!!!!!!!!!!!!!!!!!!!!!!!!!!!!!!!!!!!!!!!!!!!!!!!!!!!!!!!!!!!!!!!!!!!!!!!!!!!!!!!!!!!!!!!!!!!!!!!!!!!!!!!!!!!!!!!!!!!!!!!!!!!!!!!!!!!!!!!!!!!!!!!!!!!!!!!!!!!!!!!!!!!!!!!!!!!!!!!!!!!!!!!!!!!!!!!!!!!!!!!!!!!!!!!!!!!!!!!!!!!!!!!!!!!!!!!!!!!!!!!!!!!!!!!!!!!!!!!!!!!!!!!!!!!!!!!!!!!!!!!!!!!!!!!!!!!!!!!!!!!!!!!!!!!!!!!!!!!!!!!!!!!!!!!!!!!!!!!!!!!!!!!!!!!!!!!!!!!!!!!!!!!!!!!!!!!!!!!!!!!!!!!!!!!!!!!!!!!!!!!!!!!!!!!!!!!!!!!!!!!!!!!!!!!!!!!!!!!!!!!!!!!!!!!!!!!!!!!!!!!!!!!!!!!!!!!!!!!!!!!!!!!!!!!!!!!!!!!!!!!!!!!!!!!!!!!!!!!!!!!!!!!!!!!!!!!!!!!!!!!!!!!!!!!!!!!!!!!!!!!!!!!!!!!!!!!!!!!!!!!!!!!!!!!!!!!!!!!!!!!!!!!!!!!!!!!!!!!!!!!!!!!!!!!!!!!!!!!!!!!!!!!!!!!!!!!!!!!!!!!!!!!!!!!!!!!!!!!!!!!!!!!!!!!!!!!!!!!!!!!!!!!!!!!!!!!!!!!!!!!!!!!!!!!!!!!!!!!!!!!!!!!!!!!!!!!!!!!!!!!!!!!!!!!!!!!!!!!!!!!!!!!!!!!!!!!!!!!!!!!!!!!!!!!!!!!!!!!!!!!!!!!!!!!!!!!!!!!!!!!!!!!!!!!!!!!!!!!!!!!!!!!!!!!!!!!!!!!!!!!!!!!!!!!!!!!!!!!!!!!!!!!!!!!!!!!!!!!!!!!!!!!!!!!!!!!!!!!!!!!!!!!!!!!!!!!!!!!!!!!!!!!!!!!!!!!!!!!!!!!!!!!!!!!!!!!!!!!!!!!!!!!!!!!!!!!!!!!!!!!!!!!!!!!!!!!!!!!!!!!!!!!!!!!!!!!!!!!!!!!!!!!!!!!!!!!!!!!!!!!!!!!!!!!!!!!!!!!!!!!!!!!!!!!!!!!!!!!!!!!!!!!!!!!!!!!!!!!!!!!!!!!!!!!!!!!!!!!!!!!!!!!!!!!!!!!!!!!!!!!!!!!!!!!!!!!!!!!!!!!!!!!!!!!!!!!!!!!!!!!!!!!!!!!!!!!!!!!!!!!!!!!!!!!!!!!!!!!!!!!!!!!!!!!!!!!!!!!!!!!!!!!!!!!!!!!!!!!!!!!!!!!!!!!!!!!!!!!!!!!!!!!!!!!!!!!!!!!!!!!!!!!!!!!!!!!!!!!!!!!!!!!!!!!!!!!!!!!!!!!!!!!!!!!!!!!!!!!!!!!!!!!!!!!!!!!!!!!!!!!!!!!!!!!!!!!!!!!!!!!!!!!!!!!!!!!!!!!!!!!!!!!!!!!!!!!!!!!!!!!!!!!!!!!!!!!!!!!!!!!!!!!!!!!!!!!!!!!!!!!!!!!!!!!!!!!!!!!!!!!!!!!!!!!!!!!!!!!!!!!!!!!!!!!!!!!!!!!!!!!!!!!!!!!!!!!!!!!!!!!!!!!!!!!!!!!!!!!!!!!!!!!!!!!!!!!!!!!!!!!!!!!!!!!!!!!!!!!!!!!!!!!!!!!!!!!!!!!!!!!!!!!!!!!!!!!!!!!!!!!!!!!!!!!!!!!!!!!!!!!!!!!!!!!!!!!!!!!!!!!!!!!!!!!!!!!!!!!!!!!!!!!!!!!!!!!!!!!!!!!!!!!!!!!!!!!!!!!!!!!!!!!!!!!!!!!!!!!!!!!!!!!!!!!!!!!!!!!!!!!!!!!!!!!!!!!!!!!!!!!!!!!!!!!!!!!!!!!!!!!!!!!!!!!!!!!!!!!!!!!!!!!!!!!!!!!!!!!!!!!!!!!!!!!!!!!!!!!!!!!!!!!!!!!!!!!!!!!!!!!!!!!!!!!!!!!!!!!!!!!!!!!!!!!!!!!!!!!!!!!!!!!!!!!!!!!!!!!!!!!!!!!!!!!!!!!!!!!!!!!!!!!!!!!!!!!!!!!!!!!!!!!!!!!!!!!!!!!!!!!!!!!!!!!!!!!!!!!!!!!!!!!!!!!!!!!!!!!!!!!!!!!!!!!!!!!!!!!!!!!!!!!!!!!!!!!!!!!!!!!!!!!!!!!!!!!!!!!!!!!!!!!!!!!!!!!!!!!!!!!!!!!!!!!1!^" hidden="1"/>
          <p:cNvSpPr>
            <a:spLocks noChangeArrowheads="1"/>
          </p:cNvSpPr>
          <p:nvPr/>
        </p:nvSpPr>
        <p:spPr bwMode="auto">
          <a:xfrm>
            <a:off x="0" y="457200"/>
            <a:ext cx="0" cy="0"/>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9" name="Rectangle 3"/>
          <p:cNvSpPr>
            <a:spLocks noChangeArrowheads="1"/>
          </p:cNvSpPr>
          <p:nvPr/>
        </p:nvSpPr>
        <p:spPr bwMode="auto">
          <a:xfrm>
            <a:off x="131238" y="164815"/>
            <a:ext cx="9022278"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r>
              <a:rPr lang="en-GB" sz="2000" b="1" dirty="0" smtClean="0"/>
              <a:t>3GPP TSG RAN WG1 Meeting #86</a:t>
            </a:r>
            <a:r>
              <a:rPr lang="en-US" sz="2000" b="1" dirty="0" smtClean="0"/>
              <a:t>                                                                      </a:t>
            </a:r>
            <a:r>
              <a:rPr lang="en-US" sz="2000" b="1" dirty="0" smtClean="0"/>
              <a:t>R1</a:t>
            </a:r>
            <a:r>
              <a:rPr lang="en-US" sz="2000" b="1" dirty="0" smtClean="0"/>
              <a:t>-16</a:t>
            </a:r>
            <a:r>
              <a:rPr lang="en-US" altLang="zh-CN" sz="2000" b="1" dirty="0" smtClean="0"/>
              <a:t>8388</a:t>
            </a:r>
            <a:endParaRPr lang="zh-CN" altLang="en-US" sz="2000" b="1" dirty="0" smtClean="0"/>
          </a:p>
          <a:p>
            <a:r>
              <a:rPr lang="en-GB" sz="2000" b="1" dirty="0" smtClean="0"/>
              <a:t>Gothenburg, Sweden, August 22</a:t>
            </a:r>
            <a:r>
              <a:rPr lang="en-GB" sz="2000" b="1" baseline="30000" dirty="0" smtClean="0"/>
              <a:t>nd</a:t>
            </a:r>
            <a:r>
              <a:rPr lang="en-GB" sz="2000" b="1" dirty="0" smtClean="0"/>
              <a:t> - 26</a:t>
            </a:r>
            <a:r>
              <a:rPr lang="en-GB" sz="2000" b="1" baseline="30000" dirty="0" smtClean="0"/>
              <a:t>th</a:t>
            </a:r>
            <a:r>
              <a:rPr lang="en-GB" sz="2000" b="1" dirty="0" smtClean="0"/>
              <a:t> 2016</a:t>
            </a:r>
            <a:endParaRPr lang="zh-CN" altLang="en-US" sz="2000" b="1" dirty="0"/>
          </a:p>
        </p:txBody>
      </p:sp>
      <p:sp>
        <p:nvSpPr>
          <p:cNvPr id="4100" name="Rectangle 4"/>
          <p:cNvSpPr>
            <a:spLocks noChangeArrowheads="1"/>
          </p:cNvSpPr>
          <p:nvPr/>
        </p:nvSpPr>
        <p:spPr bwMode="auto">
          <a:xfrm>
            <a:off x="0" y="972621"/>
            <a:ext cx="3779912" cy="800195"/>
          </a:xfrm>
          <a:prstGeom prst="rect">
            <a:avLst/>
          </a:prstGeom>
          <a:noFill/>
          <a:ln w="9525">
            <a:noFill/>
            <a:miter lim="800000"/>
            <a:headEnd/>
            <a:tailEnd/>
          </a:ln>
          <a:effectLst/>
        </p:spPr>
        <p:txBody>
          <a:bodyPr vert="horz" wrap="square" lIns="457056" tIns="45720" rIns="91440" bIns="76176"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tabLst/>
            </a:pPr>
            <a:r>
              <a:rPr lang="en-GB" altLang="zh-CN" sz="2000" b="1" dirty="0" smtClean="0"/>
              <a:t>Agenda Item:	8.1.5</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8" name="Slide Number Placeholder 7"/>
          <p:cNvSpPr>
            <a:spLocks noGrp="1"/>
          </p:cNvSpPr>
          <p:nvPr>
            <p:ph type="sldNum" sz="quarter" idx="12"/>
          </p:nvPr>
        </p:nvSpPr>
        <p:spPr/>
        <p:txBody>
          <a:bodyPr/>
          <a:lstStyle/>
          <a:p>
            <a:fld id="{0C913308-F349-4B6D-A68A-DD1791B4A57B}" type="slidenum">
              <a:rPr lang="zh-CN" altLang="en-US" smtClean="0"/>
              <a:pPr/>
              <a:t>1</a:t>
            </a:fld>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lstStyle/>
          <a:p>
            <a:r>
              <a:rPr lang="en-US" altLang="zh-CN" dirty="0" smtClean="0"/>
              <a:t>Channel [beam] reciprocity</a:t>
            </a:r>
          </a:p>
          <a:p>
            <a:pPr lvl="1"/>
            <a:r>
              <a:rPr lang="en-US" altLang="zh-CN" dirty="0" smtClean="0"/>
              <a:t>Holds for both TRP and UE</a:t>
            </a:r>
          </a:p>
          <a:p>
            <a:pPr lvl="1"/>
            <a:r>
              <a:rPr lang="en-US" altLang="zh-CN" dirty="0" smtClean="0"/>
              <a:t>Does not hold for TRP and UE</a:t>
            </a:r>
          </a:p>
          <a:p>
            <a:pPr lvl="1"/>
            <a:r>
              <a:rPr lang="en-US" altLang="zh-CN" dirty="0" smtClean="0"/>
              <a:t>Holds for TRP but does not hold for UE</a:t>
            </a:r>
          </a:p>
          <a:p>
            <a:pPr lvl="1"/>
            <a:r>
              <a:rPr lang="en-US" altLang="zh-CN" dirty="0" smtClean="0"/>
              <a:t>Does not hold for TRP but holds for UE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normAutofit/>
          </a:bodyPr>
          <a:lstStyle/>
          <a:p>
            <a:r>
              <a:rPr lang="en-US" altLang="zh-CN" dirty="0" smtClean="0"/>
              <a:t>Definition: A beam pair consists of one </a:t>
            </a:r>
            <a:r>
              <a:rPr lang="en-US" altLang="zh-CN" dirty="0" err="1" smtClean="0"/>
              <a:t>Tx</a:t>
            </a:r>
            <a:r>
              <a:rPr lang="en-US" altLang="zh-CN" dirty="0" smtClean="0"/>
              <a:t> beam and one Rx beam in one link direction</a:t>
            </a:r>
          </a:p>
          <a:p>
            <a:endParaRPr lang="zh-CN" altLang="en-US" dirty="0">
              <a:solidFill>
                <a:srgbClr val="FF0000"/>
              </a:solidFill>
            </a:endParaRPr>
          </a:p>
        </p:txBody>
      </p:sp>
      <p:graphicFrame>
        <p:nvGraphicFramePr>
          <p:cNvPr id="2050" name="Object 2"/>
          <p:cNvGraphicFramePr>
            <a:graphicFrameLocks noChangeAspect="1"/>
          </p:cNvGraphicFramePr>
          <p:nvPr/>
        </p:nvGraphicFramePr>
        <p:xfrm>
          <a:off x="1714480" y="3214686"/>
          <a:ext cx="5643602" cy="2258219"/>
        </p:xfrm>
        <a:graphic>
          <a:graphicData uri="http://schemas.openxmlformats.org/presentationml/2006/ole">
            <p:oleObj spid="_x0000_s2050" name="Visio" r:id="rId3" imgW="3834510" imgH="1533223" progId="Visio.Drawing.11">
              <p:embed/>
            </p:oleObj>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Proposal(1)</a:t>
            </a:r>
            <a:endParaRPr lang="zh-CN" altLang="en-US" dirty="0"/>
          </a:p>
        </p:txBody>
      </p:sp>
      <p:sp>
        <p:nvSpPr>
          <p:cNvPr id="3" name="内容占位符 2"/>
          <p:cNvSpPr>
            <a:spLocks noGrp="1"/>
          </p:cNvSpPr>
          <p:nvPr>
            <p:ph idx="1"/>
          </p:nvPr>
        </p:nvSpPr>
        <p:spPr/>
        <p:txBody>
          <a:bodyPr>
            <a:normAutofit/>
          </a:bodyPr>
          <a:lstStyle/>
          <a:p>
            <a:r>
              <a:rPr lang="en-US" altLang="zh-CN" sz="2800" dirty="0" smtClean="0"/>
              <a:t>Consider different channel reciprocity assumptions in beam management procedures </a:t>
            </a:r>
          </a:p>
          <a:p>
            <a:pPr lvl="1"/>
            <a:r>
              <a:rPr lang="en-US" altLang="zh-CN" sz="2400" dirty="0" smtClean="0"/>
              <a:t>At a TRP or UE, with TX and RX channel reciprocity (full or partial) (e.g., beam reciprocity), TX beam (or RX beam) can be obtained from RX beam (or TX beam) to reduce overhead and latency</a:t>
            </a:r>
          </a:p>
          <a:p>
            <a:pPr lvl="1"/>
            <a:r>
              <a:rPr lang="en-US" altLang="zh-CN" sz="2400" dirty="0" smtClean="0"/>
              <a:t>Without TX and RX channel reciprocity, beam management procedure may require TX and RX beam sweeping in both DL and UL links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Proposal(2)</a:t>
            </a:r>
            <a:endParaRPr lang="zh-CN" altLang="en-US" dirty="0"/>
          </a:p>
        </p:txBody>
      </p:sp>
      <p:sp>
        <p:nvSpPr>
          <p:cNvPr id="3" name="内容占位符 2"/>
          <p:cNvSpPr>
            <a:spLocks noGrp="1"/>
          </p:cNvSpPr>
          <p:nvPr>
            <p:ph idx="1"/>
          </p:nvPr>
        </p:nvSpPr>
        <p:spPr>
          <a:xfrm>
            <a:off x="457200" y="1412776"/>
            <a:ext cx="8229600" cy="4525963"/>
          </a:xfrm>
        </p:spPr>
        <p:txBody>
          <a:bodyPr>
            <a:normAutofit/>
          </a:bodyPr>
          <a:lstStyle/>
          <a:p>
            <a:r>
              <a:rPr lang="en-US" altLang="zh-CN" sz="2800" dirty="0" smtClean="0"/>
              <a:t>RAN1 study different methods of determining a beam pair for communication, e.g.,</a:t>
            </a:r>
          </a:p>
          <a:p>
            <a:pPr lvl="1"/>
            <a:r>
              <a:rPr lang="en-US" altLang="zh-CN" sz="2000" dirty="0" smtClean="0"/>
              <a:t>Joint determination: </a:t>
            </a:r>
            <a:r>
              <a:rPr lang="en-US" altLang="zh-CN" sz="2000" dirty="0" err="1" smtClean="0"/>
              <a:t>Tx</a:t>
            </a:r>
            <a:r>
              <a:rPr lang="en-US" altLang="zh-CN" sz="2000" dirty="0" smtClean="0"/>
              <a:t> beam and Rx beam of the beam pair are determined jointly.  In example figure below, different colors represent different TRP TX beams </a:t>
            </a:r>
          </a:p>
          <a:p>
            <a:pPr lvl="1"/>
            <a:endParaRPr lang="en-US" altLang="zh-CN" sz="2000" dirty="0" smtClean="0"/>
          </a:p>
          <a:p>
            <a:pPr lvl="1"/>
            <a:endParaRPr lang="en-US" altLang="zh-CN" sz="2000" dirty="0" smtClean="0"/>
          </a:p>
          <a:p>
            <a:pPr lvl="1"/>
            <a:endParaRPr lang="en-US" altLang="zh-CN" sz="2000" dirty="0" smtClean="0"/>
          </a:p>
          <a:p>
            <a:pPr lvl="1"/>
            <a:r>
              <a:rPr lang="en-US" altLang="zh-CN" sz="2000" dirty="0" smtClean="0"/>
              <a:t>Separate determination: </a:t>
            </a:r>
            <a:r>
              <a:rPr lang="en-US" altLang="zh-CN" sz="2000" dirty="0" err="1" smtClean="0"/>
              <a:t>Tx</a:t>
            </a:r>
            <a:r>
              <a:rPr lang="en-US" altLang="zh-CN" sz="2000" dirty="0" smtClean="0"/>
              <a:t> beam or Rx beam of the beam pair are determined sequentially. In example figure below, set of symbols with same color represent same TRP TX beam and different colors represent different TRP TX beams</a:t>
            </a:r>
          </a:p>
          <a:p>
            <a:pPr lvl="1">
              <a:buNone/>
            </a:pPr>
            <a:endParaRPr lang="zh-CN" altLang="en-US" dirty="0">
              <a:solidFill>
                <a:srgbClr val="FF0000"/>
              </a:solidFill>
            </a:endParaRPr>
          </a:p>
        </p:txBody>
      </p:sp>
      <p:sp>
        <p:nvSpPr>
          <p:cNvPr id="4" name="矩形 3"/>
          <p:cNvSpPr/>
          <p:nvPr/>
        </p:nvSpPr>
        <p:spPr>
          <a:xfrm>
            <a:off x="1619672" y="3457600"/>
            <a:ext cx="144016"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72072" y="3457600"/>
            <a:ext cx="144016" cy="57606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907704" y="3457600"/>
            <a:ext cx="144016" cy="576064"/>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51720" y="3457600"/>
            <a:ext cx="144016" cy="57606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a:stCxn id="7" idx="0"/>
          </p:cNvCxnSpPr>
          <p:nvPr/>
        </p:nvCxnSpPr>
        <p:spPr>
          <a:xfrm>
            <a:off x="2123728" y="3457600"/>
            <a:ext cx="23042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195736" y="4033664"/>
            <a:ext cx="2304256" cy="0"/>
          </a:xfrm>
          <a:prstGeom prst="line">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059832" y="5689848"/>
            <a:ext cx="144016"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12232" y="5689848"/>
            <a:ext cx="144016" cy="576064"/>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47864" y="5689848"/>
            <a:ext cx="144016" cy="576064"/>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91880" y="5689848"/>
            <a:ext cx="144016" cy="57606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051720" y="5689848"/>
            <a:ext cx="23042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051720" y="6265912"/>
            <a:ext cx="2304256" cy="0"/>
          </a:xfrm>
          <a:prstGeom prst="line">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619672" y="5689848"/>
            <a:ext cx="144016" cy="57606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72072" y="5689848"/>
            <a:ext cx="144016" cy="57606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907704" y="5689848"/>
            <a:ext cx="144016" cy="57606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051720" y="5689848"/>
            <a:ext cx="144016" cy="57606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2627784" y="3745632"/>
            <a:ext cx="1296144"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851920" y="5977880"/>
            <a:ext cx="1296144"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339752" y="5977880"/>
            <a:ext cx="504056" cy="0"/>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427984" y="6084004"/>
            <a:ext cx="216024" cy="369332"/>
          </a:xfrm>
          <a:prstGeom prst="rect">
            <a:avLst/>
          </a:prstGeom>
          <a:noFill/>
        </p:spPr>
        <p:txBody>
          <a:bodyPr wrap="square" rtlCol="0">
            <a:spAutoFit/>
          </a:bodyPr>
          <a:lstStyle/>
          <a:p>
            <a:r>
              <a:rPr lang="en-US" altLang="zh-CN" dirty="0" smtClean="0"/>
              <a:t>t</a:t>
            </a:r>
            <a:endParaRPr lang="zh-CN" altLang="en-US" dirty="0"/>
          </a:p>
        </p:txBody>
      </p:sp>
      <p:sp>
        <p:nvSpPr>
          <p:cNvPr id="27" name="TextBox 26"/>
          <p:cNvSpPr txBox="1"/>
          <p:nvPr/>
        </p:nvSpPr>
        <p:spPr>
          <a:xfrm>
            <a:off x="4644008" y="3889648"/>
            <a:ext cx="216024" cy="369332"/>
          </a:xfrm>
          <a:prstGeom prst="rect">
            <a:avLst/>
          </a:prstGeom>
          <a:noFill/>
        </p:spPr>
        <p:txBody>
          <a:bodyPr wrap="square" rtlCol="0">
            <a:spAutoFit/>
          </a:bodyPr>
          <a:lstStyle/>
          <a:p>
            <a:r>
              <a:rPr lang="en-US" altLang="zh-CN" dirty="0" smtClean="0"/>
              <a:t>t</a:t>
            </a:r>
            <a:endParaRPr lang="zh-CN" altLang="en-US" dirty="0"/>
          </a:p>
        </p:txBody>
      </p:sp>
      <p:sp>
        <p:nvSpPr>
          <p:cNvPr id="28" name="椭圆 27"/>
          <p:cNvSpPr/>
          <p:nvPr/>
        </p:nvSpPr>
        <p:spPr>
          <a:xfrm>
            <a:off x="1475656" y="6121896"/>
            <a:ext cx="864096" cy="2160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467544" y="6265912"/>
            <a:ext cx="1440160" cy="523220"/>
          </a:xfrm>
          <a:prstGeom prst="rect">
            <a:avLst/>
          </a:prstGeom>
          <a:noFill/>
        </p:spPr>
        <p:txBody>
          <a:bodyPr wrap="square" rtlCol="0">
            <a:spAutoFit/>
          </a:bodyPr>
          <a:lstStyle/>
          <a:p>
            <a:r>
              <a:rPr lang="en-US" altLang="zh-CN" sz="1400" dirty="0" smtClean="0"/>
              <a:t>UE Rx beam sweeping region</a:t>
            </a:r>
            <a:endParaRPr lang="zh-CN" altLang="en-US" sz="1400" dirty="0"/>
          </a:p>
        </p:txBody>
      </p:sp>
      <p:sp>
        <p:nvSpPr>
          <p:cNvPr id="30" name="椭圆 29"/>
          <p:cNvSpPr/>
          <p:nvPr/>
        </p:nvSpPr>
        <p:spPr>
          <a:xfrm>
            <a:off x="2987824" y="6121896"/>
            <a:ext cx="864096" cy="2160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3635896" y="6362164"/>
            <a:ext cx="1440160" cy="523220"/>
          </a:xfrm>
          <a:prstGeom prst="rect">
            <a:avLst/>
          </a:prstGeom>
          <a:noFill/>
        </p:spPr>
        <p:txBody>
          <a:bodyPr wrap="square" rtlCol="0">
            <a:spAutoFit/>
          </a:bodyPr>
          <a:lstStyle/>
          <a:p>
            <a:r>
              <a:rPr lang="en-US" altLang="zh-CN" sz="1400" dirty="0" smtClean="0"/>
              <a:t>TRP </a:t>
            </a:r>
            <a:r>
              <a:rPr lang="en-US" altLang="zh-CN" sz="1400" dirty="0" err="1" smtClean="0"/>
              <a:t>Tx</a:t>
            </a:r>
            <a:r>
              <a:rPr lang="en-US" altLang="zh-CN" sz="1400" dirty="0" smtClean="0"/>
              <a:t> beam sweeping region</a:t>
            </a:r>
            <a:endParaRPr lang="zh-CN" altLang="en-US" sz="1400" dirty="0"/>
          </a:p>
        </p:txBody>
      </p:sp>
      <p:sp>
        <p:nvSpPr>
          <p:cNvPr id="32" name="TextBox 31"/>
          <p:cNvSpPr txBox="1"/>
          <p:nvPr/>
        </p:nvSpPr>
        <p:spPr>
          <a:xfrm>
            <a:off x="0" y="3673624"/>
            <a:ext cx="1728192" cy="738664"/>
          </a:xfrm>
          <a:prstGeom prst="rect">
            <a:avLst/>
          </a:prstGeom>
          <a:noFill/>
        </p:spPr>
        <p:txBody>
          <a:bodyPr wrap="square" rtlCol="0">
            <a:spAutoFit/>
          </a:bodyPr>
          <a:lstStyle/>
          <a:p>
            <a:r>
              <a:rPr lang="en-US" altLang="zh-CN" sz="1400" dirty="0" smtClean="0"/>
              <a:t>TRP </a:t>
            </a:r>
            <a:r>
              <a:rPr lang="en-US" altLang="zh-CN" sz="1400" dirty="0" err="1" smtClean="0"/>
              <a:t>Tx</a:t>
            </a:r>
            <a:r>
              <a:rPr lang="en-US" altLang="zh-CN" sz="1400" dirty="0" smtClean="0"/>
              <a:t> and UE Rx beam sweeping region</a:t>
            </a:r>
            <a:endParaRPr lang="zh-CN" altLang="en-US" sz="1400" dirty="0"/>
          </a:p>
        </p:txBody>
      </p:sp>
      <p:sp>
        <p:nvSpPr>
          <p:cNvPr id="33" name="椭圆 32"/>
          <p:cNvSpPr/>
          <p:nvPr/>
        </p:nvSpPr>
        <p:spPr>
          <a:xfrm>
            <a:off x="1475656" y="3889648"/>
            <a:ext cx="864096" cy="2160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箭头连接符 34"/>
          <p:cNvCxnSpPr/>
          <p:nvPr/>
        </p:nvCxnSpPr>
        <p:spPr>
          <a:xfrm>
            <a:off x="1259632" y="4033664"/>
            <a:ext cx="14401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1547664" y="6409928"/>
            <a:ext cx="144016"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1" idx="1"/>
            <a:endCxn id="30" idx="4"/>
          </p:cNvCxnSpPr>
          <p:nvPr/>
        </p:nvCxnSpPr>
        <p:spPr>
          <a:xfrm flipH="1" flipV="1">
            <a:off x="3419872" y="6337920"/>
            <a:ext cx="216024" cy="2858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Proposal(3)</a:t>
            </a:r>
            <a:endParaRPr lang="zh-CN" altLang="en-US" dirty="0"/>
          </a:p>
        </p:txBody>
      </p:sp>
      <p:sp>
        <p:nvSpPr>
          <p:cNvPr id="3" name="内容占位符 2"/>
          <p:cNvSpPr>
            <a:spLocks noGrp="1"/>
          </p:cNvSpPr>
          <p:nvPr>
            <p:ph idx="1"/>
          </p:nvPr>
        </p:nvSpPr>
        <p:spPr/>
        <p:txBody>
          <a:bodyPr>
            <a:normAutofit/>
          </a:bodyPr>
          <a:lstStyle/>
          <a:p>
            <a:r>
              <a:rPr lang="en-US" altLang="zh-CN" sz="2800" dirty="0" smtClean="0"/>
              <a:t>Study beam management procedure with and without explicit signaling of beam(s) or beam group(s) used for transmission</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824</TotalTime>
  <Words>298</Words>
  <Application>Microsoft Office PowerPoint</Application>
  <PresentationFormat>全屏显示(4:3)</PresentationFormat>
  <Paragraphs>32</Paragraphs>
  <Slides>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Office 主题</vt:lpstr>
      <vt:lpstr>Visio</vt:lpstr>
      <vt:lpstr>WF on beam management</vt:lpstr>
      <vt:lpstr>Background</vt:lpstr>
      <vt:lpstr>Background</vt:lpstr>
      <vt:lpstr>Proposal(1)</vt:lpstr>
      <vt:lpstr>Proposal(2)</vt:lpstr>
      <vt:lpstr>Proposal(3)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beam management</dc:title>
  <dc:creator>Gao Qiubin</dc:creator>
  <cp:lastModifiedBy>rakesh</cp:lastModifiedBy>
  <cp:revision>64</cp:revision>
  <dcterms:created xsi:type="dcterms:W3CDTF">2016-08-21T09:27:49Z</dcterms:created>
  <dcterms:modified xsi:type="dcterms:W3CDTF">2016-08-25T12:01:21Z</dcterms:modified>
</cp:coreProperties>
</file>