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8"/>
  </p:notesMasterIdLst>
  <p:sldIdLst>
    <p:sldId id="262" r:id="rId2"/>
    <p:sldId id="263" r:id="rId3"/>
    <p:sldId id="266" r:id="rId4"/>
    <p:sldId id="265" r:id="rId5"/>
    <p:sldId id="261" r:id="rId6"/>
    <p:sldId id="264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86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00E909-1F3A-4E83-9491-482AD7402E2D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F6093E-100C-4521-AF5A-D2C2898F17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511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dirty="0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050692A-AC7E-4438-90C4-69A885516469}" type="slidenum">
              <a:rPr lang="zh-CN" altLang="en-US">
                <a:latin typeface="Calibri" panose="020F0502020204030204" pitchFamily="34" charset="0"/>
              </a:rPr>
              <a:pPr eaLnBrk="1" hangingPunct="1"/>
              <a:t>1</a:t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345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6093E-100C-4521-AF5A-D2C2898F17D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7034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6093E-100C-4521-AF5A-D2C2898F17D2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3850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>
            <a:normAutofit/>
          </a:bodyPr>
          <a:lstStyle/>
          <a:p>
            <a:r>
              <a:rPr lang="en-US" altLang="zh-CN" dirty="0"/>
              <a:t>WF on Extreme Long Range KPI </a:t>
            </a:r>
            <a:r>
              <a:rPr lang="en-US" altLang="zh-CN" dirty="0" smtClean="0"/>
              <a:t>Evaluation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Qualcomm </a:t>
            </a: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Incorporated, 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Ericsson</a:t>
            </a:r>
            <a:r>
              <a:rPr lang="en-US" altLang="zh-CN" sz="24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24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Huawei</a:t>
            </a:r>
            <a:endParaRPr lang="en-GB" altLang="zh-CN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6884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ko-KR" b="1" dirty="0" smtClean="0">
                <a:cs typeface="Times New Roman" panose="02020603050405020304" pitchFamily="18" charset="0"/>
              </a:rPr>
              <a:t>3GPP TSG RAN WG1 #86	             			                           </a:t>
            </a:r>
            <a:r>
              <a:rPr lang="en-US" altLang="zh-CN" b="1" dirty="0" smtClean="0">
                <a:ea typeface="Malgun Gothic" panose="020B0503020000020004" pitchFamily="34" charset="-127"/>
                <a:cs typeface="Times New Roman" panose="02020603050405020304" pitchFamily="18" charset="0"/>
              </a:rPr>
              <a:t>R1-168343</a:t>
            </a:r>
          </a:p>
          <a:p>
            <a:r>
              <a:rPr lang="en-GB" altLang="zh-CN" b="1" dirty="0" smtClean="0"/>
              <a:t>Gothenburg</a:t>
            </a:r>
            <a:r>
              <a:rPr lang="en-GB" altLang="zh-CN" b="1" dirty="0"/>
              <a:t>, Sweden, 22</a:t>
            </a:r>
            <a:r>
              <a:rPr lang="en-GB" altLang="zh-CN" b="1" baseline="30000" dirty="0"/>
              <a:t>nd</a:t>
            </a:r>
            <a:r>
              <a:rPr lang="en-GB" altLang="zh-CN" b="1" dirty="0"/>
              <a:t>- 26</a:t>
            </a:r>
            <a:r>
              <a:rPr lang="en-GB" altLang="zh-CN" b="1" baseline="30000" dirty="0"/>
              <a:t>th</a:t>
            </a:r>
            <a:r>
              <a:rPr lang="en-GB" altLang="zh-CN" b="1" dirty="0"/>
              <a:t> August </a:t>
            </a:r>
            <a:r>
              <a:rPr lang="en-GB" altLang="zh-CN" b="1" dirty="0" smtClean="0"/>
              <a:t>2016</a:t>
            </a:r>
            <a:endParaRPr lang="en-US" altLang="zh-CN" b="1" dirty="0" smtClean="0"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6200" y="838200"/>
            <a:ext cx="21210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dirty="0"/>
              <a:t>Agenda item: </a:t>
            </a:r>
            <a:r>
              <a:rPr lang="en-US" altLang="ko-KR" dirty="0" smtClean="0"/>
              <a:t>8.1.7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6800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US" altLang="zh-CN" sz="3600" dirty="0" smtClean="0"/>
              <a:t>RAN plenary requirements (38.913) specified deployment scenarios for extreme rural and extreme long range services</a:t>
            </a:r>
          </a:p>
          <a:p>
            <a:pPr lvl="0"/>
            <a:r>
              <a:rPr lang="en-US" altLang="zh-CN" sz="3600" dirty="0" smtClean="0"/>
              <a:t>Additional RAN1 agreement from RAN1#85 chairman notes:</a:t>
            </a:r>
            <a:endParaRPr lang="en-US" altLang="zh-CN" sz="2400" dirty="0" smtClean="0"/>
          </a:p>
          <a:p>
            <a:pPr lvl="1"/>
            <a:r>
              <a:rPr lang="en-GB" dirty="0" smtClean="0"/>
              <a:t>For </a:t>
            </a:r>
            <a:r>
              <a:rPr lang="en-GB" dirty="0"/>
              <a:t>the evaluation of Long Range (single cell SLS), consider a single cell radius target (e.g. 100km), and identify the data rate with which the edge users can be served; then observe how many users such a cell site can serve</a:t>
            </a:r>
            <a:r>
              <a:rPr lang="en-GB" dirty="0" smtClean="0"/>
              <a:t>.</a:t>
            </a:r>
            <a:r>
              <a:rPr lang="en-US" altLang="zh-CN" sz="1600" dirty="0" smtClean="0"/>
              <a:t> </a:t>
            </a:r>
            <a:endParaRPr lang="en-US" altLang="zh-CN" sz="1600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sz="3600" dirty="0" smtClean="0"/>
              <a:t>Lasted RAN 38.913 requirement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88596"/>
              </p:ext>
            </p:extLst>
          </p:nvPr>
        </p:nvGraphicFramePr>
        <p:xfrm>
          <a:off x="1691680" y="2354421"/>
          <a:ext cx="5941060" cy="3017520"/>
        </p:xfrm>
        <a:graphic>
          <a:graphicData uri="http://schemas.openxmlformats.org/drawingml/2006/table">
            <a:tbl>
              <a:tblPr firstRow="1" firstCol="1" bandRow="1"/>
              <a:tblGrid>
                <a:gridCol w="1170305"/>
                <a:gridCol w="4770755"/>
              </a:tblGrid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</a:rPr>
                        <a:t>Attributes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</a:rPr>
                        <a:t>Values or assumptions</a:t>
                      </a:r>
                      <a:endParaRPr lang="en-US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Carrier Frequency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Times New Roman" panose="02020603050405020304" pitchFamily="18" charset="0"/>
                        </a:rPr>
                        <a:t>Below 3 GHz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Times New Roman" panose="02020603050405020304" pitchFamily="18" charset="0"/>
                        </a:rPr>
                        <a:t>With a priority on bands below 1GHz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Times New Roman" panose="02020603050405020304" pitchFamily="18" charset="0"/>
                        </a:rPr>
                        <a:t>Around 700 MHz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System Bandwidth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Times New Roman" panose="02020603050405020304" pitchFamily="18" charset="0"/>
                        </a:rPr>
                        <a:t>40 MHz (DL+UL)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Layout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Times New Roman" panose="02020603050405020304" pitchFamily="18" charset="0"/>
                        </a:rPr>
                        <a:t>Single layer: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Times New Roman" panose="02020603050405020304" pitchFamily="18" charset="0"/>
                        </a:rPr>
                        <a:t>Isolated Macro cells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Cell range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Times New Roman" panose="02020603050405020304" pitchFamily="18" charset="0"/>
                        </a:rPr>
                        <a:t>100 km range (Isolated cell) to be evaluated through system level simulations.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Times New Roman" panose="02020603050405020304" pitchFamily="18" charset="0"/>
                        </a:rPr>
                        <a:t>Feasibility of Higher Range shall be evaluated through Link level evaluation (for example in some scenarios ranges up to 150-300km may be required).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User density and UE speed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User density: NOTE1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Times New Roman" panose="02020603050405020304" pitchFamily="18" charset="0"/>
                        </a:rPr>
                        <a:t>Speed up to 160 km/h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Traffic model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Times New Roman" panose="02020603050405020304" pitchFamily="18" charset="0"/>
                        </a:rPr>
                        <a:t>Average data throughput at busy hours/user: 30 kbps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2"/>
                          <a:cs typeface="Times New Roman" panose="02020603050405020304" pitchFamily="18" charset="0"/>
                        </a:rPr>
                        <a:t>User experienced data rate: up to 2 Mbps DL while stationary and 384 kbps DL while moving NOTE2</a:t>
                      </a:r>
                      <a:endParaRPr lang="en-US" sz="1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477400" y="5395109"/>
            <a:ext cx="82094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1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kumimoji="0" lang="en-GB" altLang="ja-JP" sz="1000" b="1" i="0" u="none" strike="noStrike" cap="none" normalizeH="0" baseline="0" dirty="0" smtClean="0" bmk="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able </a:t>
            </a:r>
            <a:r>
              <a:rPr kumimoji="0" lang="en-GB" altLang="ja-JP" sz="1000" b="1" i="0" u="none" strike="noStrike" cap="none" normalizeH="0" baseline="0" dirty="0" smtClean="0" bmk="_Ref458423506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kumimoji="0" lang="en-GB" altLang="ja-JP" sz="1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 Attributes for extreme rural</a:t>
            </a:r>
            <a:endParaRPr kumimoji="0" lang="en-US" altLang="ja-JP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altLang="ja-JP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NOTE1: </a:t>
            </a:r>
            <a:r>
              <a:rPr kumimoji="0" lang="sv-SE" altLang="zh-CN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kumimoji="0" lang="sv-SE" altLang="ja-JP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Evaluate how many users can be served per cell site when the range edge users are serviced with the target user experience data rate.</a:t>
            </a:r>
            <a:endParaRPr kumimoji="0" lang="en-US" altLang="ja-JP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altLang="ja-JP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NOTE2: </a:t>
            </a:r>
            <a:r>
              <a:rPr kumimoji="0" lang="sv-SE" altLang="zh-CN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kumimoji="0" lang="sv-SE" altLang="ja-JP" sz="1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Target values for UL are lower than DL, 1/3 of DL is desirable.</a:t>
            </a:r>
            <a:endParaRPr kumimoji="0" lang="sv-SE" alt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3393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rmAutofit/>
          </a:bodyPr>
          <a:lstStyle/>
          <a:p>
            <a:r>
              <a:rPr lang="en-US" altLang="zh-CN" sz="3600" dirty="0" smtClean="0"/>
              <a:t>To evaluation RAN requirement: UE experienced data rate is user perceived throughput </a:t>
            </a:r>
          </a:p>
        </p:txBody>
      </p:sp>
    </p:spTree>
    <p:extLst>
      <p:ext uri="{BB962C8B-B14F-4D97-AF65-F5344CB8AC3E}">
        <p14:creationId xmlns:p14="http://schemas.microsoft.com/office/powerpoint/2010/main" val="1021851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Proposed Evaluation Assumptions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7948414"/>
              </p:ext>
            </p:extLst>
          </p:nvPr>
        </p:nvGraphicFramePr>
        <p:xfrm>
          <a:off x="755576" y="1052736"/>
          <a:ext cx="7295738" cy="5548828"/>
        </p:xfrm>
        <a:graphic>
          <a:graphicData uri="http://schemas.openxmlformats.org/drawingml/2006/table">
            <a:tbl>
              <a:tblPr/>
              <a:tblGrid>
                <a:gridCol w="2430176"/>
                <a:gridCol w="4865562"/>
              </a:tblGrid>
              <a:tr h="156337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Parameters</a:t>
                      </a:r>
                    </a:p>
                  </a:txBody>
                  <a:tcPr marL="7817" marR="7817" marT="7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Extreme Long Range </a:t>
                      </a:r>
                    </a:p>
                  </a:txBody>
                  <a:tcPr marL="7817" marR="7817" marT="7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</a:tr>
              <a:tr h="297041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Layout</a:t>
                      </a:r>
                    </a:p>
                  </a:txBody>
                  <a:tcPr marL="7817" marR="7817" marT="7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Single layer: Isolated Macro cells</a:t>
                      </a:r>
                      <a:b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17" marR="7817" marT="7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6337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Inter-BS distance </a:t>
                      </a:r>
                    </a:p>
                  </a:txBody>
                  <a:tcPr marL="7817" marR="7817" marT="7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N/A</a:t>
                      </a:r>
                      <a:r>
                        <a:rPr lang="en-US" sz="9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since single cell </a:t>
                      </a:r>
                    </a:p>
                    <a:p>
                      <a:pPr algn="l" rtl="0" fontAlgn="t"/>
                      <a:r>
                        <a:rPr lang="en-US" sz="9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Cell radius 100km</a:t>
                      </a:r>
                    </a:p>
                    <a:p>
                      <a:pPr algn="l" rtl="0" fontAlgn="t"/>
                      <a:r>
                        <a:rPr lang="en-US" sz="9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NOTE: Feasibility of Higher Range shall be evaluated through Link level evaluation (for example in some scenarios ranges up to 150-300km may be required)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17" marR="7817" marT="7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6337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Carrier frequency </a:t>
                      </a:r>
                    </a:p>
                  </a:txBody>
                  <a:tcPr marL="7817" marR="7817" marT="7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700MHz</a:t>
                      </a:r>
                    </a:p>
                  </a:txBody>
                  <a:tcPr marL="7817" marR="7817" marT="7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267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Aggregated system </a:t>
                      </a:r>
                      <a:b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bandwidth</a:t>
                      </a:r>
                    </a:p>
                  </a:txBody>
                  <a:tcPr marL="7817" marR="7817" marT="7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40MHz (DL+UL</a:t>
                      </a:r>
                      <a:r>
                        <a:rPr lang="en-US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17" marR="7817" marT="7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6337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Simulation bandwidth</a:t>
                      </a:r>
                    </a:p>
                  </a:txBody>
                  <a:tcPr marL="7817" marR="7817" marT="7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40MHz (DL+UL</a:t>
                      </a:r>
                      <a:r>
                        <a:rPr lang="en-US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17" marR="7817" marT="7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24846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Channel model</a:t>
                      </a:r>
                    </a:p>
                  </a:txBody>
                  <a:tcPr marL="7817" marR="7817" marT="7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900" b="0" i="0" u="sng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LLS</a:t>
                      </a:r>
                    </a:p>
                    <a:p>
                      <a:pPr algn="l" rtl="0" fontAlgn="t"/>
                      <a:r>
                        <a:rPr lang="en-US" sz="900" b="0" i="0" u="sng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US" sz="900" b="0" i="0" u="sng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US" sz="900" b="0" i="0" u="sng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For </a:t>
                      </a:r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link level modelling and simple system-level modelling, use TDL-A and CDL-A with the following delay and angle scaling:</a:t>
                      </a:r>
                      <a:b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   - DS = [100 ns], ASD = [1°], ASA = [30°], ZSD = [0.1°], ZSA = [1°]</a:t>
                      </a:r>
                      <a:b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   - The absolute propagation delay is added to all tap delays</a:t>
                      </a:r>
                      <a:b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endParaRPr lang="en-US" sz="900" b="0" i="0" u="none" strike="noStrike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algn="l" rtl="0" fontAlgn="t"/>
                      <a:r>
                        <a:rPr lang="en-US" sz="900" b="0" i="0" u="sng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SLS</a:t>
                      </a:r>
                    </a:p>
                    <a:p>
                      <a:pPr algn="l" rtl="0" fontAlgn="t"/>
                      <a:r>
                        <a:rPr lang="en-US" sz="900" b="0" i="0" u="sng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PL Model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PL = 52.44 + 20*lgo10(d_km) + 20*log(fc_MHz)</a:t>
                      </a:r>
                      <a:b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d_km is distance in km</a:t>
                      </a:r>
                      <a:b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fc_MHz is the carrier frequency in MHz</a:t>
                      </a:r>
                      <a:r>
                        <a:rPr lang="en-US" sz="9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US" sz="9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US" sz="9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US" sz="9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US" sz="900" b="0" i="0" u="sng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Shadowing model</a:t>
                      </a:r>
                      <a:br>
                        <a:rPr lang="en-US" sz="900" b="0" i="0" u="sng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US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Log normal with standard deviation: 4dB</a:t>
                      </a:r>
                      <a:r>
                        <a:rPr lang="en-US" sz="9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</a:p>
                    <a:p>
                      <a:pPr algn="l" rtl="0" fontAlgn="t"/>
                      <a:endParaRPr lang="en-US" sz="900" b="0" i="0" u="sng" strike="noStrike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algn="l" rtl="0" fontAlgn="t"/>
                      <a:r>
                        <a:rPr lang="en-US" sz="900" b="0" i="0" u="sng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Fast fading</a:t>
                      </a:r>
                      <a:r>
                        <a:rPr lang="en-US" sz="900" b="0" i="0" u="sng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900" b="0" i="0" u="sng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channel</a:t>
                      </a:r>
                      <a:r>
                        <a:rPr lang="en-US" sz="900" b="0" i="0" u="sng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model </a:t>
                      </a:r>
                    </a:p>
                    <a:p>
                      <a:pPr algn="l" rtl="0" fontAlgn="t"/>
                      <a:r>
                        <a:rPr lang="en-US" altLang="ja-JP" sz="900" b="0" i="0" u="sng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Option 1</a:t>
                      </a:r>
                      <a:endParaRPr lang="en-US" sz="900" b="0" i="0" u="none" strike="noStrike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algn="l" rtl="0" fontAlgn="t"/>
                      <a:r>
                        <a:rPr lang="en-US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Use</a:t>
                      </a:r>
                      <a:r>
                        <a:rPr lang="en-US" sz="9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LLS but with t</a:t>
                      </a:r>
                      <a:r>
                        <a:rPr lang="en-US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he </a:t>
                      </a:r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mean AOD,ZOD,AOA,ZOD for each link are determined from the geometry assuming LOS </a:t>
                      </a:r>
                      <a:r>
                        <a:rPr lang="en-US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propagation</a:t>
                      </a:r>
                    </a:p>
                    <a:p>
                      <a:pPr algn="l" rtl="0" fontAlgn="t"/>
                      <a:endParaRPr lang="en-US" altLang="ja-JP" sz="900" b="0" i="0" u="sng" strike="noStrike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algn="l" rtl="0" fontAlgn="t"/>
                      <a:r>
                        <a:rPr lang="en-US" altLang="ja-JP" sz="900" b="0" i="0" u="sng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Option 2</a:t>
                      </a:r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US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2D-Rma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17" marR="7817" marT="7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337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BS Tx power </a:t>
                      </a:r>
                    </a:p>
                  </a:txBody>
                  <a:tcPr marL="7817" marR="7817" marT="7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49 dBm</a:t>
                      </a:r>
                    </a:p>
                  </a:txBody>
                  <a:tcPr marL="7817" marR="7817" marT="7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337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UE Tx power </a:t>
                      </a:r>
                    </a:p>
                  </a:txBody>
                  <a:tcPr marL="7817" marR="7817" marT="7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 dBm</a:t>
                      </a:r>
                    </a:p>
                  </a:txBody>
                  <a:tcPr marL="7817" marR="7817" marT="7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3937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BS antenna configurations</a:t>
                      </a:r>
                    </a:p>
                  </a:txBody>
                  <a:tcPr marL="7817" marR="7817" marT="7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 to 256 Tx/Rx</a:t>
                      </a:r>
                      <a:b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17" marR="7817" marT="7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6337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BS antenna height </a:t>
                      </a:r>
                    </a:p>
                  </a:txBody>
                  <a:tcPr marL="7817" marR="7817" marT="7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NA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817" marR="7817" marT="7817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234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Proposed Evaluation Assumptions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7236094"/>
              </p:ext>
            </p:extLst>
          </p:nvPr>
        </p:nvGraphicFramePr>
        <p:xfrm>
          <a:off x="1256276" y="1600201"/>
          <a:ext cx="6631447" cy="3443308"/>
        </p:xfrm>
        <a:graphic>
          <a:graphicData uri="http://schemas.openxmlformats.org/drawingml/2006/table">
            <a:tbl>
              <a:tblPr/>
              <a:tblGrid>
                <a:gridCol w="2208904"/>
                <a:gridCol w="4422543"/>
              </a:tblGrid>
              <a:tr h="284205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BS antenna element gain + connector loss</a:t>
                      </a:r>
                    </a:p>
                  </a:txBody>
                  <a:tcPr marL="7105" marR="7105" marT="71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8dBi</a:t>
                      </a:r>
                    </a:p>
                  </a:txBody>
                  <a:tcPr marL="7105" marR="7105" marT="71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102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BS receiver noise figure</a:t>
                      </a:r>
                    </a:p>
                  </a:txBody>
                  <a:tcPr marL="7105" marR="7105" marT="71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5dB</a:t>
                      </a:r>
                    </a:p>
                  </a:txBody>
                  <a:tcPr marL="7105" marR="7105" marT="71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102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UE antenna configurations</a:t>
                      </a:r>
                    </a:p>
                  </a:txBody>
                  <a:tcPr marL="7105" marR="7105" marT="71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 to 8 Tx/Rx</a:t>
                      </a:r>
                    </a:p>
                  </a:txBody>
                  <a:tcPr marL="7105" marR="7105" marT="71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2102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UE antenna height</a:t>
                      </a:r>
                    </a:p>
                  </a:txBody>
                  <a:tcPr marL="7105" marR="7105" marT="71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1.5m</a:t>
                      </a:r>
                    </a:p>
                  </a:txBody>
                  <a:tcPr marL="7105" marR="7105" marT="71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82184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UE antenna gain</a:t>
                      </a:r>
                    </a:p>
                  </a:txBody>
                  <a:tcPr marL="7105" marR="7105" marT="71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0dBi</a:t>
                      </a:r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05" marR="7105" marT="71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2102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UE receiver noise figure</a:t>
                      </a:r>
                    </a:p>
                  </a:txBody>
                  <a:tcPr marL="7105" marR="7105" marT="71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9dB</a:t>
                      </a:r>
                    </a:p>
                  </a:txBody>
                  <a:tcPr marL="7105" marR="7105" marT="71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5970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Traffic model</a:t>
                      </a:r>
                    </a:p>
                  </a:txBody>
                  <a:tcPr marL="7105" marR="7105" marT="71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FTP </a:t>
                      </a:r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Model </a:t>
                      </a:r>
                      <a:r>
                        <a:rPr lang="en-US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  <a:r>
                        <a:rPr lang="en-US" sz="8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with packet size </a:t>
                      </a:r>
                      <a:r>
                        <a:rPr lang="en-US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600kbit, </a:t>
                      </a:r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Poisson packet arrival rate of </a:t>
                      </a:r>
                      <a:r>
                        <a:rPr lang="en-US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0.05 packets/second</a:t>
                      </a:r>
                    </a:p>
                    <a:p>
                      <a:pPr algn="l" rtl="0" fontAlgn="t"/>
                      <a:endParaRPr lang="en-US" sz="800" b="0" i="0" u="none" strike="noStrike" dirty="0" smtClean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algn="l" rtl="0" fontAlgn="t"/>
                      <a: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Target user experienced data rate: to be provided based on link budget analysis </a:t>
                      </a:r>
                      <a:br>
                        <a:rPr lang="en-US" sz="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05" marR="7105" marT="71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59146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UE distribution</a:t>
                      </a:r>
                    </a:p>
                  </a:txBody>
                  <a:tcPr marL="7105" marR="7105" marT="71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% UE 160km/h and </a:t>
                      </a:r>
                      <a:r>
                        <a:rPr lang="en-US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90% </a:t>
                      </a:r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UE 0km/h</a:t>
                      </a:r>
                      <a:b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endParaRPr lang="en-US" sz="800" b="0" i="0" u="none" strike="noStrike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algn="l" rtl="0" fontAlgn="t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US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95</a:t>
                      </a:r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% of UEs uniformly distributed up to </a:t>
                      </a:r>
                      <a:r>
                        <a:rPr lang="en-US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50 km </a:t>
                      </a:r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from the basestation and 5% of UEs at an extreme range </a:t>
                      </a:r>
                      <a:r>
                        <a:rPr lang="en-US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distance,</a:t>
                      </a:r>
                      <a:r>
                        <a:rPr lang="en-US" sz="8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 100km</a:t>
                      </a:r>
                      <a:r>
                        <a:rPr lang="en-US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.</a:t>
                      </a:r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05" marR="7105" marT="71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74987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User density </a:t>
                      </a:r>
                    </a:p>
                  </a:txBody>
                  <a:tcPr marL="7105" marR="7105" marT="71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Evaluate how many users can be served per cell site when the range edge users are serviced with the target user experience data rate</a:t>
                      </a:r>
                      <a:b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/>
                      </a:r>
                      <a:b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Target user experienced data rate: up to 2 Mbps DL while stationary and 384 kbps DL while moving</a:t>
                      </a:r>
                    </a:p>
                  </a:txBody>
                  <a:tcPr marL="7105" marR="7105" marT="71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2102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BS receiver</a:t>
                      </a:r>
                    </a:p>
                  </a:txBody>
                  <a:tcPr marL="7105" marR="7105" marT="71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MMSE-IRC as baseline, Advanced receiver is not precluded</a:t>
                      </a:r>
                    </a:p>
                  </a:txBody>
                  <a:tcPr marL="7105" marR="7105" marT="71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2102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UE receiver</a:t>
                      </a:r>
                    </a:p>
                  </a:txBody>
                  <a:tcPr marL="7105" marR="7105" marT="71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MMSE-IRC as baseline, Advanced receiver is not precluded</a:t>
                      </a:r>
                    </a:p>
                  </a:txBody>
                  <a:tcPr marL="7105" marR="7105" marT="71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2102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Feedback assumption</a:t>
                      </a:r>
                    </a:p>
                  </a:txBody>
                  <a:tcPr marL="7105" marR="7105" marT="71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Realistic</a:t>
                      </a:r>
                    </a:p>
                  </a:txBody>
                  <a:tcPr marL="7105" marR="7105" marT="71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42102"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Channel estimation</a:t>
                      </a:r>
                    </a:p>
                  </a:txBody>
                  <a:tcPr marL="7105" marR="7105" marT="71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t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Realistic</a:t>
                      </a:r>
                    </a:p>
                  </a:txBody>
                  <a:tcPr marL="7105" marR="7105" marT="710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990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1088</TotalTime>
  <Words>510</Words>
  <Application>Microsoft Office PowerPoint</Application>
  <PresentationFormat>On-screen Show (4:3)</PresentationFormat>
  <Paragraphs>103</Paragraphs>
  <Slides>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Arial Unicode MS</vt:lpstr>
      <vt:lpstr>Malgun Gothic</vt:lpstr>
      <vt:lpstr>Malgun Gothic</vt:lpstr>
      <vt:lpstr>ＭＳ Ｐゴシック</vt:lpstr>
      <vt:lpstr>宋体</vt:lpstr>
      <vt:lpstr>Arial</vt:lpstr>
      <vt:lpstr>Calibri</vt:lpstr>
      <vt:lpstr>Times New Roman</vt:lpstr>
      <vt:lpstr>Office 主题</vt:lpstr>
      <vt:lpstr>WF on Extreme Long Range KPI Evaluation</vt:lpstr>
      <vt:lpstr>Background</vt:lpstr>
      <vt:lpstr>Background</vt:lpstr>
      <vt:lpstr>Proposal</vt:lpstr>
      <vt:lpstr>Proposed Evaluation Assumptions</vt:lpstr>
      <vt:lpstr>Proposed Evaluation Assumptions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 #85</dc:title>
  <dc:creator>tji@qualcomm.com</dc:creator>
  <cp:lastModifiedBy>Sun, Haitong</cp:lastModifiedBy>
  <cp:revision>147</cp:revision>
  <dcterms:created xsi:type="dcterms:W3CDTF">2016-04-08T01:45:47Z</dcterms:created>
  <dcterms:modified xsi:type="dcterms:W3CDTF">2016-08-25T09:10:39Z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(3)wGSQ9J1+CrCKY+p9ScP2yN0fZPmrnXJaNMC0zwwPAdJ/wKoe5lzVdY3QrkjJDzSQh/4QmW4a
RH0o6/V8ipON8DxwwZbR07X9KmWgNK3EDi60qJmWNEEUm07FBJGdNWTIht7ghLUxsAIVP6uV
vp/B/iYXXKtytFRJiM4WR/b0D3uQ4i4zZEN5OOfVFH/pVbmlvAWLF/uZlO5oat3ELA2gRd3j
u6yOJ/tfYxEY2NBB9h</vt:lpwstr>
  </property>
  <property fmtid="{D5CDD505-2E9C-101B-9397-08002B2CF9AE}" pid="3" name="_2015_ms_pID_7253431">
    <vt:lpwstr>cr43RmUsJaeipdB//ncbXiJIZKkOse+qUlUEnzedXzCD9r7ct+OQKT
cc+QWL1pgOSCcfEUdLA8DQ2FZOWwdarXJGIDRxuZlN9S97CQRWo581bUvzUfSRYjivI5Bq0B
v/3tp5EtAjwe1pVc9Sa/N+mn++i6ts7uSpLF/io2LYUGSOnwGzorQgvH3leJmEGrvFJr4G0M
/e7HYCcXpeK15y1QLBpz93FCylEqg6ybgG+L</vt:lpwstr>
  </property>
  <property fmtid="{D5CDD505-2E9C-101B-9397-08002B2CF9AE}" pid="4" name="_2015_ms_pID_7253432">
    <vt:lpwstr>AAkKmGztbxW9u7F+0v+IMQgNVu6fYqXSsvpv
ls4yjo/nwV1dAJ7p6Tk6biKLGka0KdSwkQ7uRxPJHLG1pUCe1yWx8vMzAvjz1S4iVl2U/Poc
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1464051777</vt:lpwstr>
  </property>
</Properties>
</file>