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15" r:id="rId3"/>
    <p:sldId id="316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38" autoAdjust="0"/>
    <p:restoredTop sz="78501" autoAdjust="0"/>
  </p:normalViewPr>
  <p:slideViewPr>
    <p:cSldViewPr>
      <p:cViewPr>
        <p:scale>
          <a:sx n="80" d="100"/>
          <a:sy n="80" d="100"/>
        </p:scale>
        <p:origin x="-95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1A92B12E-0759-4BEC-8EBB-1B17D9B5BDFF}" type="datetimeFigureOut">
              <a:rPr lang="zh-CN" altLang="en-US"/>
              <a:pPr>
                <a:defRPr/>
              </a:pPr>
              <a:t>2016/8/23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65FEB610-D5FE-46F0-AB3D-7D1CE2C560B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90291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651013D9-80C6-4F6A-95B3-869D592838E6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019A5F8-5DE5-4802-9416-05F53CD28844}" type="slidenum">
              <a:rPr lang="zh-CN" altLang="en-US" smtClean="0">
                <a:latin typeface="Calibri" pitchFamily="34" charset="0"/>
              </a:rPr>
              <a:pPr/>
              <a:t>2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5D288-DCBF-474E-B1D7-5121075CCA8A}" type="datetimeFigureOut">
              <a:rPr lang="zh-CN" altLang="en-US"/>
              <a:pPr>
                <a:defRPr/>
              </a:pPr>
              <a:t>2016/8/23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8768D-0686-4E1C-9C32-09D5629669F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86726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4CF98-8066-4960-82FF-90DF881233A7}" type="datetimeFigureOut">
              <a:rPr lang="zh-CN" altLang="en-US"/>
              <a:pPr>
                <a:defRPr/>
              </a:pPr>
              <a:t>2016/8/23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91E8E-C3FA-4722-9C4F-BCF2EC9E144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0660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6954D-0BB8-46A8-BD47-7EA172590570}" type="datetimeFigureOut">
              <a:rPr lang="zh-CN" altLang="en-US"/>
              <a:pPr>
                <a:defRPr/>
              </a:pPr>
              <a:t>2016/8/23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A6611-DD6B-4406-8897-89E5D31C7E7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13331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16F9C-0440-402A-A204-13ADDA5C4D50}" type="datetimeFigureOut">
              <a:rPr lang="zh-CN" altLang="en-US"/>
              <a:pPr>
                <a:defRPr/>
              </a:pPr>
              <a:t>2016/8/23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2C71C-E1AD-4C5F-9C55-54B916FAAA2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8862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8BA5D-5A96-4143-BE5A-5588EE95D886}" type="datetimeFigureOut">
              <a:rPr lang="zh-CN" altLang="en-US"/>
              <a:pPr>
                <a:defRPr/>
              </a:pPr>
              <a:t>2016/8/23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818D6-A46B-47ED-BC07-6408AD27483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6649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A8343-CAF4-4737-A30B-D9315079381D}" type="datetimeFigureOut">
              <a:rPr lang="zh-CN" altLang="en-US"/>
              <a:pPr>
                <a:defRPr/>
              </a:pPr>
              <a:t>2016/8/23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2BA1A-F80F-4C3F-8182-E60566E9CDB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0312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66568-F602-4F4E-BA7A-5A704036282A}" type="datetimeFigureOut">
              <a:rPr lang="zh-CN" altLang="en-US"/>
              <a:pPr>
                <a:defRPr/>
              </a:pPr>
              <a:t>2016/8/23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2255D-4AD2-4DFD-9BCC-B6B60709B11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7561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F99F3-F829-4673-B53F-D35C7E583D97}" type="datetimeFigureOut">
              <a:rPr lang="zh-CN" altLang="en-US"/>
              <a:pPr>
                <a:defRPr/>
              </a:pPr>
              <a:t>2016/8/23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5D6DA-8C86-45C5-9C7C-5A00CA8904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6937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7F6B4-3D5E-4898-8D62-3A1DA2CC91BF}" type="datetimeFigureOut">
              <a:rPr lang="zh-CN" altLang="en-US"/>
              <a:pPr>
                <a:defRPr/>
              </a:pPr>
              <a:t>2016/8/23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EE13C-C4DC-4456-9AF0-6B2F0D0CA8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06545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00C95-A65D-42DA-831A-4AA816D4FE80}" type="datetimeFigureOut">
              <a:rPr lang="zh-CN" altLang="en-US"/>
              <a:pPr>
                <a:defRPr/>
              </a:pPr>
              <a:t>2016/8/23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CD477-5ABC-4335-9414-CA9F85B51D8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6255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66996-0FBF-48B2-8277-E862613CCBBF}" type="datetimeFigureOut">
              <a:rPr lang="zh-CN" altLang="en-US"/>
              <a:pPr>
                <a:defRPr/>
              </a:pPr>
              <a:t>2016/8/23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7E93C-7C4C-4B85-8469-7A59254F684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8516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D835F80-21F9-4EE5-B736-9C9138374A6D}" type="datetimeFigureOut">
              <a:rPr lang="zh-CN" altLang="en-US"/>
              <a:pPr>
                <a:defRPr/>
              </a:pPr>
              <a:t>2016/8/23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C0B5FBD-8975-424C-A760-EDB6D8621B2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362200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pitchFamily="34" charset="-127"/>
              </a:rPr>
              <a:t>Way forward on </a:t>
            </a:r>
            <a:r>
              <a:rPr lang="en-US" altLang="zh-CN" sz="3600" dirty="0"/>
              <a:t>non-orthogonal multiple access</a:t>
            </a:r>
            <a:r>
              <a:rPr lang="en-US" altLang="ko-KR" sz="3600" dirty="0" smtClean="0">
                <a:ea typeface="굴림" pitchFamily="34" charset="-127"/>
              </a:rPr>
              <a:t> evaluation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Samsung, Qualcomm, LGE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375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GB" altLang="en-US" sz="1800" b="1" dirty="0" smtClean="0">
                <a:latin typeface="+mn-lt"/>
              </a:rPr>
              <a:t>3GPP TSG RAN WG1 Meeting #86                                                                                      </a:t>
            </a:r>
            <a:r>
              <a:rPr lang="en-GB" altLang="en-US" sz="1800" b="1" dirty="0" smtClean="0">
                <a:latin typeface="+mn-lt"/>
              </a:rPr>
              <a:t>R1-168123 </a:t>
            </a:r>
            <a:r>
              <a:rPr lang="en-GB" altLang="zh-CN" sz="1800" b="1" dirty="0" smtClean="0">
                <a:latin typeface="+mn-lt"/>
              </a:rPr>
              <a:t>Gothenburg, Sweden, 22</a:t>
            </a:r>
            <a:r>
              <a:rPr lang="en-GB" altLang="zh-CN" sz="1800" b="1" baseline="30000" dirty="0" smtClean="0">
                <a:latin typeface="+mn-lt"/>
              </a:rPr>
              <a:t>nd</a:t>
            </a:r>
            <a:r>
              <a:rPr lang="en-GB" altLang="zh-CN" sz="1800" b="1" dirty="0" smtClean="0">
                <a:latin typeface="+mn-lt"/>
              </a:rPr>
              <a:t>- 26</a:t>
            </a:r>
            <a:r>
              <a:rPr lang="en-GB" altLang="zh-CN" sz="1800" b="1" baseline="30000" dirty="0" smtClean="0">
                <a:latin typeface="+mn-lt"/>
              </a:rPr>
              <a:t>th</a:t>
            </a:r>
            <a:r>
              <a:rPr lang="en-GB" altLang="zh-CN" sz="1800" b="1" dirty="0" smtClean="0">
                <a:latin typeface="+mn-lt"/>
              </a:rPr>
              <a:t> August 2016</a:t>
            </a:r>
            <a:r>
              <a:rPr lang="en-GB" altLang="en-US" sz="1800" b="1" dirty="0" smtClean="0">
                <a:latin typeface="+mn-lt"/>
              </a:rPr>
              <a:t> 	</a:t>
            </a:r>
            <a:r>
              <a:rPr lang="en-GB" altLang="en-US" sz="1800" b="1" dirty="0" smtClean="0">
                <a:latin typeface="Arial" charset="0"/>
              </a:rPr>
              <a:t>			   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152400" y="725488"/>
            <a:ext cx="289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/>
              <a:t>Agenda item 8</a:t>
            </a:r>
            <a:r>
              <a:rPr lang="en-US" altLang="en-US" sz="1800"/>
              <a:t>.1.2.2</a:t>
            </a:r>
            <a:endParaRPr lang="ja-JP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8763000" cy="457200"/>
          </a:xfrm>
        </p:spPr>
        <p:txBody>
          <a:bodyPr/>
          <a:lstStyle/>
          <a:p>
            <a:r>
              <a:rPr lang="en-US" altLang="en-US" sz="3600" dirty="0" smtClean="0"/>
              <a:t>B</a:t>
            </a:r>
            <a:r>
              <a:rPr lang="en-US" altLang="zh-CN" sz="3600" dirty="0" smtClean="0"/>
              <a:t>ackground</a:t>
            </a:r>
            <a:endParaRPr lang="en-US" altLang="en-US" sz="3600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28600" y="685800"/>
            <a:ext cx="8686800" cy="5943600"/>
          </a:xfrm>
        </p:spPr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GB" altLang="zh-CN" sz="2000" dirty="0" smtClean="0">
              <a:effectLst/>
              <a:highlight>
                <a:srgbClr val="00FF00"/>
              </a:highlight>
              <a:ea typeface="Times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GB" altLang="zh-CN" sz="2000" dirty="0">
              <a:highlight>
                <a:srgbClr val="00FF00"/>
              </a:highlight>
              <a:ea typeface="Times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altLang="zh-CN" sz="2000" dirty="0">
                <a:highlight>
                  <a:srgbClr val="00FF00"/>
                </a:highlight>
                <a:latin typeface="Times New Roman" panose="02020603050405020304" pitchFamily="18" charset="0"/>
                <a:ea typeface="Times"/>
                <a:cs typeface="Times New Roman" panose="02020603050405020304" pitchFamily="18" charset="0"/>
              </a:rPr>
              <a:t>Agreement</a:t>
            </a:r>
            <a:r>
              <a:rPr lang="en-GB" altLang="zh-CN" sz="2000" dirty="0">
                <a:latin typeface="Times New Roman" panose="02020603050405020304" pitchFamily="18" charset="0"/>
                <a:ea typeface="Times"/>
                <a:cs typeface="Times New Roman" panose="02020603050405020304" pitchFamily="18" charset="0"/>
              </a:rPr>
              <a:t>:</a:t>
            </a:r>
          </a:p>
          <a:p>
            <a:pPr lvl="1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LLS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evaluation with ideal and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realistic channel estimation </a:t>
            </a:r>
          </a:p>
          <a:p>
            <a:pPr lvl="1">
              <a:defRPr/>
            </a:pP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SLS 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UL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scenario – urban coverage for massive connection:  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channel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estimation is </a:t>
            </a:r>
            <a:r>
              <a:rPr lang="en-US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realistic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  <a:defRPr/>
            </a:pPr>
            <a:endParaRPr lang="en-US" altLang="en-US" sz="2000" dirty="0" smtClean="0"/>
          </a:p>
          <a:p>
            <a:pPr marL="0" indent="0">
              <a:buNone/>
              <a:defRPr/>
            </a:pPr>
            <a:endParaRPr lang="en-US" altLang="en-US" sz="2000" dirty="0"/>
          </a:p>
          <a:p>
            <a:pPr marL="0" indent="0">
              <a:buNone/>
              <a:defRPr/>
            </a:pPr>
            <a:endParaRPr lang="en-US" altLang="en-US" sz="2000" dirty="0" smtClean="0"/>
          </a:p>
          <a:p>
            <a:pPr marL="0" indent="0">
              <a:buNone/>
              <a:defRPr/>
            </a:pPr>
            <a:endParaRPr lang="en-US" altLang="en-US" sz="2000" dirty="0"/>
          </a:p>
          <a:p>
            <a:pPr>
              <a:defRPr/>
            </a:pPr>
            <a:r>
              <a:rPr lang="en-US" altLang="zh-CN" sz="2000" dirty="0"/>
              <a:t>The channel estimation accuracy would most likely be the limiting factor of non-orthogonal multiple access schemes for realizing the potential gain in </a:t>
            </a:r>
            <a:r>
              <a:rPr lang="en-US" altLang="zh-CN" sz="2000" dirty="0" smtClean="0"/>
              <a:t>reality. But few LLS results with realistic channel estimation were submitted.</a:t>
            </a:r>
            <a:endParaRPr lang="en-US" altLang="en-US" sz="2000" dirty="0"/>
          </a:p>
          <a:p>
            <a:pPr marL="0" indent="0">
              <a:buNone/>
              <a:defRPr/>
            </a:pPr>
            <a:endParaRPr lang="en-US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10600" cy="4525963"/>
          </a:xfrm>
        </p:spPr>
        <p:txBody>
          <a:bodyPr/>
          <a:lstStyle/>
          <a:p>
            <a:r>
              <a:rPr lang="en-US" altLang="zh-CN" sz="2800" dirty="0" smtClean="0"/>
              <a:t>For </a:t>
            </a:r>
            <a:r>
              <a:rPr lang="en-US" altLang="zh-CN" sz="2800" dirty="0"/>
              <a:t>NR non-orthogonal multiple access evaluation, </a:t>
            </a:r>
            <a:r>
              <a:rPr lang="en-US" altLang="zh-CN" sz="2800" dirty="0" smtClean="0"/>
              <a:t>realistic channel estimation is prioritized and the following aspects are considered as initial focus:</a:t>
            </a:r>
            <a:endParaRPr lang="en-US" altLang="zh-CN" dirty="0" smtClean="0"/>
          </a:p>
          <a:p>
            <a:pPr lvl="1"/>
            <a:r>
              <a:rPr lang="en-US" altLang="zh-CN" sz="2400" dirty="0" smtClean="0"/>
              <a:t>orthogonal DMRS for channel estimation</a:t>
            </a:r>
          </a:p>
          <a:p>
            <a:pPr lvl="2"/>
            <a:r>
              <a:rPr lang="en-US" altLang="zh-CN" sz="2000" dirty="0" smtClean="0"/>
              <a:t>FFS: DMRS overhead. E.g., LTE UL DMRS overhead can be used as a reference.</a:t>
            </a:r>
          </a:p>
          <a:p>
            <a:pPr lvl="2"/>
            <a:r>
              <a:rPr lang="en-US" altLang="zh-CN" sz="2000" dirty="0" smtClean="0"/>
              <a:t>FFS: DMRS contamination due to inter-cell interference</a:t>
            </a:r>
          </a:p>
          <a:p>
            <a:pPr lvl="1"/>
            <a:r>
              <a:rPr lang="en-US" altLang="zh-CN" sz="2400" dirty="0"/>
              <a:t>i</a:t>
            </a:r>
            <a:r>
              <a:rPr lang="en-US" altLang="zh-CN" sz="2400" dirty="0" smtClean="0"/>
              <a:t>mpact of DMRS collision in case of contention based multiple access</a:t>
            </a:r>
          </a:p>
          <a:p>
            <a:pPr lvl="1"/>
            <a:endParaRPr lang="en-US" altLang="zh-CN" sz="2400" dirty="0" smtClean="0"/>
          </a:p>
          <a:p>
            <a:pPr marL="57150" indent="0">
              <a:buNone/>
            </a:pPr>
            <a:r>
              <a:rPr lang="en-US" altLang="zh-CN" sz="2400" dirty="0" smtClean="0"/>
              <a:t>Note</a:t>
            </a:r>
            <a:r>
              <a:rPr lang="en-US" altLang="zh-CN" sz="2400" dirty="0"/>
              <a:t>: companies r</a:t>
            </a:r>
            <a:r>
              <a:rPr lang="en-US" altLang="zh-CN" sz="2400" dirty="0" smtClean="0"/>
              <a:t>eport </a:t>
            </a:r>
            <a:r>
              <a:rPr lang="en-US" altLang="zh-CN" sz="2400" dirty="0"/>
              <a:t>the DMRS </a:t>
            </a:r>
            <a:r>
              <a:rPr lang="en-US" altLang="zh-CN" sz="2400" dirty="0" smtClean="0"/>
              <a:t>settings </a:t>
            </a:r>
            <a:r>
              <a:rPr lang="en-US" altLang="zh-CN" sz="2400" dirty="0"/>
              <a:t>used for the </a:t>
            </a:r>
            <a:r>
              <a:rPr lang="en-US" altLang="zh-CN" sz="2400" dirty="0" smtClean="0"/>
              <a:t>LLS/SLS evaluation.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57244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39064</TotalTime>
  <Words>175</Words>
  <Application>Microsoft Office PowerPoint</Application>
  <PresentationFormat>On-screen Show (4:3)</PresentationFormat>
  <Paragraphs>25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non-orthogonal multiple access evaluation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Mark Xiong</cp:lastModifiedBy>
  <cp:revision>1094</cp:revision>
  <dcterms:created xsi:type="dcterms:W3CDTF">2010-05-12T23:28:36Z</dcterms:created>
  <dcterms:modified xsi:type="dcterms:W3CDTF">2016-08-23T13:14:51Z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