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79" r:id="rId5"/>
    <p:sldId id="381" r:id="rId6"/>
    <p:sldId id="38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501" autoAdjust="0"/>
  </p:normalViewPr>
  <p:slideViewPr>
    <p:cSldViewPr snapToGrid="0">
      <p:cViewPr varScale="1">
        <p:scale>
          <a:sx n="88" d="100"/>
          <a:sy n="88" d="100"/>
        </p:scale>
        <p:origin x="1728" y="8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132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010778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9221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8787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5839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Implementation complexity for eMBB coding scheme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3GPP TSG RAN WG1 </a:t>
            </a:r>
            <a:r>
              <a:rPr lang="en-US" altLang="zh-CN" sz="2000" dirty="0">
                <a:latin typeface="+mj-lt"/>
              </a:rPr>
              <a:t>Meeting #86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         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R1-1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6XXXX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+mj-lt"/>
              </a:rPr>
              <a:t>Gothenburg, Sweden, 22</a:t>
            </a:r>
            <a:r>
              <a:rPr lang="en-US" altLang="zh-CN" sz="2400" baseline="30000" dirty="0">
                <a:latin typeface="+mj-lt"/>
              </a:rPr>
              <a:t>nd </a:t>
            </a:r>
            <a:r>
              <a:rPr lang="en-US" altLang="zh-CN" sz="2400" dirty="0">
                <a:latin typeface="+mj-lt"/>
              </a:rPr>
              <a:t>– 26</a:t>
            </a:r>
            <a:r>
              <a:rPr lang="en-US" altLang="zh-CN" sz="2400" baseline="30000" dirty="0">
                <a:latin typeface="+mj-lt"/>
              </a:rPr>
              <a:t>th</a:t>
            </a:r>
            <a:r>
              <a:rPr lang="en-US" altLang="zh-CN" sz="2400" dirty="0">
                <a:latin typeface="+mj-lt"/>
              </a:rPr>
              <a:t> August 2016</a:t>
            </a:r>
            <a:endParaRPr lang="zh-CN" altLang="zh-CN" sz="24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942100" y="409272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Nokia, ASB, </a:t>
            </a:r>
            <a:r>
              <a:rPr lang="en-GB" altLang="it-IT" sz="2400" dirty="0" smtClean="0"/>
              <a:t>Samsung, </a:t>
            </a:r>
            <a:r>
              <a:rPr lang="en-GB" altLang="it-IT" sz="2400" smtClean="0"/>
              <a:t>Ericsson, LG </a:t>
            </a:r>
            <a:r>
              <a:rPr lang="en-GB" altLang="it-IT" sz="2400" dirty="0" smtClean="0"/>
              <a:t>….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527050" y="1171574"/>
            <a:ext cx="8278813" cy="455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0" algn="just"/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High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energy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efficiencies are required to fulfill eMBB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Maximum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baseband power of a smartphone is in the range of 1-3 W.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Assuming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1W is available for decoding, we would require less than 50 pJ/bit energy efficiency to deliver 20 Gbps peak data rates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endParaRPr lang="en-US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UEs, </a:t>
            </a:r>
            <a:r>
              <a:rPr lang="en-US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limited chip </a:t>
            </a:r>
            <a:r>
              <a:rPr lang="en-US" sz="20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area is typical assumption in many implementation efforts on turbo codes. </a:t>
            </a:r>
            <a:endParaRPr lang="en-US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417691" y="788988"/>
            <a:ext cx="8595679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389731" y="1073071"/>
            <a:ext cx="8308975" cy="3114882"/>
          </a:xfrm>
        </p:spPr>
        <p:txBody>
          <a:bodyPr/>
          <a:lstStyle/>
          <a:p>
            <a:pPr algn="just"/>
            <a:r>
              <a:rPr lang="en-GB" dirty="0" smtClean="0"/>
              <a:t>Evaluation </a:t>
            </a:r>
            <a:r>
              <a:rPr lang="en-GB" dirty="0"/>
              <a:t>of the eMBB </a:t>
            </a:r>
            <a:r>
              <a:rPr lang="en-GB" dirty="0" smtClean="0"/>
              <a:t>DL coding </a:t>
            </a:r>
            <a:r>
              <a:rPr lang="en-GB" dirty="0"/>
              <a:t>schemes should be consistent with the implementation complexity </a:t>
            </a:r>
            <a:r>
              <a:rPr lang="en-GB" dirty="0" smtClean="0"/>
              <a:t>analysis.</a:t>
            </a:r>
          </a:p>
          <a:p>
            <a:pPr lvl="1"/>
            <a:r>
              <a:rPr lang="en-GB" sz="2000" dirty="0"/>
              <a:t>Decoding algorithms used in the performance evaluations should be verified with the implementation complexity details. </a:t>
            </a:r>
            <a:endParaRPr lang="en-GB" sz="2000" dirty="0" smtClean="0"/>
          </a:p>
          <a:p>
            <a:pPr lvl="1"/>
            <a:r>
              <a:rPr lang="en-GB" sz="2000" dirty="0" smtClean="0"/>
              <a:t>Trade-off between flexibility and complexity can be determined.</a:t>
            </a:r>
          </a:p>
          <a:p>
            <a:pPr lvl="1"/>
            <a:r>
              <a:rPr lang="en-GB" sz="2000" dirty="0" smtClean="0"/>
              <a:t>Latency </a:t>
            </a:r>
            <a:r>
              <a:rPr lang="en-GB" sz="2000" dirty="0"/>
              <a:t>aspects can often be found or acquired by the implementation throughputs. </a:t>
            </a:r>
            <a:endParaRPr lang="en-GB" sz="2000" dirty="0" smtClean="0"/>
          </a:p>
          <a:p>
            <a:pPr lvl="1"/>
            <a:r>
              <a:rPr lang="en-GB" sz="2000" dirty="0" smtClean="0"/>
              <a:t>Benefits </a:t>
            </a:r>
            <a:r>
              <a:rPr lang="en-GB" sz="2000" dirty="0"/>
              <a:t>of having exact coding constructions </a:t>
            </a:r>
            <a:r>
              <a:rPr lang="en-GB" sz="2000" dirty="0" smtClean="0"/>
              <a:t>should be identified </a:t>
            </a:r>
            <a:r>
              <a:rPr lang="en-GB" sz="2000" dirty="0"/>
              <a:t>with the implementation complexity. </a:t>
            </a:r>
            <a:endParaRPr lang="en-GB" sz="2000" dirty="0" smtClean="0"/>
          </a:p>
          <a:p>
            <a:pPr algn="just"/>
            <a:endParaRPr lang="en-GB" dirty="0" smtClean="0"/>
          </a:p>
          <a:p>
            <a:pPr marL="457200" lvl="1" indent="0" algn="just">
              <a:buNone/>
            </a:pPr>
            <a:endParaRPr lang="en-GB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463" y="833438"/>
            <a:ext cx="8661400" cy="5386387"/>
          </a:xfrm>
        </p:spPr>
        <p:txBody>
          <a:bodyPr/>
          <a:lstStyle/>
          <a:p>
            <a:pPr marL="0" indent="0">
              <a:buNone/>
            </a:pPr>
            <a:r>
              <a:rPr lang="en-GB" u="sng" dirty="0"/>
              <a:t>Observations </a:t>
            </a:r>
            <a:r>
              <a:rPr lang="en-GB" u="sng" dirty="0" smtClean="0"/>
              <a:t>on eMBB coding scheme</a:t>
            </a:r>
            <a:endParaRPr lang="en-GB" u="sng" dirty="0" smtClean="0"/>
          </a:p>
          <a:p>
            <a:endParaRPr lang="en-GB" dirty="0" smtClean="0"/>
          </a:p>
          <a:p>
            <a:pPr algn="just"/>
            <a:r>
              <a:rPr lang="en-GB" dirty="0" smtClean="0"/>
              <a:t>Turbo </a:t>
            </a:r>
            <a:r>
              <a:rPr lang="en-GB" dirty="0"/>
              <a:t>implementations efforts show inferior </a:t>
            </a:r>
            <a:r>
              <a:rPr lang="en-GB" dirty="0" smtClean="0"/>
              <a:t>area </a:t>
            </a:r>
            <a:r>
              <a:rPr lang="en-GB" dirty="0"/>
              <a:t>and energy </a:t>
            </a:r>
            <a:r>
              <a:rPr lang="en-GB" dirty="0" smtClean="0"/>
              <a:t>efficiencies for supporting </a:t>
            </a:r>
            <a:r>
              <a:rPr lang="en-GB" dirty="0"/>
              <a:t>20 Gbps </a:t>
            </a:r>
            <a:r>
              <a:rPr lang="en-GB" dirty="0" smtClean="0"/>
              <a:t>peak data rate with </a:t>
            </a:r>
            <a:r>
              <a:rPr lang="en-GB" dirty="0" smtClean="0"/>
              <a:t>limited baseband </a:t>
            </a:r>
            <a:r>
              <a:rPr lang="en-GB" dirty="0"/>
              <a:t>power at the </a:t>
            </a:r>
            <a:r>
              <a:rPr lang="en-GB" dirty="0" smtClean="0"/>
              <a:t>UE. </a:t>
            </a:r>
          </a:p>
          <a:p>
            <a:pPr marL="0" indent="0" algn="just">
              <a:buNone/>
            </a:pPr>
            <a:endParaRPr lang="en-GB" dirty="0"/>
          </a:p>
          <a:p>
            <a:pPr algn="just"/>
            <a:r>
              <a:rPr lang="en-GB" dirty="0" smtClean="0"/>
              <a:t>Multiple code rate single block size LDPC </a:t>
            </a:r>
            <a:r>
              <a:rPr lang="en-GB" dirty="0" smtClean="0"/>
              <a:t>have considerably </a:t>
            </a:r>
            <a:r>
              <a:rPr lang="en-GB" dirty="0"/>
              <a:t>good implementations due to parallelized architecture and flexibility of code design, and suitable to </a:t>
            </a:r>
            <a:r>
              <a:rPr lang="en-GB" dirty="0" smtClean="0"/>
              <a:t>fulfil NR requirements</a:t>
            </a:r>
            <a:r>
              <a:rPr lang="en-GB" dirty="0"/>
              <a:t>. </a:t>
            </a:r>
            <a:r>
              <a:rPr lang="en-GB" dirty="0" smtClean="0"/>
              <a:t>Flexible LDPC shows inferior area efficiency than inflexible LDPC</a:t>
            </a:r>
            <a:r>
              <a:rPr lang="en-GB" dirty="0" smtClean="0"/>
              <a:t>. </a:t>
            </a:r>
            <a:endParaRPr lang="en-GB" dirty="0"/>
          </a:p>
          <a:p>
            <a:pPr algn="just"/>
            <a:endParaRPr lang="en-GB" dirty="0"/>
          </a:p>
          <a:p>
            <a:pPr algn="just"/>
            <a:r>
              <a:rPr lang="en-GB" dirty="0" smtClean="0"/>
              <a:t>Polar </a:t>
            </a:r>
            <a:r>
              <a:rPr lang="en-GB" dirty="0"/>
              <a:t>coding implementations are relatively immature, where implementations efforts are only available for </a:t>
            </a:r>
            <a:r>
              <a:rPr lang="en-GB" dirty="0" smtClean="0"/>
              <a:t>successive cancelation, iterative decoding, and SCL with lower list sizes (&lt;4). </a:t>
            </a:r>
          </a:p>
          <a:p>
            <a:pPr marL="0" indent="0">
              <a:buNone/>
            </a:pPr>
            <a:r>
              <a:rPr lang="en-GB" i="1" dirty="0"/>
              <a:t> </a:t>
            </a:r>
            <a:endParaRPr lang="en-US" sz="1600" dirty="0">
              <a:latin typeface="Times New Roman" panose="02020603050405020304" pitchFamily="18" charset="0"/>
              <a:ea typeface="Nokia Pure Text Light" panose="020B0304040602060303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Observations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315069"/>
      </p:ext>
    </p:extLst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20937</TotalTime>
  <Words>266</Words>
  <Application>Microsoft Office PowerPoint</Application>
  <PresentationFormat>On-screen Show (4:3)</PresentationFormat>
  <Paragraphs>29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Nokia Pure Text Light</vt:lpstr>
      <vt:lpstr>Times New Roman</vt:lpstr>
      <vt:lpstr>Wingdings</vt:lpstr>
      <vt:lpstr>FinalPowerpoint</vt:lpstr>
      <vt:lpstr>Custom Design</vt:lpstr>
      <vt:lpstr>1_Custom Design</vt:lpstr>
      <vt:lpstr>WF on Implementation complexity for eMBB coding scheme</vt:lpstr>
      <vt:lpstr>Background</vt:lpstr>
      <vt:lpstr>Background</vt:lpstr>
      <vt:lpstr>Observations </vt:lpstr>
    </vt:vector>
  </TitlesOfParts>
  <Company>Texas Instruments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Jayasinghe, Keeth (Nokia - FI/Espoo)</cp:lastModifiedBy>
  <cp:revision>2250</cp:revision>
  <dcterms:created xsi:type="dcterms:W3CDTF">2007-12-19T20:51:45Z</dcterms:created>
  <dcterms:modified xsi:type="dcterms:W3CDTF">2016-08-23T10:08:02Z</dcterms:modified>
</cp:coreProperties>
</file>