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29EAC-227E-44A0-B158-41C2D530379C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318C2-4E57-4203-B176-80C732AAAD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29EAC-227E-44A0-B158-41C2D530379C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318C2-4E57-4203-B176-80C732AAAD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29EAC-227E-44A0-B158-41C2D530379C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318C2-4E57-4203-B176-80C732AAAD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29EAC-227E-44A0-B158-41C2D530379C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318C2-4E57-4203-B176-80C732AAAD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29EAC-227E-44A0-B158-41C2D530379C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318C2-4E57-4203-B176-80C732AAAD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29EAC-227E-44A0-B158-41C2D530379C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318C2-4E57-4203-B176-80C732AAAD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29EAC-227E-44A0-B158-41C2D530379C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318C2-4E57-4203-B176-80C732AAAD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29EAC-227E-44A0-B158-41C2D530379C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318C2-4E57-4203-B176-80C732AAAD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29EAC-227E-44A0-B158-41C2D530379C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318C2-4E57-4203-B176-80C732AAAD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29EAC-227E-44A0-B158-41C2D530379C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318C2-4E57-4203-B176-80C732AAAD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29EAC-227E-44A0-B158-41C2D530379C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318C2-4E57-4203-B176-80C732AAAD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729EAC-227E-44A0-B158-41C2D530379C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318C2-4E57-4203-B176-80C732AAAD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443633" y="2198857"/>
            <a:ext cx="8230864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87788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SimHei" pitchFamily="2" charset="-122"/>
                <a:cs typeface="+mj-cs"/>
              </a:rPr>
              <a:t>WF on interference</a:t>
            </a:r>
            <a:r>
              <a:rPr kumimoji="0" lang="en-US" altLang="zh-CN" sz="4400" b="0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SimHei" pitchFamily="2" charset="-122"/>
                <a:cs typeface="+mj-cs"/>
              </a:rPr>
              <a:t> measurement</a:t>
            </a:r>
            <a:r>
              <a:rPr kumimoji="0" lang="en-US" altLang="zh-CN" sz="4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SimHei" pitchFamily="2" charset="-122"/>
                <a:cs typeface="+mj-cs"/>
              </a:rPr>
              <a:t> in Rel-14 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SimHei" pitchFamily="2" charset="-122"/>
              <a:cs typeface="+mj-cs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97296" y="237803"/>
            <a:ext cx="88392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#86				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                                    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R1-1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67968</a:t>
            </a:r>
            <a:endParaRPr lang="en-US" altLang="zh-CN" b="1" dirty="0">
              <a:latin typeface="Times New Roman" pitchFamily="18" charset="0"/>
              <a:ea typeface="Malgun Gothic" pitchFamily="34" charset="-127"/>
              <a:cs typeface="Times New Roman" pitchFamily="18" charset="0"/>
            </a:endParaRPr>
          </a:p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Gothenburg, Sweden </a:t>
            </a:r>
            <a:r>
              <a:rPr lang="en-GB" altLang="zh-CN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en-GB" altLang="zh-CN" b="1" baseline="30000" dirty="0" smtClean="0">
                <a:latin typeface="Times New Roman" pitchFamily="18" charset="0"/>
                <a:cs typeface="Times New Roman" pitchFamily="18" charset="0"/>
              </a:rPr>
              <a:t>nd</a:t>
            </a:r>
            <a:r>
              <a:rPr lang="en-GB" altLang="zh-CN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GB" altLang="zh-CN" b="1" dirty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en-GB" altLang="zh-CN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GB" altLang="zh-CN" b="1" dirty="0">
                <a:latin typeface="Times New Roman" pitchFamily="18" charset="0"/>
                <a:cs typeface="Times New Roman" pitchFamily="18" charset="0"/>
              </a:rPr>
              <a:t> August, 2016</a:t>
            </a:r>
          </a:p>
          <a:p>
            <a:endParaRPr lang="en-US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323528" y="980728"/>
            <a:ext cx="2743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ko-KR" dirty="0"/>
              <a:t>Agenda item: </a:t>
            </a:r>
            <a:r>
              <a:rPr lang="en-US" altLang="ko-KR" dirty="0" smtClean="0"/>
              <a:t>7.2.4.2.3</a:t>
            </a:r>
            <a:endParaRPr lang="en-US" altLang="ko-KR" dirty="0"/>
          </a:p>
        </p:txBody>
      </p:sp>
      <p:sp>
        <p:nvSpPr>
          <p:cNvPr id="6" name="TextBox 5"/>
          <p:cNvSpPr txBox="1"/>
          <p:nvPr/>
        </p:nvSpPr>
        <p:spPr>
          <a:xfrm>
            <a:off x="1115616" y="4149080"/>
            <a:ext cx="7488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Huawei, HiSilicon, Deutsche Telecom, China Telecom</a:t>
            </a:r>
            <a:r>
              <a:rPr lang="en-US" altLang="zh-CN" sz="2400" smtClean="0"/>
              <a:t>, </a:t>
            </a:r>
            <a:r>
              <a:rPr lang="en-US" altLang="en-US" sz="2400" smtClean="0"/>
              <a:t>CATT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1930" y="214783"/>
            <a:ext cx="8230864" cy="673739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68684" y="1000664"/>
            <a:ext cx="8337280" cy="5047939"/>
          </a:xfrm>
        </p:spPr>
        <p:txBody>
          <a:bodyPr/>
          <a:lstStyle/>
          <a:p>
            <a:r>
              <a:rPr lang="en-US" altLang="zh-CN" sz="2000" b="0" dirty="0" smtClean="0"/>
              <a:t> The agreement from RAN1#85 is </a:t>
            </a:r>
          </a:p>
          <a:p>
            <a:pPr lvl="1">
              <a:buFont typeface="Arial" pitchFamily="34" charset="0"/>
              <a:buChar char="‒"/>
            </a:pPr>
            <a:r>
              <a:rPr lang="en-US" altLang="zh-CN" kern="1200" dirty="0" smtClean="0">
                <a:ea typeface="ＭＳ Ｐゴシック" pitchFamily="34" charset="-128"/>
              </a:rPr>
              <a:t>	</a:t>
            </a:r>
            <a:r>
              <a:rPr lang="en-US" altLang="zh-CN" sz="1800" i="1" kern="1200" dirty="0" smtClean="0">
                <a:ea typeface="ＭＳ Ｐゴシック" pitchFamily="34" charset="-128"/>
              </a:rPr>
              <a:t>Also, interference measurement enhancement can be considered</a:t>
            </a:r>
          </a:p>
          <a:p>
            <a:r>
              <a:rPr lang="en-US" altLang="zh-CN" sz="2000" b="0" dirty="0" smtClean="0"/>
              <a:t>When both intra-cell and inter-cell interference are captured, significant gain is observed, i.e.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579653" y="2841060"/>
          <a:ext cx="7971211" cy="25037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6083"/>
                <a:gridCol w="1087031"/>
                <a:gridCol w="1290418"/>
                <a:gridCol w="3977679"/>
              </a:tblGrid>
              <a:tr h="219805"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Source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Cell</a:t>
                      </a:r>
                      <a:r>
                        <a:rPr lang="en-US" altLang="zh-CN" sz="1600" baseline="0" dirty="0" smtClean="0">
                          <a:solidFill>
                            <a:schemeClr val="tx1"/>
                          </a:solidFill>
                        </a:rPr>
                        <a:t> Average Gain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Cell</a:t>
                      </a:r>
                      <a:r>
                        <a:rPr lang="en-US" altLang="zh-CN" sz="1600" baseline="0" dirty="0" smtClean="0">
                          <a:solidFill>
                            <a:schemeClr val="tx1"/>
                          </a:solidFill>
                        </a:rPr>
                        <a:t> Edge Gain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Simulation Assumptions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62" marR="68562"/>
                </a:tc>
              </a:tr>
              <a:tr h="360491">
                <a:tc>
                  <a:txBody>
                    <a:bodyPr/>
                    <a:lstStyle/>
                    <a:p>
                      <a:r>
                        <a:rPr lang="en-US" altLang="zh-CN" sz="1400" b="1" dirty="0" smtClean="0"/>
                        <a:t>Huawei</a:t>
                      </a:r>
                      <a:r>
                        <a:rPr lang="en-US" altLang="zh-CN" sz="1400" b="1" baseline="30000" dirty="0" smtClean="0"/>
                        <a:t>[R1-167674]</a:t>
                      </a:r>
                      <a:endParaRPr lang="zh-CN" altLang="en-US" sz="1400" b="1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r>
                        <a:rPr lang="en-US" altLang="zh-CN" sz="1400" b="1" dirty="0" smtClean="0"/>
                        <a:t>25% </a:t>
                      </a:r>
                      <a:endParaRPr lang="zh-CN" altLang="en-US" sz="1400" b="1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r>
                        <a:rPr lang="en-US" altLang="zh-CN" sz="1400" b="1" dirty="0" smtClean="0"/>
                        <a:t>36%</a:t>
                      </a:r>
                      <a:endParaRPr lang="zh-CN" altLang="en-US" sz="1400" b="1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 smtClean="0"/>
                        <a:t>Both intra-cell and inter-cell interference captured with realistic error modeling</a:t>
                      </a:r>
                      <a:r>
                        <a:rPr lang="en-US" altLang="zh-CN" sz="1400" b="0" baseline="0" dirty="0" smtClean="0"/>
                        <a:t> </a:t>
                      </a:r>
                      <a:endParaRPr lang="zh-CN" altLang="en-US" sz="1400" b="0" dirty="0" smtClean="0"/>
                    </a:p>
                  </a:txBody>
                  <a:tcPr marL="68562" marR="68562"/>
                </a:tc>
              </a:tr>
              <a:tr h="379562">
                <a:tc>
                  <a:txBody>
                    <a:bodyPr/>
                    <a:lstStyle/>
                    <a:p>
                      <a:r>
                        <a:rPr lang="en-US" altLang="zh-CN" sz="1400" b="1" dirty="0" smtClean="0"/>
                        <a:t>Ericsson</a:t>
                      </a:r>
                      <a:r>
                        <a:rPr lang="en-US" altLang="zh-CN" sz="1400" b="1" baseline="30000" dirty="0" smtClean="0"/>
                        <a:t>[R1-167642]</a:t>
                      </a:r>
                      <a:endParaRPr lang="zh-CN" altLang="en-US" sz="1400" b="1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r>
                        <a:rPr lang="en-US" altLang="zh-CN" sz="1400" b="1" dirty="0" smtClean="0"/>
                        <a:t>18%</a:t>
                      </a:r>
                      <a:endParaRPr lang="zh-CN" altLang="en-US" sz="1400" b="1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r>
                        <a:rPr lang="en-US" altLang="zh-CN" sz="1400" b="1" dirty="0" smtClean="0"/>
                        <a:t>21%</a:t>
                      </a:r>
                      <a:endParaRPr lang="zh-CN" altLang="en-US" sz="1400" b="1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 smtClean="0"/>
                        <a:t>Both intra-cell and inter-cell interference captured</a:t>
                      </a:r>
                      <a:r>
                        <a:rPr lang="en-US" altLang="zh-CN" sz="1400" b="0" baseline="0" dirty="0" smtClean="0"/>
                        <a:t> with ideal link adaptation</a:t>
                      </a:r>
                      <a:endParaRPr lang="zh-CN" altLang="en-US" sz="1400" b="0" dirty="0" smtClean="0"/>
                    </a:p>
                  </a:txBody>
                  <a:tcPr marL="68562" marR="68562"/>
                </a:tc>
              </a:tr>
              <a:tr h="339699">
                <a:tc>
                  <a:txBody>
                    <a:bodyPr/>
                    <a:lstStyle/>
                    <a:p>
                      <a:r>
                        <a:rPr lang="en-US" altLang="zh-CN" sz="1400" b="1" baseline="0" dirty="0" smtClean="0"/>
                        <a:t>CMCC</a:t>
                      </a:r>
                      <a:r>
                        <a:rPr lang="en-US" altLang="zh-CN" sz="1400" b="1" baseline="30000" dirty="0" smtClean="0"/>
                        <a:t>[R1-167093]</a:t>
                      </a:r>
                      <a:endParaRPr lang="zh-CN" altLang="en-US" sz="1400" b="1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r>
                        <a:rPr lang="en-US" altLang="zh-CN" sz="1400" b="1" dirty="0" smtClean="0"/>
                        <a:t>9%</a:t>
                      </a:r>
                      <a:endParaRPr lang="zh-CN" altLang="en-US" sz="1400" b="1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r>
                        <a:rPr lang="en-US" altLang="zh-CN" sz="1400" b="1" dirty="0" smtClean="0"/>
                        <a:t>14%</a:t>
                      </a:r>
                      <a:endParaRPr lang="zh-CN" altLang="en-US" sz="1400" b="1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 smtClean="0"/>
                        <a:t>Only</a:t>
                      </a:r>
                      <a:r>
                        <a:rPr lang="en-US" altLang="zh-CN" sz="1400" b="0" baseline="0" dirty="0" smtClean="0"/>
                        <a:t> </a:t>
                      </a:r>
                      <a:r>
                        <a:rPr lang="en-US" altLang="zh-CN" sz="1400" b="0" dirty="0" smtClean="0"/>
                        <a:t>intra-cell interference captured in simulation</a:t>
                      </a:r>
                      <a:endParaRPr lang="zh-CN" altLang="en-US" sz="1400" b="0" dirty="0" smtClean="0"/>
                    </a:p>
                  </a:txBody>
                  <a:tcPr marL="68562" marR="68562"/>
                </a:tc>
              </a:tr>
              <a:tr h="199823">
                <a:tc>
                  <a:txBody>
                    <a:bodyPr/>
                    <a:lstStyle/>
                    <a:p>
                      <a:r>
                        <a:rPr lang="en-US" altLang="zh-CN" sz="1400" b="1" baseline="0" dirty="0" smtClean="0"/>
                        <a:t>NTT DCM</a:t>
                      </a:r>
                      <a:r>
                        <a:rPr lang="en-US" altLang="zh-CN" sz="1400" b="1" baseline="30000" dirty="0" smtClean="0"/>
                        <a:t>[R1-167350]</a:t>
                      </a:r>
                      <a:endParaRPr lang="zh-CN" altLang="en-US" sz="1400" b="1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r>
                        <a:rPr lang="en-US" altLang="zh-CN" sz="1400" b="1" dirty="0" smtClean="0"/>
                        <a:t>3%</a:t>
                      </a:r>
                      <a:endParaRPr lang="zh-CN" altLang="en-US" sz="1400" b="1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r>
                        <a:rPr lang="en-US" altLang="zh-CN" sz="1400" b="1" dirty="0" smtClean="0"/>
                        <a:t>9%</a:t>
                      </a:r>
                      <a:endParaRPr lang="zh-CN" altLang="en-US" sz="1400" b="1" dirty="0"/>
                    </a:p>
                  </a:txBody>
                  <a:tcPr marL="68562" marR="68562"/>
                </a:tc>
                <a:tc>
                  <a:txBody>
                    <a:bodyPr/>
                    <a:lstStyle/>
                    <a:p>
                      <a:endParaRPr lang="zh-CN" altLang="en-US" sz="1400" b="0" dirty="0"/>
                    </a:p>
                  </a:txBody>
                  <a:tcPr marL="68562" marR="68562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6088" y="178186"/>
            <a:ext cx="8230864" cy="617968"/>
          </a:xfrm>
        </p:spPr>
        <p:txBody>
          <a:bodyPr>
            <a:normAutofit fontScale="90000"/>
          </a:bodyPr>
          <a:lstStyle/>
          <a:p>
            <a:r>
              <a:rPr lang="en-US" altLang="zh-CN" sz="4000" b="1" dirty="0" smtClean="0"/>
              <a:t>Proposals</a:t>
            </a:r>
            <a:endParaRPr lang="zh-CN" altLang="en-US" sz="4000" b="1" dirty="0"/>
          </a:p>
        </p:txBody>
      </p:sp>
      <p:sp>
        <p:nvSpPr>
          <p:cNvPr id="5" name="内容占位符 2"/>
          <p:cNvSpPr>
            <a:spLocks noGrp="1"/>
          </p:cNvSpPr>
          <p:nvPr>
            <p:ph sz="half" idx="1"/>
          </p:nvPr>
        </p:nvSpPr>
        <p:spPr>
          <a:xfrm>
            <a:off x="456568" y="1148317"/>
            <a:ext cx="8360842" cy="4977925"/>
          </a:xfrm>
        </p:spPr>
        <p:txBody>
          <a:bodyPr/>
          <a:lstStyle/>
          <a:p>
            <a:r>
              <a:rPr lang="en-US" altLang="zh-CN" sz="2400" dirty="0" smtClean="0"/>
              <a:t>Specify interference measurement enhancements in Rel-14.</a:t>
            </a:r>
          </a:p>
          <a:p>
            <a:r>
              <a:rPr lang="en-US" altLang="zh-CN" sz="2400" dirty="0" smtClean="0"/>
              <a:t>Possible schemes including:</a:t>
            </a:r>
            <a:endParaRPr lang="en-US" altLang="zh-CN" sz="1800" dirty="0" smtClean="0"/>
          </a:p>
          <a:p>
            <a:pPr lvl="1"/>
            <a:r>
              <a:rPr lang="en-US" altLang="zh-CN" sz="2000" dirty="0" err="1" smtClean="0"/>
              <a:t>Aperiodic</a:t>
            </a:r>
            <a:r>
              <a:rPr lang="en-US" altLang="zh-CN" sz="2000" dirty="0" smtClean="0"/>
              <a:t> CSI-IM</a:t>
            </a:r>
          </a:p>
          <a:p>
            <a:pPr lvl="1"/>
            <a:r>
              <a:rPr lang="en-US" altLang="zh-CN" sz="2000" dirty="0" smtClean="0"/>
              <a:t>Definition and configuration of a new type CSI-IM for TM9 and TM10</a:t>
            </a:r>
          </a:p>
          <a:p>
            <a:pPr lvl="2"/>
            <a:r>
              <a:rPr lang="en-US" altLang="zh-CN" sz="1600" dirty="0" smtClean="0"/>
              <a:t>Interference measurement is based on cancellation of intended signals</a:t>
            </a:r>
          </a:p>
          <a:p>
            <a:pPr lvl="2"/>
            <a:r>
              <a:rPr lang="en-US" altLang="zh-CN" sz="1600" dirty="0" smtClean="0"/>
              <a:t>Both inter-cell and intra-cell interference should be captured</a:t>
            </a:r>
          </a:p>
          <a:p>
            <a:pPr lvl="2"/>
            <a:r>
              <a:rPr lang="en-US" altLang="zh-CN" sz="1600" dirty="0" smtClean="0"/>
              <a:t>FFS NZP CSI-RS or DMRS</a:t>
            </a:r>
            <a:endParaRPr lang="en-US" altLang="zh-CN" sz="2000" dirty="0" smtClean="0"/>
          </a:p>
          <a:p>
            <a:pPr lvl="1"/>
            <a:r>
              <a:rPr lang="en-US" altLang="zh-CN" sz="2000" dirty="0" smtClean="0"/>
              <a:t>If needed, L1/RRC signaling  to assist UE interference measurement</a:t>
            </a:r>
          </a:p>
          <a:p>
            <a:pPr lvl="1"/>
            <a:r>
              <a:rPr lang="en-US" altLang="zh-CN" sz="2000" dirty="0" smtClean="0"/>
              <a:t>In addition, a smaller value of </a:t>
            </a:r>
            <a:r>
              <a:rPr lang="en-US" altLang="zh-CN" sz="2000" i="1" dirty="0" smtClean="0"/>
              <a:t> </a:t>
            </a:r>
            <a:r>
              <a:rPr lang="en-US" altLang="zh-CN" sz="2000" i="1" dirty="0" err="1" smtClean="0"/>
              <a:t>n</a:t>
            </a:r>
            <a:r>
              <a:rPr lang="en-US" altLang="zh-CN" sz="2000" i="1" baseline="-25000" dirty="0" err="1" smtClean="0"/>
              <a:t>CQI_ref</a:t>
            </a:r>
            <a:r>
              <a:rPr lang="en-US" altLang="zh-CN" sz="2000" i="1" baseline="-25000" dirty="0" smtClean="0"/>
              <a:t>  </a:t>
            </a:r>
            <a:r>
              <a:rPr lang="en-US" altLang="zh-CN" sz="2000" dirty="0" smtClean="0"/>
              <a:t>(e.g. 2) can  be supported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5066</TotalTime>
  <Words>168</Words>
  <Application>Microsoft Office PowerPoint</Application>
  <PresentationFormat>全屏显示(4:3)</PresentationFormat>
  <Paragraphs>38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幻灯片 1</vt:lpstr>
      <vt:lpstr>Background</vt:lpstr>
      <vt:lpstr>Proposals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张瑞齐</dc:creator>
  <cp:lastModifiedBy>z00349346</cp:lastModifiedBy>
  <cp:revision>20</cp:revision>
  <dcterms:created xsi:type="dcterms:W3CDTF">2016-08-18T07:14:36Z</dcterms:created>
  <dcterms:modified xsi:type="dcterms:W3CDTF">2016-08-24T14:25:11Z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(2)KnM3lc/QhM2eiC11wPNZ5Pvomhn2mUumR8ohEyHr9GdUAxOftCIqJFKBVMIxeJod94W3H3Gu
5LVpydPmEwx33kuRQhoNl5iPdcaERpy43+7/HiaFkKOvP3c/ef5lNqTDGJ9aaz1Wpqv8ojuT
Yr/E1TJ9LDrCi6GtTB7eiWzRI7yk7IJ2NvEOvOLIYINAwDnldcJbOwV8Vw65Xl9EuV5CAJ8S
3w3j3zlNCKBnw6A/4v</vt:lpwstr>
  </property>
  <property fmtid="{D5CDD505-2E9C-101B-9397-08002B2CF9AE}" pid="3" name="_2015_ms_pID_7253431">
    <vt:lpwstr>lbk9y5MMWLnkep3QBiH2u0zA/LvuigHv596tvf91DZ8lLigh0YgExW
yJGD3FH3GSb3MEbnBVxnvfji3ezIBI2pbSVXLhsoRRVeiGdOppBdA5LXUFc56fGaf9f8gA1H
sU6G/C4PiCEcSSRu1arpLqL57yYKBOYzZTO22zmS8qv+y9KTo5Bza8tV+atpZQOxPxe4fRQI
IV/O75AYRqqkHXjG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1471885943</vt:lpwstr>
  </property>
</Properties>
</file>