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5" r:id="rId3"/>
    <p:sldId id="276" r:id="rId4"/>
    <p:sldId id="274" r:id="rId5"/>
    <p:sldId id="277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2153" autoAdjust="0"/>
  </p:normalViewPr>
  <p:slideViewPr>
    <p:cSldViewPr>
      <p:cViewPr>
        <p:scale>
          <a:sx n="81" d="100"/>
          <a:sy n="81" d="100"/>
        </p:scale>
        <p:origin x="-105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EB98A31-81C6-479C-969B-817DF3620FEC}" type="datetimeFigureOut">
              <a:rPr lang="en-US"/>
              <a:pPr>
                <a:defRPr/>
              </a:pPr>
              <a:t>5/24/2016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C70DE21-182C-4864-81DB-19351BFD4C1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7485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F235A1-83D6-453D-ADB1-8BAB6947153A}" type="slidenum">
              <a:rPr lang="en-US" altLang="zh-CN" smtClean="0"/>
              <a:pPr/>
              <a:t>2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F235A1-83D6-453D-ADB1-8BAB6947153A}" type="slidenum">
              <a:rPr lang="en-US" altLang="zh-CN" smtClean="0"/>
              <a:pPr/>
              <a:t>3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F235A1-83D6-453D-ADB1-8BAB6947153A}" type="slidenum">
              <a:rPr lang="en-US" altLang="zh-CN" smtClean="0"/>
              <a:pPr/>
              <a:t>4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574CA-E085-429D-B19A-95AB37A5BBC8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7CA03-0A8F-45E7-8A56-898023704A67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05DEE-9DB1-478C-A9C7-EF5396B816BF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88569-0748-4338-8FAB-493EFFA99862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696C6-05AC-4A57-8079-BD0A4B7F587E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2E0CA-9C15-4D13-A389-520EFA360189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3E411-B30C-4ED9-877E-A78DBFBC4D6D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817FA-A5AA-4925-8972-0CDC466877BF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7CE73-B303-43AF-9828-393399047550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18327-6851-40A3-81B6-9A31AA5DCD75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38452-8CE5-458E-ADF5-5FEDF5D442D5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A919C-920B-4610-A9BC-F6D6D38AACD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C49BD-AC6A-4D4A-AC46-02D5CF97D9D7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B733A-93AE-4CC0-AAD1-493B04CB88D6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57D21-8915-4F1F-B282-33B82D525E83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D52F2-314F-4D0E-B1E4-2E6C1F6A514A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8C0AB-6D69-42C1-A829-809ACD8D06D2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EE0EB-F911-4391-B0D5-879F81EBD950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CAF4E-5036-40B7-9237-2278C6BCC56D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C86FB-687E-4855-85C1-ACB074A47152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96E0C-0FE7-42AB-88B8-2A26A1568570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55758-C9D0-41DE-8758-2FEB53E25D3E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A084811-2836-46B0-8451-8057554C7BAD}" type="datetimeFigureOut">
              <a:rPr lang="en-US" altLang="zh-CN"/>
              <a:pPr>
                <a:defRPr/>
              </a:pPr>
              <a:t>5/24/2016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C7F09E3-5711-48B6-A22C-80E0682FDE1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85750" y="2143125"/>
            <a:ext cx="8458200" cy="1470025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WF </a:t>
            </a:r>
            <a:r>
              <a:rPr lang="en-US" altLang="zh-CN" dirty="0"/>
              <a:t>on Time Reference for </a:t>
            </a:r>
            <a:r>
              <a:rPr lang="en-US" altLang="zh-CN" dirty="0" err="1"/>
              <a:t>Ack</a:t>
            </a:r>
            <a:r>
              <a:rPr lang="en-US" altLang="zh-CN" dirty="0"/>
              <a:t>/</a:t>
            </a:r>
            <a:r>
              <a:rPr lang="en-US" altLang="zh-CN" dirty="0" err="1"/>
              <a:t>Nack</a:t>
            </a:r>
            <a:r>
              <a:rPr lang="en-US" altLang="zh-CN" dirty="0"/>
              <a:t> Transmission</a:t>
            </a:r>
            <a:endParaRPr lang="en-US" altLang="zh-CN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</a:rPr>
              <a:t>Ericsson, Nokia, </a:t>
            </a:r>
            <a:r>
              <a:rPr lang="en-GB" sz="2800" dirty="0">
                <a:solidFill>
                  <a:schemeClr val="tx1"/>
                </a:solidFill>
              </a:rPr>
              <a:t>Alcatel-Lucent Shanghai </a:t>
            </a:r>
            <a:r>
              <a:rPr lang="en-GB" sz="2800" dirty="0" smtClean="0">
                <a:solidFill>
                  <a:schemeClr val="tx1"/>
                </a:solidFill>
              </a:rPr>
              <a:t>Bell</a:t>
            </a:r>
            <a:r>
              <a:rPr lang="en-US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smtClean="0">
                <a:solidFill>
                  <a:schemeClr val="tx1"/>
                </a:solidFill>
              </a:rPr>
              <a:t>Sony</a:t>
            </a:r>
            <a:r>
              <a:rPr lang="en-US" altLang="zh-CN" sz="2800" dirty="0">
                <a:solidFill>
                  <a:schemeClr val="tx1"/>
                </a:solidFill>
              </a:rPr>
              <a:t>, </a:t>
            </a:r>
            <a:r>
              <a:rPr lang="en-US" altLang="zh-CN" sz="2800" dirty="0" smtClean="0">
                <a:solidFill>
                  <a:schemeClr val="tx1"/>
                </a:solidFill>
              </a:rPr>
              <a:t>Verizon, AT&amp;T, LG, </a:t>
            </a:r>
            <a:r>
              <a:rPr lang="en-US" altLang="zh-CN" sz="2800" dirty="0" smtClean="0">
                <a:solidFill>
                  <a:schemeClr val="tx1"/>
                </a:solidFill>
              </a:rPr>
              <a:t>Sierra Wireless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7107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/>
              <a:t>R1-165651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42808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ea typeface="ＭＳ Ｐゴシック" pitchFamily="34" charset="-128"/>
                <a:cs typeface="Arial" charset="0"/>
              </a:rPr>
              <a:t>3GPP TSG RAN WG1 </a:t>
            </a:r>
            <a:r>
              <a:rPr kumimoji="1" lang="en-US" altLang="ja-JP" sz="2400" dirty="0" smtClean="0">
                <a:ea typeface="ＭＳ Ｐゴシック" pitchFamily="34" charset="-128"/>
                <a:cs typeface="Arial" charset="0"/>
              </a:rPr>
              <a:t>meeting #84bis</a:t>
            </a:r>
            <a:endParaRPr kumimoji="1" lang="en-US" altLang="ja-JP" sz="2400" dirty="0">
              <a:ea typeface="ＭＳ Ｐゴシック" pitchFamily="34" charset="-128"/>
              <a:cs typeface="Arial" charset="0"/>
            </a:endParaRPr>
          </a:p>
          <a:p>
            <a:pPr hangingPunct="0"/>
            <a:r>
              <a:rPr lang="en-US" altLang="zh-CN" sz="2400" dirty="0" smtClean="0">
                <a:ea typeface="ＭＳ Ｐゴシック" pitchFamily="34" charset="-128"/>
                <a:cs typeface="Arial" charset="0"/>
              </a:rPr>
              <a:t>Nanjing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China,23</a:t>
            </a:r>
            <a:r>
              <a:rPr lang="en-US" altLang="zh-CN" sz="24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rd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-27</a:t>
            </a:r>
            <a:r>
              <a:rPr lang="en-US" altLang="zh-CN" sz="24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4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May</a:t>
            </a:r>
            <a:r>
              <a:rPr lang="en-GB" altLang="zh-CN" sz="2400" dirty="0" smtClean="0">
                <a:ea typeface="ＭＳ Ｐゴシック" pitchFamily="34" charset="-128"/>
                <a:cs typeface="Arial" charset="0"/>
              </a:rPr>
              <a:t>, 2016</a:t>
            </a:r>
            <a:endParaRPr kumimoji="1" lang="zh-CN" altLang="zh-CN" sz="2400" dirty="0">
              <a:ea typeface="ＭＳ Ｐゴシック" pitchFamily="34" charset="-128"/>
              <a:cs typeface="Arial" charset="0"/>
            </a:endParaRPr>
          </a:p>
          <a:p>
            <a:r>
              <a:rPr kumimoji="1" lang="en-US" altLang="ja-JP" sz="2400" dirty="0">
                <a:ea typeface="ＭＳ Ｐゴシック" pitchFamily="34" charset="-128"/>
                <a:cs typeface="Arial" charset="0"/>
              </a:rPr>
              <a:t>Agenda </a:t>
            </a:r>
            <a:r>
              <a:rPr kumimoji="1" lang="en-US" altLang="ja-JP" sz="2400" dirty="0" smtClean="0">
                <a:ea typeface="ＭＳ Ｐゴシック" pitchFamily="34" charset="-128"/>
                <a:cs typeface="Arial" charset="0"/>
              </a:rPr>
              <a:t>item 6.1.6</a:t>
            </a:r>
            <a:endParaRPr kumimoji="1" lang="ja-JP" altLang="en-US" sz="2400" dirty="0">
              <a:ea typeface="ＭＳ Ｐゴシック" pitchFamily="34" charset="-128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dirty="0" smtClean="0"/>
              <a:t>Background</a:t>
            </a:r>
            <a:r>
              <a:rPr lang="en-US" altLang="zh-CN" i="1" dirty="0" smtClean="0"/>
              <a:t>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71469" y="1428736"/>
            <a:ext cx="8929687" cy="5214937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 smtClean="0"/>
              <a:t>Two Alternatives are under discussion for the </a:t>
            </a:r>
            <a:r>
              <a:rPr lang="en-GB" sz="2400" dirty="0" smtClean="0"/>
              <a:t>time </a:t>
            </a:r>
            <a:r>
              <a:rPr lang="en-GB" sz="2400" dirty="0"/>
              <a:t>reference point </a:t>
            </a:r>
            <a:r>
              <a:rPr lang="en-GB" sz="2400" dirty="0" smtClean="0"/>
              <a:t>of UL A/N transmission </a:t>
            </a:r>
            <a:endParaRPr lang="sv-SE" sz="2400" dirty="0"/>
          </a:p>
          <a:p>
            <a:pPr lvl="0" fontAlgn="auto" hangingPunct="1"/>
            <a:r>
              <a:rPr lang="en-GB" sz="2400" dirty="0"/>
              <a:t>Alt 1: Baseline time point for time domain allocation:</a:t>
            </a:r>
            <a:endParaRPr lang="sv-SE" sz="2400" dirty="0"/>
          </a:p>
          <a:p>
            <a:pPr lvl="1" fontAlgn="auto" hangingPunct="1"/>
            <a:r>
              <a:rPr lang="en-GB" sz="2000" dirty="0"/>
              <a:t>A/N transmission is relative to the first time reference point which is at least 12 </a:t>
            </a:r>
            <a:r>
              <a:rPr lang="en-GB" sz="2000" dirty="0" err="1"/>
              <a:t>ms</a:t>
            </a:r>
            <a:r>
              <a:rPr lang="en-GB" sz="2000" dirty="0"/>
              <a:t> later than the end of NPDSCH</a:t>
            </a:r>
            <a:endParaRPr lang="sv-SE" sz="2000" dirty="0"/>
          </a:p>
          <a:p>
            <a:pPr lvl="1" fontAlgn="auto" hangingPunct="1"/>
            <a:r>
              <a:rPr lang="en-GB" sz="2000" dirty="0"/>
              <a:t>The period of the time reference point is fixed to </a:t>
            </a:r>
            <a:r>
              <a:rPr lang="en-GB" sz="2000" dirty="0" smtClean="0"/>
              <a:t>[</a:t>
            </a:r>
            <a:r>
              <a:rPr lang="en-GB" sz="2000" dirty="0"/>
              <a:t>2</a:t>
            </a:r>
            <a:r>
              <a:rPr lang="en-GB" sz="2000" dirty="0" smtClean="0"/>
              <a:t>]</a:t>
            </a:r>
            <a:r>
              <a:rPr lang="en-GB" sz="2000" dirty="0" err="1" smtClean="0"/>
              <a:t>ms</a:t>
            </a:r>
            <a:r>
              <a:rPr lang="en-GB" sz="2000" dirty="0"/>
              <a:t>.</a:t>
            </a:r>
            <a:endParaRPr lang="sv-SE" sz="2000" dirty="0"/>
          </a:p>
          <a:p>
            <a:pPr lvl="2" fontAlgn="auto" hangingPunct="1"/>
            <a:r>
              <a:rPr lang="en-GB" sz="1800" dirty="0"/>
              <a:t>The start of the period is from (SFN#0, subframe#0).</a:t>
            </a:r>
            <a:endParaRPr lang="sv-SE" sz="1800" dirty="0"/>
          </a:p>
          <a:p>
            <a:pPr lvl="0" fontAlgn="auto" hangingPunct="1"/>
            <a:r>
              <a:rPr lang="en-GB" sz="2400" dirty="0"/>
              <a:t>Alt. 2: A/N transmission delay is relative to the end of the corresponding NPDSCH transmission plus 12ms.</a:t>
            </a:r>
            <a:endParaRPr lang="sv-SE" sz="2400" dirty="0"/>
          </a:p>
          <a:p>
            <a:pPr lvl="1" eaLnBrk="1" hangingPunct="1">
              <a:buNone/>
            </a:pPr>
            <a:endParaRPr lang="en-US" altLang="zh-CN" sz="1800" dirty="0" smtClean="0"/>
          </a:p>
          <a:p>
            <a:pPr eaLnBrk="1" hangingPunct="1">
              <a:buNone/>
            </a:pPr>
            <a:endParaRPr lang="zh-CN" altLang="zh-CN" sz="2000" dirty="0" smtClean="0"/>
          </a:p>
          <a:p>
            <a:pPr lvl="0" eaLnBrk="1" hangingPunct="1"/>
            <a:endParaRPr lang="zh-CN" altLang="zh-CN" sz="2000" dirty="0" smtClean="0"/>
          </a:p>
          <a:p>
            <a:pPr lvl="0" eaLnBrk="1" hangingPunct="1"/>
            <a:endParaRPr lang="zh-CN" altLang="zh-CN" sz="1800" dirty="0" smtClean="0"/>
          </a:p>
          <a:p>
            <a:pPr eaLnBrk="1" hangingPunct="1"/>
            <a:endParaRPr lang="en-GB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eaLnBrk="1" hangingPunct="1"/>
            <a:r>
              <a:rPr lang="en-US" altLang="zh-CN" b="1" dirty="0"/>
              <a:t>Current RAN1 agreements: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71406" y="1428736"/>
            <a:ext cx="8929687" cy="5214937"/>
          </a:xfrm>
        </p:spPr>
        <p:txBody>
          <a:bodyPr/>
          <a:lstStyle/>
          <a:p>
            <a:pPr lvl="0"/>
            <a:r>
              <a:rPr lang="en-US" sz="2000" dirty="0" smtClean="0"/>
              <a:t>The </a:t>
            </a:r>
            <a:r>
              <a:rPr lang="en-US" sz="2000" dirty="0"/>
              <a:t>start of UL A/N transmission is &gt;=12ms later than the end of the corresponding NB-PDSCH transmission</a:t>
            </a:r>
            <a:endParaRPr lang="sv-SE" sz="2000" dirty="0"/>
          </a:p>
          <a:p>
            <a:pPr lvl="0"/>
            <a:r>
              <a:rPr lang="en-US" sz="2000" dirty="0"/>
              <a:t>The size of resource unit for A/N transmission is 2 </a:t>
            </a:r>
            <a:r>
              <a:rPr lang="en-US" sz="2000" dirty="0" err="1"/>
              <a:t>msec</a:t>
            </a:r>
            <a:r>
              <a:rPr lang="en-US" sz="2000" dirty="0"/>
              <a:t> for 15 kHz single tone and 8 </a:t>
            </a:r>
            <a:r>
              <a:rPr lang="en-US" sz="2000" dirty="0" err="1"/>
              <a:t>msec</a:t>
            </a:r>
            <a:r>
              <a:rPr lang="en-US" sz="2000" dirty="0"/>
              <a:t> for 3.75 kHz single tone transmission</a:t>
            </a:r>
            <a:endParaRPr lang="sv-SE" sz="2000" dirty="0"/>
          </a:p>
          <a:p>
            <a:pPr lvl="0"/>
            <a:r>
              <a:rPr lang="en-US" sz="2400" dirty="0"/>
              <a:t>Fixed baseline subcarrier, and</a:t>
            </a:r>
            <a:endParaRPr lang="sv-SE" sz="2400" dirty="0"/>
          </a:p>
          <a:p>
            <a:pPr lvl="1"/>
            <a:r>
              <a:rPr lang="en-US" sz="2000" dirty="0"/>
              <a:t>3.75kHz: 3 bits for frequency allocation, 1 bit for time allocation</a:t>
            </a:r>
            <a:endParaRPr lang="sv-SE" sz="2000" dirty="0"/>
          </a:p>
          <a:p>
            <a:pPr lvl="2"/>
            <a:r>
              <a:rPr lang="en-US" sz="1800" dirty="0"/>
              <a:t>Starts from subcarrier 45, and offset grows negatively</a:t>
            </a:r>
            <a:endParaRPr lang="sv-SE" sz="1800" dirty="0"/>
          </a:p>
          <a:p>
            <a:pPr lvl="3"/>
            <a:r>
              <a:rPr lang="en-US" sz="1600" dirty="0"/>
              <a:t>Offset values are  {0, -1, -2, -3, -4, -5, -6, -7} </a:t>
            </a:r>
            <a:endParaRPr lang="sv-SE" sz="1600" dirty="0"/>
          </a:p>
          <a:p>
            <a:pPr lvl="2"/>
            <a:r>
              <a:rPr lang="en-US" sz="1800" dirty="0"/>
              <a:t>Time offset is 0,1 x 8ms</a:t>
            </a:r>
            <a:endParaRPr lang="sv-SE" sz="1800" dirty="0"/>
          </a:p>
          <a:p>
            <a:pPr lvl="1"/>
            <a:r>
              <a:rPr lang="en-US" sz="2000" dirty="0"/>
              <a:t>15kHz: 2 bits for frequency allocation, 2 bit for time allocation</a:t>
            </a:r>
            <a:endParaRPr lang="sv-SE" sz="2000" dirty="0"/>
          </a:p>
          <a:p>
            <a:pPr lvl="2"/>
            <a:r>
              <a:rPr lang="en-US" sz="1800" dirty="0"/>
              <a:t>Starts from subcarrier zero, and offset grows positively</a:t>
            </a:r>
            <a:endParaRPr lang="sv-SE" sz="1800" dirty="0"/>
          </a:p>
          <a:p>
            <a:pPr lvl="3"/>
            <a:r>
              <a:rPr lang="en-US" sz="1600" dirty="0"/>
              <a:t>Offset values are  {0, 1, 2, 3} </a:t>
            </a:r>
            <a:endParaRPr lang="sv-SE" sz="1600" dirty="0"/>
          </a:p>
          <a:p>
            <a:pPr lvl="2"/>
            <a:r>
              <a:rPr lang="en-US" sz="1800" dirty="0"/>
              <a:t>Time offset is 0,1,2,3 x 2ms</a:t>
            </a:r>
            <a:endParaRPr lang="sv-SE" sz="1800" dirty="0"/>
          </a:p>
          <a:p>
            <a:pPr eaLnBrk="1" hangingPunct="1"/>
            <a:endParaRPr lang="zh-CN" altLang="zh-CN" sz="2000" i="1" dirty="0" smtClean="0"/>
          </a:p>
          <a:p>
            <a:pPr lvl="1" eaLnBrk="1" hangingPunct="1">
              <a:buNone/>
            </a:pPr>
            <a:endParaRPr lang="en-US" altLang="zh-CN" sz="1800" dirty="0" smtClean="0"/>
          </a:p>
          <a:p>
            <a:pPr eaLnBrk="1" hangingPunct="1">
              <a:buNone/>
            </a:pPr>
            <a:endParaRPr lang="zh-CN" altLang="zh-CN" sz="2000" dirty="0" smtClean="0"/>
          </a:p>
          <a:p>
            <a:pPr lvl="0" eaLnBrk="1" hangingPunct="1"/>
            <a:endParaRPr lang="zh-CN" altLang="zh-CN" sz="2000" dirty="0" smtClean="0"/>
          </a:p>
          <a:p>
            <a:pPr lvl="0" eaLnBrk="1" hangingPunct="1"/>
            <a:endParaRPr lang="zh-CN" altLang="zh-CN" sz="1800" dirty="0" smtClean="0"/>
          </a:p>
          <a:p>
            <a:pPr eaLnBrk="1" hangingPunct="1"/>
            <a:endParaRPr lang="en-GB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dirty="0" smtClean="0"/>
              <a:t>Observations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357157" y="1412776"/>
            <a:ext cx="8786843" cy="4357705"/>
          </a:xfrm>
        </p:spPr>
        <p:txBody>
          <a:bodyPr/>
          <a:lstStyle/>
          <a:p>
            <a:pPr eaLnBrk="1" hangingPunct="1"/>
            <a:r>
              <a:rPr lang="en-US" sz="2400" dirty="0" smtClean="0"/>
              <a:t>Increment </a:t>
            </a:r>
            <a:r>
              <a:rPr lang="en-US" sz="2400" dirty="0"/>
              <a:t>of NPDSCH transmission latency and impact on UE data rate are observed in R1-164100 due to the ACK/NACK timing alignment. </a:t>
            </a:r>
            <a:endParaRPr lang="en-US" sz="2400" dirty="0" smtClean="0"/>
          </a:p>
          <a:p>
            <a:pPr eaLnBrk="1" hangingPunct="1"/>
            <a:r>
              <a:rPr lang="en-US" sz="2400" dirty="0" smtClean="0"/>
              <a:t>Fragmented downlink subframes</a:t>
            </a:r>
            <a:r>
              <a:rPr lang="en-US" sz="2400" dirty="0"/>
              <a:t> </a:t>
            </a:r>
            <a:r>
              <a:rPr lang="en-US" sz="2400" dirty="0" smtClean="0"/>
              <a:t>due to the presence of invalid DL subframes make it very difficult to align the </a:t>
            </a:r>
            <a:r>
              <a:rPr lang="en-US" sz="2400" dirty="0"/>
              <a:t>ACK/NACK </a:t>
            </a:r>
            <a:r>
              <a:rPr lang="en-US" sz="2400" dirty="0" smtClean="0"/>
              <a:t>timing (discussed in </a:t>
            </a:r>
            <a:r>
              <a:rPr lang="en-GB" sz="2400" dirty="0"/>
              <a:t>R1-165000</a:t>
            </a:r>
            <a:r>
              <a:rPr lang="en-US" sz="2400" dirty="0" smtClean="0"/>
              <a:t>). </a:t>
            </a:r>
          </a:p>
          <a:p>
            <a:pPr eaLnBrk="1" hangingPunct="1"/>
            <a:r>
              <a:rPr lang="en-GB" altLang="zh-CN" sz="2400" dirty="0"/>
              <a:t>The current RAN1 agreement works well without the </a:t>
            </a:r>
            <a:r>
              <a:rPr lang="en-US" sz="2400" dirty="0"/>
              <a:t>ACK/NACK timing alignment. </a:t>
            </a:r>
          </a:p>
          <a:p>
            <a:pPr eaLnBrk="1" hangingPunct="1"/>
            <a:r>
              <a:rPr lang="en-US" sz="2400" dirty="0" smtClean="0"/>
              <a:t>If need, ACK/NACK </a:t>
            </a:r>
            <a:r>
              <a:rPr lang="en-US" sz="2400" dirty="0"/>
              <a:t>alignment </a:t>
            </a:r>
            <a:r>
              <a:rPr lang="en-US" sz="2400" dirty="0" smtClean="0"/>
              <a:t>can be achieved by </a:t>
            </a:r>
            <a:r>
              <a:rPr lang="en-US" sz="2400" dirty="0" err="1" smtClean="0"/>
              <a:t>eNB</a:t>
            </a:r>
            <a:r>
              <a:rPr lang="en-US" sz="2400" dirty="0" smtClean="0"/>
              <a:t> scheduling based on the current RAN1 agreement without introducing additional </a:t>
            </a:r>
            <a:r>
              <a:rPr lang="en-GB" sz="2400" dirty="0" smtClean="0"/>
              <a:t>reference </a:t>
            </a:r>
            <a:r>
              <a:rPr lang="en-GB" sz="2400" dirty="0"/>
              <a:t>point </a:t>
            </a:r>
            <a:r>
              <a:rPr lang="en-US" sz="2400" dirty="0"/>
              <a:t>(discussed in </a:t>
            </a:r>
            <a:r>
              <a:rPr lang="en-GB" sz="2400" dirty="0"/>
              <a:t>R1-165000</a:t>
            </a:r>
            <a:r>
              <a:rPr lang="en-US" sz="2400" dirty="0"/>
              <a:t>). </a:t>
            </a:r>
            <a:r>
              <a:rPr lang="en-GB" sz="2400" dirty="0" smtClean="0"/>
              <a:t> </a:t>
            </a:r>
          </a:p>
          <a:p>
            <a:pPr eaLnBrk="1" hangingPunct="1"/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Proposal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smtClean="0"/>
              <a:t>Uplink </a:t>
            </a:r>
            <a:r>
              <a:rPr lang="en-GB" b="1" dirty="0"/>
              <a:t>A/N transmission delay is relative to the end of the corresponding NPDSCH transmission plus 12ms</a:t>
            </a:r>
            <a:r>
              <a:rPr lang="en-GB" b="1" dirty="0" smtClean="0"/>
              <a:t>.</a:t>
            </a:r>
          </a:p>
          <a:p>
            <a:pPr lvl="1"/>
            <a:r>
              <a:rPr lang="en-GB" b="1" dirty="0" smtClean="0"/>
              <a:t>That is: Alt 2; Do not introduce the time reference grid to existing agreements</a:t>
            </a:r>
            <a:endParaRPr lang="sv-S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35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8204</TotalTime>
  <Words>406</Words>
  <Application>Microsoft Office PowerPoint</Application>
  <PresentationFormat>On-screen Show (4:3)</PresentationFormat>
  <Paragraphs>43</Paragraphs>
  <Slides>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Time Reference for Ack/Nack Transmission</vt:lpstr>
      <vt:lpstr>Background </vt:lpstr>
      <vt:lpstr>Current RAN1 agreements:</vt:lpstr>
      <vt:lpstr>Observations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NB-PDCCH for NB-IoT</dc:title>
  <dc:creator>Ericsson</dc:creator>
  <cp:lastModifiedBy>Yutao Sui</cp:lastModifiedBy>
  <cp:revision>562</cp:revision>
  <dcterms:created xsi:type="dcterms:W3CDTF">2014-10-08T06:45:16Z</dcterms:created>
  <dcterms:modified xsi:type="dcterms:W3CDTF">2016-05-24T07:37:11Z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</Properties>
</file>