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11"/>
  </p:notesMasterIdLst>
  <p:handoutMasterIdLst>
    <p:handoutMasterId r:id="rId12"/>
  </p:handoutMasterIdLst>
  <p:sldIdLst>
    <p:sldId id="442" r:id="rId7"/>
    <p:sldId id="443" r:id="rId8"/>
    <p:sldId id="447" r:id="rId9"/>
    <p:sldId id="448" r:id="rId10"/>
  </p:sldIdLst>
  <p:sldSz cx="12192000" cy="6858000"/>
  <p:notesSz cx="6794500" cy="9906000"/>
  <p:embeddedFontLst>
    <p:embeddedFont>
      <p:font typeface="Cambria Math" panose="02040503050406030204" pitchFamily="18" charset="0"/>
      <p:regular r:id="rId13"/>
    </p:embeddedFon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301944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52268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402592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42"/>
            <p14:sldId id="443"/>
            <p14:sldId id="447"/>
            <p14:sldId id="448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ven Petersson" initials="SP1_" lastIdx="6" clrIdx="0"/>
  <p:cmAuthor id="1" name="Eleftherios Karipidis" initials="EK" lastIdx="5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0066FF"/>
    <a:srgbClr val="66FF33"/>
    <a:srgbClr val="66FF66"/>
    <a:srgbClr val="9FB7D3"/>
    <a:srgbClr val="8BC5FF"/>
    <a:srgbClr val="99CCFF"/>
    <a:srgbClr val="6A8FBF"/>
    <a:srgbClr val="00A9D4"/>
    <a:srgbClr val="007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005" autoAdjust="0"/>
  </p:normalViewPr>
  <p:slideViewPr>
    <p:cSldViewPr snapToGrid="0" snapToObjects="1">
      <p:cViewPr varScale="1">
        <p:scale>
          <a:sx n="118" d="100"/>
          <a:sy n="118" d="100"/>
        </p:scale>
        <p:origin x="-102" y="-21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6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48" y="86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 snapToObjects="1">
      <p:cViewPr varScale="1">
        <p:scale>
          <a:sx n="64" d="100"/>
          <a:sy n="64" d="100"/>
        </p:scale>
        <p:origin x="-3396" y="-120"/>
      </p:cViewPr>
      <p:guideLst>
        <p:guide orient="horz" pos="3120"/>
        <p:guide pos="213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49224" y="1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49224" y="9408424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76" tIns="44888" rIns="89776" bIns="44888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424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79920" y="4705781"/>
            <a:ext cx="5434660" cy="4457779"/>
          </a:xfrm>
          <a:prstGeom prst="rect">
            <a:avLst/>
          </a:prstGeom>
        </p:spPr>
        <p:txBody>
          <a:bodyPr vert="horz" lIns="89776" tIns="44888" rIns="89776" bIns="4488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1944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268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2592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6EFB4C-4AC3-4355-A222-DCB10C133D3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5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6"/>
            <a:ext cx="1968500" cy="370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9FB7D3"/>
                </a:solidFill>
              </a:rPr>
              <a:t>CAPITALS</a:t>
            </a:r>
            <a:endParaRPr lang="en-US" sz="13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Slide </a:t>
            </a:r>
            <a:r>
              <a:rPr lang="en-US" sz="13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3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3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6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7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795465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6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5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5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8" y="1795465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5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6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6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0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90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11135786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6" y="239715"/>
            <a:ext cx="9992782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5139266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8" y="239715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3545842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2" y="1797526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688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6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6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6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5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3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9250" tIns="50324" rIns="79250" bIns="50324"/>
          <a:lstStyle/>
          <a:p>
            <a:pPr algn="l"/>
            <a:r>
              <a:rPr lang="en-US" sz="900" b="0" i="0" u="none" smtClean="0">
                <a:solidFill>
                  <a:srgbClr val="87888A"/>
                </a:solidFill>
              </a:rPr>
              <a:t>Page </a:t>
            </a:r>
            <a:fld id="{84118398-6ACF-40D5-8351-B37ABF61D562}" type="slidenum">
              <a:rPr lang="en-US" sz="900" b="0" i="0" u="none" smtClean="0">
                <a:solidFill>
                  <a:srgbClr val="87888A"/>
                </a:solidFill>
              </a:rPr>
              <a:t>‹#›</a:t>
            </a:fld>
            <a:endParaRPr lang="en-US" sz="9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2"/>
            <a:ext cx="111357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5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5pPr>
      <a:lvl6pPr marL="50324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6pPr>
      <a:lvl7pPr marL="100648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7pPr>
      <a:lvl8pPr marL="150972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8pPr>
      <a:lvl9pPr marL="201296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9pPr>
    </p:titleStyle>
    <p:bodyStyle>
      <a:lvl1pPr marL="193958" indent="-193958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87113" indent="-195704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200">
          <a:solidFill>
            <a:schemeClr val="tx1"/>
          </a:solidFill>
          <a:latin typeface="+mn-lt"/>
        </a:defRPr>
      </a:lvl2pPr>
      <a:lvl3pPr marL="982017" indent="-197452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3pPr>
      <a:lvl4pPr marL="1378669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200">
          <a:solidFill>
            <a:schemeClr val="tx1"/>
          </a:solidFill>
          <a:latin typeface="+mn-lt"/>
        </a:defRPr>
      </a:lvl4pPr>
      <a:lvl5pPr marL="177706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5pPr>
      <a:lvl6pPr marL="228030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6pPr>
      <a:lvl7pPr marL="278354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7pPr>
      <a:lvl8pPr marL="328678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8pPr>
      <a:lvl9pPr marL="379002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2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4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7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296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20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94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26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59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smtClean="0"/>
              <a:t>WF on link level models for MIMO simulations</a:t>
            </a:r>
            <a:endParaRPr lang="en-US" sz="2800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91860" y="127676"/>
            <a:ext cx="1063809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200" b="1" dirty="0"/>
              <a:t>TSG-RAN WG1 #85							</a:t>
            </a:r>
            <a:r>
              <a:rPr lang="en-US" sz="1200" b="1"/>
              <a:t>	</a:t>
            </a:r>
            <a:r>
              <a:rPr lang="en-US" sz="1200" b="1"/>
              <a:t>R1-165402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Nanjing, China, May 23 – 27, 2016</a:t>
            </a:r>
          </a:p>
          <a:p>
            <a:pPr>
              <a:spcBef>
                <a:spcPts val="0"/>
              </a:spcBef>
            </a:pPr>
            <a:r>
              <a:rPr lang="en-US" sz="1200" b="1"/>
              <a:t/>
            </a:r>
            <a:br>
              <a:rPr lang="en-US" sz="1200" b="1"/>
            </a:br>
            <a:r>
              <a:rPr lang="en-US" sz="1200" b="1"/>
              <a:t>Source: 	</a:t>
            </a:r>
            <a:r>
              <a:rPr lang="en-US" sz="1200" b="1" smtClean="0"/>
              <a:t>	Ericsson</a:t>
            </a:r>
            <a:r>
              <a:rPr lang="en-US" sz="1200" b="1"/>
              <a:t>, </a:t>
            </a:r>
            <a:r>
              <a:rPr lang="en-US" sz="1200" b="1" smtClean="0"/>
              <a:t>AT&amp;T</a:t>
            </a:r>
            <a:r>
              <a:rPr lang="en-US" sz="1200" b="1"/>
              <a:t>, </a:t>
            </a:r>
            <a:r>
              <a:rPr lang="en-US" sz="1200" b="1" smtClean="0"/>
              <a:t>ETRI</a:t>
            </a:r>
            <a:r>
              <a:rPr lang="en-US" sz="1200" b="1"/>
              <a:t>,  Huawei, HiSilicon, Intel, KT Corporation, Nokia, </a:t>
            </a:r>
            <a:r>
              <a:rPr lang="en-US" sz="1200" b="1" smtClean="0"/>
              <a:t>NTT </a:t>
            </a:r>
            <a:r>
              <a:rPr lang="en-US" sz="1200" b="1"/>
              <a:t>DOCOMO, Qualcomm, Samsung</a:t>
            </a:r>
          </a:p>
          <a:p>
            <a:pPr>
              <a:spcBef>
                <a:spcPts val="0"/>
              </a:spcBef>
            </a:pPr>
            <a:r>
              <a:rPr lang="en-US" sz="1200" b="1" smtClean="0"/>
              <a:t>Agenda </a:t>
            </a:r>
            <a:r>
              <a:rPr lang="en-US" sz="1200" b="1" dirty="0"/>
              <a:t>Item:</a:t>
            </a:r>
            <a:r>
              <a:rPr lang="en-US" sz="1200" b="1"/>
              <a:t>	</a:t>
            </a:r>
            <a:r>
              <a:rPr lang="en-US" sz="1200" b="1" smtClean="0"/>
              <a:t>7.2.4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Document for:	Discussion, Decision</a:t>
            </a:r>
          </a:p>
        </p:txBody>
      </p:sp>
    </p:spTree>
    <p:extLst>
      <p:ext uri="{BB962C8B-B14F-4D97-AF65-F5344CB8AC3E}">
        <p14:creationId xmlns:p14="http://schemas.microsoft.com/office/powerpoint/2010/main" val="37422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TDLs and CDLs for NLOS and LOS have been agreed in R1-163476 and R1-163491</a:t>
            </a:r>
          </a:p>
          <a:p>
            <a:pPr lvl="1"/>
            <a:r>
              <a:rPr lang="en-US"/>
              <a:t>The link level models can be scaled in delay to represent different levels of time dispersion</a:t>
            </a:r>
          </a:p>
          <a:p>
            <a:pPr lvl="1"/>
            <a:r>
              <a:rPr lang="en-US"/>
              <a:t>A filtering approach to go from CDL to TDL has been agreed in </a:t>
            </a:r>
            <a:r>
              <a:rPr lang="en-US" smtClean="0"/>
              <a:t>R1-163490 – </a:t>
            </a:r>
            <a:r>
              <a:rPr lang="en-US"/>
              <a:t>this implicitly captures the effect on delay spread from beamforming</a:t>
            </a:r>
          </a:p>
          <a:p>
            <a:r>
              <a:rPr lang="en-US"/>
              <a:t>In the NR study item, evaluations with MIMO are being discussed</a:t>
            </a:r>
          </a:p>
          <a:p>
            <a:r>
              <a:rPr lang="en-US"/>
              <a:t>The multiantenna aspects of the link level models have not been paid much attention</a:t>
            </a:r>
          </a:p>
          <a:p>
            <a:r>
              <a:rPr lang="en-US"/>
              <a:t>CDLs with fixed DoAs are not very suitable for MIMO simulations for several reasons;</a:t>
            </a:r>
          </a:p>
          <a:p>
            <a:pPr lvl="1"/>
            <a:r>
              <a:rPr lang="en-US"/>
              <a:t>The PMI statistics can become very biased</a:t>
            </a:r>
          </a:p>
          <a:p>
            <a:pPr lvl="1"/>
            <a:r>
              <a:rPr lang="en-US"/>
              <a:t>A fixed precoder may perform better than open-loop and on par with closed-loop or reciprocity BF</a:t>
            </a:r>
          </a:p>
          <a:p>
            <a:pPr lvl="1"/>
            <a:r>
              <a:rPr lang="en-US"/>
              <a:t>A CDL </a:t>
            </a:r>
            <a:r>
              <a:rPr lang="en-US" smtClean="0"/>
              <a:t>only represents a </a:t>
            </a:r>
            <a:r>
              <a:rPr lang="en-US"/>
              <a:t>single channel realization</a:t>
            </a:r>
          </a:p>
          <a:p>
            <a:pPr lvl="1"/>
            <a:r>
              <a:rPr lang="en-US"/>
              <a:t>All link simulations </a:t>
            </a:r>
            <a:r>
              <a:rPr lang="en-US" smtClean="0"/>
              <a:t>would require detailed antenna </a:t>
            </a:r>
            <a:r>
              <a:rPr lang="en-US"/>
              <a:t>array assumptions to be made and agreed on</a:t>
            </a: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529167" y="1800002"/>
                <a:ext cx="7142083" cy="4200748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/>
                  <a:t>Two </a:t>
                </a:r>
                <a:r>
                  <a:rPr lang="en-US" smtClean="0"/>
                  <a:t>approaches</a:t>
                </a:r>
                <a:r>
                  <a:rPr lang="en-US"/>
                  <a:t>:</a:t>
                </a:r>
              </a:p>
              <a:p>
                <a:pPr lvl="1"/>
                <a:r>
                  <a:rPr lang="en-US"/>
                  <a:t>1. Make the CDLs more general by introducing angular translation and scaling</a:t>
                </a:r>
              </a:p>
              <a:p>
                <a:pPr lvl="2"/>
                <a:r>
                  <a:rPr lang="en-US"/>
                  <a:t>Translation: mean </a:t>
                </a:r>
                <a:r>
                  <a:rPr lang="en-US" smtClean="0"/>
                  <a:t>angle </a:t>
                </a:r>
                <a:r>
                  <a:rPr lang="en-US"/>
                  <a:t>can be </a:t>
                </a:r>
                <a:r>
                  <a:rPr lang="en-US" smtClean="0"/>
                  <a:t>changed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>
                        <a:latin typeface="Cambria Math"/>
                        <a:ea typeface="Cambria Math"/>
                      </a:rPr>
                      <m:t>Δ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𝜙</m:t>
                    </m:r>
                  </m:oMath>
                </a14:m>
                <a:endParaRPr lang="en-US"/>
              </a:p>
              <a:p>
                <a:pPr lvl="2"/>
                <a:r>
                  <a:rPr lang="en-US"/>
                  <a:t>Scaling: angular spread can be </a:t>
                </a:r>
                <a:r>
                  <a:rPr lang="en-US" smtClean="0"/>
                  <a:t>changed</a:t>
                </a:r>
              </a:p>
              <a:p>
                <a:pPr lvl="3"/>
                <a:r>
                  <a:rPr lang="en-US" smtClean="0"/>
                  <a:t>Typical angular spreads for different scenarios can be obtained from the system-level model</a:t>
                </a:r>
              </a:p>
              <a:p>
                <a:pPr lvl="2"/>
                <a:r>
                  <a:rPr lang="en-US" smtClean="0"/>
                  <a:t>Can be applied to some or all of azimuth and zenith AODs and AOAs</a:t>
                </a:r>
              </a:p>
              <a:p>
                <a:pPr lvl="2"/>
                <a:r>
                  <a:rPr lang="en-US" smtClean="0"/>
                  <a:t>Note: The angles may need to be wrapped around  to be within 0-360 degrees</a:t>
                </a:r>
              </a:p>
              <a:p>
                <a:pPr lvl="2"/>
                <a:endParaRPr lang="en-US" smtClean="0"/>
              </a:p>
              <a:p>
                <a:pPr lvl="2"/>
                <a:endParaRPr lang="en-US"/>
              </a:p>
              <a:p>
                <a:pPr lvl="1"/>
                <a:r>
                  <a:rPr lang="en-US"/>
                  <a:t>2. Use TDLs in combination with correlation matrices</a:t>
                </a:r>
              </a:p>
              <a:p>
                <a:pPr lvl="2"/>
                <a:r>
                  <a:rPr lang="en-US"/>
                  <a:t>The approach from 36.101/36.104 can be reused</a:t>
                </a:r>
              </a:p>
              <a:p>
                <a:pPr lvl="2"/>
                <a:r>
                  <a:rPr lang="en-US"/>
                  <a:t>Some guidance on </a:t>
                </a:r>
                <a:r>
                  <a:rPr lang="en-US" smtClean="0"/>
                  <a:t>selecting </a:t>
                </a:r>
                <a:r>
                  <a:rPr lang="en-US"/>
                  <a:t>correlation parameters </a:t>
                </a:r>
                <a:r>
                  <a:rPr lang="en-US">
                    <a:latin typeface="Symbol" panose="05050102010706020507" pitchFamily="18" charset="2"/>
                  </a:rPr>
                  <a:t>a,b,g</a:t>
                </a:r>
                <a:r>
                  <a:rPr lang="en-US"/>
                  <a:t> needed (36.10x values are not necessarily typical</a:t>
                </a:r>
                <a:r>
                  <a:rPr lang="en-US" smtClean="0"/>
                  <a:t>)</a:t>
                </a:r>
              </a:p>
              <a:p>
                <a:pPr lvl="2"/>
                <a:r>
                  <a:rPr lang="en-US" smtClean="0"/>
                  <a:t>Typical correlation parameters can be derived:</a:t>
                </a:r>
              </a:p>
              <a:p>
                <a:pPr lvl="3"/>
                <a:r>
                  <a:rPr lang="en-US" smtClean="0"/>
                  <a:t>from scaled CDLs according to approach 1 + antenna array assumptions</a:t>
                </a:r>
              </a:p>
              <a:p>
                <a:pPr lvl="3"/>
                <a:r>
                  <a:rPr lang="en-US" smtClean="0"/>
                  <a:t>from system-level model + antenna array assumptions</a:t>
                </a:r>
              </a:p>
              <a:p>
                <a:pPr lvl="3"/>
                <a:r>
                  <a:rPr lang="en-US" smtClean="0"/>
                  <a:t>by selecting corner cases, e.g. uncorrelated, highly correlated etc. </a:t>
                </a:r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7" y="1800002"/>
                <a:ext cx="7142083" cy="4200748"/>
              </a:xfrm>
              <a:blipFill rotWithShape="1">
                <a:blip r:embed="rId2"/>
                <a:stretch>
                  <a:fillRect l="-512" t="-2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MIMO link level simulations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027297" y="1157161"/>
                <a:ext cx="3672737" cy="25261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  <m:sub>
                          <m:r>
                            <a:rPr lang="sv-SE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b>
                      </m:sSub>
                      <m:r>
                        <a:rPr lang="sv-SE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sv-SE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v-SE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v-SE" b="0" i="1" smtClean="0"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sv-SE" b="0" i="1" smtClean="0"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v-SE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sv-SE" i="1"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sv-SE" i="1"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  <m:r>
                                <a:rPr lang="sv-SE" b="0" i="1" smtClean="0">
                                  <a:latin typeface="Cambria Math"/>
                                  <a:ea typeface="Cambria Math"/>
                                </a:rPr>
                                <m:t>,0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sv-SE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sv-SE" i="1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  <m:r>
                                <a:rPr lang="sv-SE" b="0" i="1" smtClean="0">
                                  <a:latin typeface="Cambria Math"/>
                                  <a:ea typeface="Cambria Math"/>
                                </a:rPr>
                                <m:t>,0</m:t>
                              </m:r>
                            </m:sub>
                          </m:sSub>
                          <m:r>
                            <a:rPr lang="sv-SE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  <a:ea typeface="Cambria Math"/>
                            </a:rPr>
                            <m:t>Δ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</m:d>
                    </m:oMath>
                  </m:oMathPara>
                </a14:m>
                <a:endParaRPr lang="en-US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  <a:ea typeface="Cambria Math"/>
                          </a:rPr>
                          <m:t>𝜙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1200" smtClean="0"/>
                  <a:t> is the tabulated CDL angle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𝜙</m:t>
                        </m:r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1200" smtClean="0"/>
                  <a:t> is the rms angular spread of the tabulated CDL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200" i="1">
                        <a:latin typeface="Cambria Math"/>
                        <a:ea typeface="Cambria Math"/>
                      </a:rPr>
                      <m:t>Δ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𝜙</m:t>
                    </m:r>
                  </m:oMath>
                </a14:m>
                <a:r>
                  <a:rPr lang="en-US" sz="1200" smtClean="0"/>
                  <a:t> is the translation angle</a:t>
                </a:r>
                <a:endParaRPr lang="sv-SE" sz="1200" i="1" smtClean="0"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𝜙</m:t>
                        </m:r>
                      </m:sub>
                    </m:sSub>
                  </m:oMath>
                </a14:m>
                <a:r>
                  <a:rPr lang="en-US" sz="1200" smtClean="0"/>
                  <a:t> is the desired </a:t>
                </a:r>
                <a:r>
                  <a:rPr lang="en-US" sz="1200"/>
                  <a:t>rms angular spread</a:t>
                </a:r>
                <a:r>
                  <a:rPr lang="en-US"/>
                  <a:t> </a:t>
                </a:r>
                <a:endParaRPr lang="en-US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  <a:ea typeface="Cambria Math"/>
                          </a:rPr>
                          <m:t>𝜙</m:t>
                        </m:r>
                      </m:e>
                      <m:sub>
                        <m:r>
                          <a:rPr lang="sv-SE" sz="1200" i="1">
                            <a:latin typeface="Cambria Math"/>
                            <a:ea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1200" smtClean="0"/>
                  <a:t> is the resulting cluster angle</a:t>
                </a:r>
                <a:endParaRPr lang="en-US" sz="120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7297" y="1157161"/>
                <a:ext cx="3672737" cy="25261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2" y="4222071"/>
            <a:ext cx="3667125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338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Proposal 1: Introduce angular translation and angular spread scaling to the agreed CDLs</a:t>
            </a:r>
          </a:p>
          <a:p>
            <a:pPr lvl="1"/>
            <a:r>
              <a:rPr lang="en-US" smtClean="0"/>
              <a:t>A method for scaling and translation to be described in the TR</a:t>
            </a:r>
          </a:p>
          <a:p>
            <a:pPr lvl="1"/>
            <a:r>
              <a:rPr lang="en-US" smtClean="0"/>
              <a:t>Guidlines on selecting scaling and translation parameters to be captured in the TR</a:t>
            </a:r>
          </a:p>
          <a:p>
            <a:pPr lvl="2"/>
            <a:r>
              <a:rPr lang="en-US" smtClean="0"/>
              <a:t>Note: This can be done with a similar approach as the delay scaling</a:t>
            </a:r>
          </a:p>
          <a:p>
            <a:r>
              <a:rPr lang="en-US" smtClean="0"/>
              <a:t>Proposal 2: Introduce correlation matrices to be used together with the TDLs</a:t>
            </a:r>
          </a:p>
          <a:p>
            <a:pPr lvl="1"/>
            <a:r>
              <a:rPr lang="en-US" smtClean="0"/>
              <a:t>The correlation matrix construction method from 36.101/36.104 can be reused</a:t>
            </a:r>
          </a:p>
          <a:p>
            <a:pPr lvl="1"/>
            <a:r>
              <a:rPr lang="en-US"/>
              <a:t>Guidlines on selecting </a:t>
            </a:r>
            <a:r>
              <a:rPr lang="en-US" smtClean="0"/>
              <a:t>correlation parameters </a:t>
            </a:r>
            <a:r>
              <a:rPr lang="en-US"/>
              <a:t>to be captured in the </a:t>
            </a:r>
            <a:r>
              <a:rPr lang="en-US" smtClean="0"/>
              <a:t>TR</a:t>
            </a:r>
          </a:p>
          <a:p>
            <a:pPr lvl="1"/>
            <a:r>
              <a:rPr lang="en-US" smtClean="0"/>
              <a:t>Note: This approach can be applied to TDLs derived from spatially filtered CDLs according to R1-163490 to emulate hybrid BF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2344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ountryTaxHTField0 xmlns="72fa311c-3e01-4f0f-ad4b-f503916d09d4">
      <Terms xmlns="http://schemas.microsoft.com/office/infopath/2007/PartnerControls"/>
    </EriCOLLCountryTaxHTField0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TaxCatchAll xmlns="08b2df90-05d3-4030-90d4-c9feeb4a1cd9">
      <Value>4</Value>
      <Value>3</Value>
      <Value>2</Value>
      <Value>1</Value>
    </TaxCatchAll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</TermName>
          <TermId xmlns="http://schemas.microsoft.com/office/infopath/2007/PartnerControls">7ac278bb-d2a3-440f-950b-542e9e64b75a</TermId>
        </TermInfo>
      </Terms>
    </EriCOLLOrganizationUnit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>Currently being reviewed!</AbstractOrSummary.>
    <EriCOLLCustomerTaxHTField0 xmlns="08b2df90-05d3-4030-90d4-c9feeb4a1cd9">
      <Terms xmlns="http://schemas.microsoft.com/office/infopath/2007/PartnerControls"/>
    </EriCOLLCustomerTaxHTField0>
    <_dlc_DocId xmlns="08b2df90-05d3-4030-90d4-c9feeb4a1cd9">WVVVEZWPY5V4-1-10328</_dlc_DocId>
    <_dlc_DocIdUrl xmlns="08b2df90-05d3-4030-90d4-c9feeb4a1cd9">
      <Url>https://ericoll.internal.ericsson.com/sites/FRA/_layouts/DocIdRedir.aspx?ID=WVVVEZWPY5V4-1-10328</Url>
      <Description>WVVVEZWPY5V4-1-10328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469310-EF28-4330-B992-A8BB553E743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F61BE51-DCDA-46CE-ABB3-7C1F5B5CD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2fa311c-3e01-4f0f-ad4b-f503916d09d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ED7FF4-91E9-4899-9079-379968FB0132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08b2df90-05d3-4030-90d4-c9feeb4a1cd9"/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72fa311c-3e01-4f0f-ad4b-f503916d09d4"/>
    <ds:schemaRef ds:uri="http://schemas.microsoft.com/sharepoint/v4"/>
  </ds:schemaRefs>
</ds:datastoreItem>
</file>

<file path=customXml/itemProps4.xml><?xml version="1.0" encoding="utf-8"?>
<ds:datastoreItem xmlns:ds="http://schemas.openxmlformats.org/officeDocument/2006/customXml" ds:itemID="{D69DE4B5-6FC2-4FA1-9AC7-0EB9A0F5A580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B0EE500-7BD3-44C9-930E-00359695F5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48720</TotalTime>
  <Words>502</Words>
  <Application>Microsoft Office PowerPoint</Application>
  <PresentationFormat>Custom</PresentationFormat>
  <Paragraphs>57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Cambria Math</vt:lpstr>
      <vt:lpstr>Symbol</vt:lpstr>
      <vt:lpstr>Ericsson Capital TT</vt:lpstr>
      <vt:lpstr>PresentationTemplate2011</vt:lpstr>
      <vt:lpstr>WF on link level models for MIMO simulations</vt:lpstr>
      <vt:lpstr>Background</vt:lpstr>
      <vt:lpstr>MIMO link level simulations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Clarifications on channel model correlations</dc:title>
  <dc:creator>Henrik Asplund</dc:creator>
  <dc:description>Rev PA1</dc:description>
  <cp:lastModifiedBy>Henrik Asplund</cp:lastModifiedBy>
  <cp:revision>718</cp:revision>
  <cp:lastPrinted>2015-10-29T13:18:21Z</cp:lastPrinted>
  <dcterms:created xsi:type="dcterms:W3CDTF">2011-05-24T09:22:48Z</dcterms:created>
  <dcterms:modified xsi:type="dcterms:W3CDTF">2016-05-18T08:17:01Z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/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2015-11-12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ContentTypeId">
    <vt:lpwstr>0x010100BB337192E63E44A7A744CE7393F41F4E0033AE7C16A16D614387F8BCBCA706EC4C</vt:lpwstr>
  </property>
  <property fmtid="{D5CDD505-2E9C-101B-9397-08002B2CF9AE}" pid="48" name="_dlc_DocIdItemGuid">
    <vt:lpwstr>addd0d48-f995-454c-afab-a8dbba500575</vt:lpwstr>
  </property>
  <property fmtid="{D5CDD505-2E9C-101B-9397-08002B2CF9AE}" pid="49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0" name="TaxKeyword">
    <vt:lpwstr/>
  </property>
  <property fmtid="{D5CDD505-2E9C-101B-9397-08002B2CF9AE}" pid="51" name="EriCOLLCountry">
    <vt:lpwstr/>
  </property>
  <property fmtid="{D5CDD505-2E9C-101B-9397-08002B2CF9AE}" pid="52" name="EriCOLLCompetence">
    <vt:lpwstr/>
  </property>
  <property fmtid="{D5CDD505-2E9C-101B-9397-08002B2CF9AE}" pid="53" name="EriCOLLOrganizationUnit">
    <vt:lpwstr>4;#GF Technology|7ac278bb-d2a3-440f-950b-542e9e64b75a</vt:lpwstr>
  </property>
  <property fmtid="{D5CDD505-2E9C-101B-9397-08002B2CF9AE}" pid="54" name="EriCOLLProducts">
    <vt:lpwstr/>
  </property>
  <property fmtid="{D5CDD505-2E9C-101B-9397-08002B2CF9AE}" pid="55" name="EriCOLLCustomer">
    <vt:lpwstr/>
  </property>
  <property fmtid="{D5CDD505-2E9C-101B-9397-08002B2CF9AE}" pid="56" name="EriCOLLProjects">
    <vt:lpwstr/>
  </property>
  <property fmtid="{D5CDD505-2E9C-101B-9397-08002B2CF9AE}" pid="57" name="EriCOLLProcess">
    <vt:lpwstr/>
  </property>
  <property fmtid="{D5CDD505-2E9C-101B-9397-08002B2CF9AE}" pid="58" name="UpdateProcess">
    <vt:lpwstr>End</vt:lpwstr>
  </property>
</Properties>
</file>