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8" autoAdjust="0"/>
    <p:restoredTop sz="94660"/>
  </p:normalViewPr>
  <p:slideViewPr>
    <p:cSldViewPr snapToGrid="0">
      <p:cViewPr varScale="1">
        <p:scale>
          <a:sx n="88" d="100"/>
          <a:sy n="88" d="100"/>
        </p:scale>
        <p:origin x="3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04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27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7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1913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39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9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130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441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7934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5952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DE2EB-7434-41A8-A855-7508FE03C960}" type="datetimeFigureOut">
              <a:rPr lang="en-GB" smtClean="0"/>
              <a:t>13/04/2016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949E4-A03F-432C-BFE4-CC8075655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00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4781" y="1597059"/>
            <a:ext cx="9625445" cy="2872417"/>
          </a:xfrm>
        </p:spPr>
        <p:txBody>
          <a:bodyPr>
            <a:normAutofit/>
          </a:bodyPr>
          <a:lstStyle/>
          <a:p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WF on Channel </a:t>
            </a:r>
            <a:r>
              <a:rPr lang="fi-FI" dirty="0" err="1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Coding</a:t>
            </a: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</a:t>
            </a:r>
            <a:r>
              <a:rPr lang="fi-FI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</a:t>
            </a: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valuation for </a:t>
            </a:r>
            <a:b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fi-FI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5G New Radio</a:t>
            </a:r>
            <a:endParaRPr lang="en-GB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69224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#84bis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Busan,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8.1.6.1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48545" y="5091545"/>
            <a:ext cx="5808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smtClean="0"/>
              <a:t>Nokia, Alcatel-</a:t>
            </a:r>
            <a:r>
              <a:rPr lang="fi-FI" sz="2800" dirty="0" err="1" smtClean="0"/>
              <a:t>Lucent</a:t>
            </a:r>
            <a:r>
              <a:rPr lang="fi-FI" sz="2800" dirty="0" smtClean="0"/>
              <a:t> Shanghai Bell,  .. </a:t>
            </a:r>
            <a:endParaRPr lang="en-GB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448976" y="305509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smtClean="0"/>
              <a:t>R1-163700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5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8398" y="1417134"/>
            <a:ext cx="1006579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Identified channel coding schemes for each usage </a:t>
            </a: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scenario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Common simulation assumptions are required to evaluate theoretical performance of proposed coding schemes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Selection of the coding scheme should also consider various other aspects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6" y="419694"/>
            <a:ext cx="10515600" cy="812044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/>
            </a:r>
            <a:b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</a:br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Coding Candidates 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0035046"/>
              </p:ext>
            </p:extLst>
          </p:nvPr>
        </p:nvGraphicFramePr>
        <p:xfrm>
          <a:off x="1874569" y="2024639"/>
          <a:ext cx="8529731" cy="2900650"/>
        </p:xfrm>
        <a:graphic>
          <a:graphicData uri="http://schemas.openxmlformats.org/drawingml/2006/table">
            <a:tbl>
              <a:tblPr firstRow="1" firstCol="1" bandRow="1"/>
              <a:tblGrid>
                <a:gridCol w="2720007"/>
                <a:gridCol w="3088516"/>
                <a:gridCol w="2721208"/>
              </a:tblGrid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eMBB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mMTC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URLLC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6953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 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 coding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7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76882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828" y="774845"/>
            <a:ext cx="10515600" cy="55071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Simulation </a:t>
            </a:r>
            <a:r>
              <a:rPr lang="en-US" sz="28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Assumptions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418" y="1325563"/>
            <a:ext cx="10385946" cy="4547879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Simulation assumptions are different for each usage scenario.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Focus mainly on the BLER performance of candidate coding schemes.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Evaluate performance of coding schemes with similar code rates and block sizes.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Exact code constructions should be illustrated.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Example  : Parity check matrices, polar code construction, ..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 Encoding/decoding </a:t>
            </a:r>
            <a:r>
              <a:rPr lang="en-US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complexity of 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adopted algorithms </a:t>
            </a:r>
            <a:r>
              <a:rPr lang="en-US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</a:t>
            </a: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illustrated.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Email discussion to agree on complexity analysis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258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828" y="566856"/>
            <a:ext cx="7432343" cy="806948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Simulation Assumptions : eMBB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267" y="970330"/>
            <a:ext cx="11458433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Evaluate </a:t>
            </a: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the block error rate (BLER) performance versus SNR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 Other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variants of agreed algorithms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can be used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for encoding and decoding (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Complexity details should be illustrated) </a:t>
            </a:r>
          </a:p>
          <a:p>
            <a:pPr lvl="1"/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 Almost similar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encoded block lengths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should be used for the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evaluation</a:t>
            </a:r>
          </a:p>
          <a:p>
            <a:pPr lvl="1"/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General guidelines</a:t>
            </a:r>
            <a:endParaRPr lang="en-US" sz="16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Existing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code constructions can be adopted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Whenever feasible, performance comparison should adopt coding constructions with matching computational complexities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  <a:p>
            <a:pPr lvl="1"/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281087"/>
              </p:ext>
            </p:extLst>
          </p:nvPr>
        </p:nvGraphicFramePr>
        <p:xfrm>
          <a:off x="893618" y="1771605"/>
          <a:ext cx="10650681" cy="3056968"/>
        </p:xfrm>
        <a:graphic>
          <a:graphicData uri="http://schemas.openxmlformats.org/drawingml/2006/table">
            <a:tbl>
              <a:tblPr firstRow="1" firstCol="1" bandRow="1"/>
              <a:tblGrid>
                <a:gridCol w="2904428"/>
                <a:gridCol w="1956311"/>
                <a:gridCol w="3061989"/>
                <a:gridCol w="2727953"/>
              </a:tblGrid>
              <a:tr h="4171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815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Modulation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QPSK, 64QAM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9332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Coding Scheme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 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Code rate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1/3,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1/2, 3/4,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5/6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561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Decoding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algorithm*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Max-log-MAP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Sum-product (</a:t>
                      </a: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Layered</a:t>
                      </a: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)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List-X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CRC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2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Block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length** </a:t>
                      </a: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(information bits)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100, 400, 1000, 2000,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4000, 8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000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60452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684313"/>
              </p:ext>
            </p:extLst>
          </p:nvPr>
        </p:nvGraphicFramePr>
        <p:xfrm>
          <a:off x="721727" y="1546670"/>
          <a:ext cx="10554426" cy="3442756"/>
        </p:xfrm>
        <a:graphic>
          <a:graphicData uri="http://schemas.openxmlformats.org/drawingml/2006/table">
            <a:tbl>
              <a:tblPr firstRow="1" firstCol="1" bandRow="1"/>
              <a:tblGrid>
                <a:gridCol w="1256769"/>
                <a:gridCol w="1405421"/>
                <a:gridCol w="1818130"/>
                <a:gridCol w="1894524"/>
                <a:gridCol w="2089791"/>
                <a:gridCol w="2089791"/>
              </a:tblGrid>
              <a:tr h="32190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08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Modulation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QPSK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Coding Scheme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Convolutional codes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LDPC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Polar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Turbo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74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Code rate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1/12, 1/6, 1/3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Decoding </a:t>
                      </a:r>
                      <a:r>
                        <a:rPr lang="en-GB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algorithm*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Option</a:t>
                      </a:r>
                      <a:r>
                        <a:rPr lang="fi-FI" sz="18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1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Viterbi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min-sum (layered)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Successive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cancelation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Max-</a:t>
                      </a: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log</a:t>
                      </a: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-MAP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18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Option 2</a:t>
                      </a:r>
                      <a:endParaRPr lang="en-GB" sz="18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</a:t>
                      </a: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-X CRC </a:t>
                      </a: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Viterbi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Sum-product</a:t>
                      </a:r>
                      <a:r>
                        <a:rPr lang="fi-FI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(</a:t>
                      </a:r>
                      <a:r>
                        <a:rPr lang="fi-FI" sz="2000" baseline="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layered</a:t>
                      </a:r>
                      <a:r>
                        <a:rPr lang="fi-FI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)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List-Y CRC 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Max-</a:t>
                      </a:r>
                      <a:r>
                        <a:rPr lang="fi-FI" sz="2000" dirty="0" err="1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log</a:t>
                      </a:r>
                      <a:r>
                        <a:rPr lang="fi-FI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-MAP</a:t>
                      </a:r>
                      <a:endParaRPr lang="en-GB" sz="2000" dirty="0" smtClean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96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Block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lengths * </a:t>
                      </a:r>
                      <a:r>
                        <a:rPr lang="en-GB" sz="2000" dirty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(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information bits)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40,</a:t>
                      </a:r>
                      <a:r>
                        <a:rPr lang="en-GB" sz="2000" baseline="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 200, </a:t>
                      </a:r>
                      <a:r>
                        <a:rPr lang="en-GB" sz="2000" dirty="0" smtClean="0">
                          <a:effectLst/>
                          <a:latin typeface="Nokia Pure Text" panose="020B0504040602060303" pitchFamily="34" charset="0"/>
                          <a:ea typeface="Nokia Pure Text" panose="020B0504040602060303" pitchFamily="34" charset="0"/>
                          <a:cs typeface="Nokia Pure Text" panose="020B0504040602060303" pitchFamily="34" charset="0"/>
                        </a:rPr>
                        <a:t>600, 1000</a:t>
                      </a: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2000" dirty="0">
                        <a:effectLst/>
                        <a:latin typeface="Nokia Pure Text" panose="020B0504040602060303" pitchFamily="34" charset="0"/>
                        <a:ea typeface="Nokia Pure Text" panose="020B0504040602060303" pitchFamily="34" charset="0"/>
                        <a:cs typeface="Nokia Pure Text" panose="020B0504040602060303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74919" y="436376"/>
            <a:ext cx="8196618" cy="806946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Simulation Assumptions : URLLC and mMTC</a:t>
            </a:r>
            <a:endParaRPr lang="en-US" sz="28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011" y="1043267"/>
            <a:ext cx="10313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Evaluate BLER performance versus SNR</a:t>
            </a:r>
            <a:endParaRPr lang="en-US" sz="2000" dirty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726" y="5812182"/>
            <a:ext cx="105440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General guidelines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Similar to eMBB scenario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BLER simulations up to 10</a:t>
            </a:r>
            <a:r>
              <a:rPr lang="en-US" sz="1600" baseline="300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-4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is recommended (to observe the error floor) for URLLC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Nokia Pure Text" panose="020B0504040602060303" pitchFamily="34" charset="0"/>
              <a:ea typeface="Nokia Pure Text" panose="020B0504040602060303" pitchFamily="34" charset="0"/>
              <a:cs typeface="Nokia Pure Text" panose="020B0504040602060303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49828" y="169055"/>
            <a:ext cx="10515600" cy="4284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Proposal</a:t>
            </a:r>
            <a:endParaRPr lang="en-GB" sz="3200" dirty="0"/>
          </a:p>
        </p:txBody>
      </p:sp>
      <p:sp>
        <p:nvSpPr>
          <p:cNvPr id="2" name="Rectangle 1"/>
          <p:cNvSpPr/>
          <p:nvPr/>
        </p:nvSpPr>
        <p:spPr>
          <a:xfrm>
            <a:off x="800101" y="5037347"/>
            <a:ext cx="1006532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 Other </a:t>
            </a:r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variants of agreed algorithms can be used for encoding and decoding (Complexity details should be illustrated) </a:t>
            </a:r>
          </a:p>
          <a:p>
            <a:pPr lvl="1"/>
            <a:r>
              <a:rPr lang="en-US" sz="1600" dirty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** Almost similar encoded block lengths should be used for the </a:t>
            </a:r>
            <a:r>
              <a:rPr lang="en-US" sz="1600" dirty="0" smtClean="0">
                <a:latin typeface="Nokia Pure Text" panose="020B0504040602060303" pitchFamily="34" charset="0"/>
                <a:ea typeface="Nokia Pure Text" panose="020B0504040602060303" pitchFamily="34" charset="0"/>
                <a:cs typeface="Nokia Pure Text" panose="020B0504040602060303" pitchFamily="34" charset="0"/>
              </a:rPr>
              <a:t>evaluation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917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402</Words>
  <Application>Microsoft Office PowerPoint</Application>
  <PresentationFormat>Widescreen</PresentationFormat>
  <Paragraphs>115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ＭＳ Ｐゴシック</vt:lpstr>
      <vt:lpstr>宋体</vt:lpstr>
      <vt:lpstr>Arial</vt:lpstr>
      <vt:lpstr>Calibri</vt:lpstr>
      <vt:lpstr>Calibri Light</vt:lpstr>
      <vt:lpstr>Nokia Pure Text</vt:lpstr>
      <vt:lpstr>Wingdings</vt:lpstr>
      <vt:lpstr>Office Theme</vt:lpstr>
      <vt:lpstr>WF on Channel Coding Evaluation for  5G New Radio</vt:lpstr>
      <vt:lpstr> Coding Candidates </vt:lpstr>
      <vt:lpstr>Simulation Assumptions</vt:lpstr>
      <vt:lpstr>Simulation Assumptions : eMBB</vt:lpstr>
      <vt:lpstr>Simulation Assumptions : URLLC and mMTC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Coding for  5G New Radio</dc:title>
  <dc:creator>Jayasinghe, Keeth (Nokia - FI/Espoo)</dc:creator>
  <cp:lastModifiedBy>Mihai Enescu</cp:lastModifiedBy>
  <cp:revision>49</cp:revision>
  <dcterms:created xsi:type="dcterms:W3CDTF">2016-04-11T10:28:00Z</dcterms:created>
  <dcterms:modified xsi:type="dcterms:W3CDTF">2016-04-13T03:53:36Z</dcterms:modified>
</cp:coreProperties>
</file>