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8883" autoAdjust="0"/>
  </p:normalViewPr>
  <p:slideViewPr>
    <p:cSldViewPr>
      <p:cViewPr varScale="1">
        <p:scale>
          <a:sx n="70" d="100"/>
          <a:sy n="70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Forward Compatibility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smtClean="0"/>
              <a:t>HiSilicon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       R1-163555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Observations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pPr lvl="0"/>
            <a:r>
              <a:rPr lang="en-GB" sz="2000" dirty="0" smtClean="0"/>
              <a:t>For forward compatibility and for compatibility of different features within each release</a:t>
            </a:r>
            <a:r>
              <a:rPr lang="en-GB" sz="2000" dirty="0" smtClean="0"/>
              <a:t>, the following observations are made:</a:t>
            </a:r>
          </a:p>
          <a:p>
            <a:pPr lvl="1"/>
            <a:r>
              <a:rPr lang="en-GB" sz="2000" dirty="0" smtClean="0"/>
              <a:t>Support of Coexistence </a:t>
            </a:r>
            <a:r>
              <a:rPr lang="en-GB" sz="2000" dirty="0" smtClean="0"/>
              <a:t>over a single continuous block of spectrum</a:t>
            </a:r>
            <a:endParaRPr lang="en-US" sz="2400" dirty="0" smtClean="0"/>
          </a:p>
          <a:p>
            <a:pPr lvl="2"/>
            <a:r>
              <a:rPr lang="en-GB" sz="1600" dirty="0" smtClean="0"/>
              <a:t>NR and other 3GPP RAT (e.g. LTE, NB-</a:t>
            </a:r>
            <a:r>
              <a:rPr lang="en-GB" sz="1600" dirty="0" err="1" smtClean="0"/>
              <a:t>IoT</a:t>
            </a:r>
            <a:r>
              <a:rPr lang="en-GB" sz="1600" dirty="0" smtClean="0"/>
              <a:t>)</a:t>
            </a:r>
            <a:endParaRPr lang="en-US" dirty="0" smtClean="0"/>
          </a:p>
          <a:p>
            <a:pPr lvl="2"/>
            <a:r>
              <a:rPr lang="en-GB" sz="1600" dirty="0" smtClean="0"/>
              <a:t>different NR numerologies</a:t>
            </a:r>
          </a:p>
          <a:p>
            <a:pPr lvl="2"/>
            <a:r>
              <a:rPr lang="en-GB" sz="1600" dirty="0" smtClean="0"/>
              <a:t>different services</a:t>
            </a:r>
            <a:endParaRPr lang="en-US" dirty="0" smtClean="0"/>
          </a:p>
          <a:p>
            <a:pPr lvl="1"/>
            <a:r>
              <a:rPr lang="en-GB" sz="2000" dirty="0" smtClean="0"/>
              <a:t>Support of multiple services (in any phase/release)</a:t>
            </a:r>
            <a:endParaRPr lang="en-US" sz="2400" dirty="0" smtClean="0"/>
          </a:p>
          <a:p>
            <a:pPr lvl="2"/>
            <a:r>
              <a:rPr lang="en-GB" sz="1600" dirty="0" smtClean="0"/>
              <a:t>services using future designs (e.g. waveform, frame structure, multiple access, etc)</a:t>
            </a:r>
            <a:endParaRPr lang="en-US" dirty="0" smtClean="0"/>
          </a:p>
          <a:p>
            <a:pPr lvl="2"/>
            <a:r>
              <a:rPr lang="en-GB" sz="1600" dirty="0" smtClean="0"/>
              <a:t>services using the same OFDM-based waveform with different numerology</a:t>
            </a:r>
          </a:p>
          <a:p>
            <a:pPr lvl="1"/>
            <a:r>
              <a:rPr lang="en-US" sz="2000" dirty="0" smtClean="0"/>
              <a:t>Support </a:t>
            </a:r>
            <a:r>
              <a:rPr lang="en-US" sz="2000" dirty="0" smtClean="0"/>
              <a:t>of accommodating new technical features</a:t>
            </a:r>
            <a:r>
              <a:rPr lang="en-GB" sz="2000" dirty="0" smtClean="0"/>
              <a:t> </a:t>
            </a:r>
            <a:endParaRPr lang="en-US" sz="2400" dirty="0" smtClean="0"/>
          </a:p>
          <a:p>
            <a:pPr lvl="2"/>
            <a:r>
              <a:rPr lang="en-GB" sz="1600" dirty="0" smtClean="0"/>
              <a:t>seamlessly integrate new device categories</a:t>
            </a:r>
          </a:p>
          <a:p>
            <a:pPr lvl="2"/>
            <a:r>
              <a:rPr lang="en-GB" sz="1600" dirty="0" smtClean="0"/>
              <a:t>enable UEs that do not support the full system BW (e.g. low-cost MTC)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458200" cy="4876800"/>
          </a:xfrm>
        </p:spPr>
        <p:txBody>
          <a:bodyPr>
            <a:noAutofit/>
          </a:bodyPr>
          <a:lstStyle/>
          <a:p>
            <a:r>
              <a:rPr lang="en-GB" sz="2400" dirty="0" smtClean="0"/>
              <a:t>Phase 1 and later phases of NR should be designed with the following principles to ensure forward compatibility and compatibility of different features:</a:t>
            </a:r>
            <a:endParaRPr lang="en-US" sz="2800" dirty="0" smtClean="0"/>
          </a:p>
          <a:p>
            <a:pPr lvl="1"/>
            <a:r>
              <a:rPr lang="en-GB" sz="2000" dirty="0" smtClean="0"/>
              <a:t>Support of blank resources in time/frequency</a:t>
            </a:r>
            <a:endParaRPr lang="en-US" dirty="0" smtClean="0"/>
          </a:p>
          <a:p>
            <a:pPr lvl="1"/>
            <a:r>
              <a:rPr lang="en-GB" sz="2000" dirty="0" smtClean="0"/>
              <a:t>waveform with lower emissions outside the useful </a:t>
            </a:r>
            <a:r>
              <a:rPr lang="en-GB" sz="2000" dirty="0" err="1" smtClean="0"/>
              <a:t>subbands</a:t>
            </a:r>
            <a:r>
              <a:rPr lang="en-GB" sz="2000" dirty="0" smtClean="0"/>
              <a:t> compared to </a:t>
            </a:r>
            <a:r>
              <a:rPr lang="en-GB" sz="2000" dirty="0" smtClean="0"/>
              <a:t>CP-OFDM without windowing and filtering</a:t>
            </a:r>
            <a:endParaRPr lang="en-US" sz="2000" dirty="0" smtClean="0"/>
          </a:p>
          <a:p>
            <a:pPr lvl="1"/>
            <a:r>
              <a:rPr lang="en-GB" sz="2000" dirty="0" smtClean="0"/>
              <a:t>Strive for</a:t>
            </a:r>
          </a:p>
          <a:p>
            <a:pPr lvl="2"/>
            <a:r>
              <a:rPr lang="en-GB" sz="1800" dirty="0" smtClean="0"/>
              <a:t>Minimizing </a:t>
            </a:r>
            <a:r>
              <a:rPr lang="en-GB" sz="1800" dirty="0" smtClean="0"/>
              <a:t>the amount of signals/resources that needs to be transmitted irrespective of incoming traffic</a:t>
            </a:r>
            <a:endParaRPr lang="en-US" sz="1800" dirty="0" smtClean="0"/>
          </a:p>
          <a:p>
            <a:pPr lvl="2"/>
            <a:r>
              <a:rPr lang="en-GB" sz="1800" dirty="0" smtClean="0"/>
              <a:t>Maximizing the amount of resources that can be flexibly utilized without causing backward compatibility issues in the future</a:t>
            </a:r>
            <a:endParaRPr lang="en-US" sz="1800" dirty="0" smtClean="0"/>
          </a:p>
          <a:p>
            <a:pPr lvl="2"/>
            <a:r>
              <a:rPr lang="en-GB" sz="1800" dirty="0" smtClean="0"/>
              <a:t>Minimizing transmission </a:t>
            </a:r>
            <a:r>
              <a:rPr lang="en-GB" sz="1800" dirty="0" smtClean="0"/>
              <a:t>of </a:t>
            </a:r>
            <a:r>
              <a:rPr lang="en-GB" sz="1800" dirty="0" smtClean="0"/>
              <a:t>(always-on) </a:t>
            </a:r>
            <a:r>
              <a:rPr lang="en-GB" sz="1800" dirty="0" smtClean="0"/>
              <a:t>wideband </a:t>
            </a:r>
            <a:r>
              <a:rPr lang="en-GB" sz="1800" dirty="0" smtClean="0"/>
              <a:t>signals and </a:t>
            </a:r>
            <a:r>
              <a:rPr lang="en-GB" sz="1800" dirty="0" smtClean="0"/>
              <a:t>channels</a:t>
            </a:r>
            <a:endParaRPr lang="en-GB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3400" y="6248400"/>
            <a:ext cx="242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Continued on next page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4953000"/>
          </a:xfrm>
        </p:spPr>
        <p:txBody>
          <a:bodyPr>
            <a:noAutofit/>
          </a:bodyPr>
          <a:lstStyle/>
          <a:p>
            <a:pPr lvl="1"/>
            <a:r>
              <a:rPr lang="en-GB" sz="2400" dirty="0" smtClean="0"/>
              <a:t>Flexible configuration of signals, channels and resources</a:t>
            </a:r>
            <a:endParaRPr lang="en-US" sz="3200" dirty="0" smtClean="0"/>
          </a:p>
          <a:p>
            <a:pPr lvl="2"/>
            <a:r>
              <a:rPr lang="en-GB" sz="2000" dirty="0" smtClean="0"/>
              <a:t>Strive to avoid </a:t>
            </a:r>
            <a:r>
              <a:rPr lang="en-GB" sz="2000" dirty="0" smtClean="0"/>
              <a:t>short periodicity of always-on periodic signals and channels</a:t>
            </a:r>
          </a:p>
          <a:p>
            <a:pPr lvl="2"/>
            <a:r>
              <a:rPr lang="en-GB" sz="2000" dirty="0" smtClean="0"/>
              <a:t>Rely more on dynamically configured quantities</a:t>
            </a:r>
            <a:endParaRPr lang="en-US" sz="2000" dirty="0" smtClean="0"/>
          </a:p>
          <a:p>
            <a:pPr lvl="1"/>
            <a:r>
              <a:rPr lang="en-GB" sz="2400" dirty="0" smtClean="0"/>
              <a:t>Physical layer functionalities (signals, channels, </a:t>
            </a:r>
            <a:r>
              <a:rPr lang="en-GB" sz="2400" dirty="0" err="1" smtClean="0"/>
              <a:t>signaling</a:t>
            </a:r>
            <a:r>
              <a:rPr lang="en-GB" sz="2400" dirty="0" smtClean="0"/>
              <a:t>) </a:t>
            </a:r>
            <a:r>
              <a:rPr lang="en-GB" sz="2400" dirty="0" smtClean="0"/>
              <a:t>should </a:t>
            </a:r>
            <a:r>
              <a:rPr lang="en-GB" sz="2400" dirty="0" smtClean="0"/>
              <a:t>be confined within its flexibly-configured time/frequency resource (for control, data, reference signals)</a:t>
            </a:r>
          </a:p>
          <a:p>
            <a:pPr lvl="1"/>
            <a:r>
              <a:rPr lang="en-GB" sz="2400" dirty="0" smtClean="0"/>
              <a:t>Rely more on UE-specific </a:t>
            </a:r>
            <a:r>
              <a:rPr lang="en-GB" sz="2400" dirty="0" smtClean="0"/>
              <a:t>quantities</a:t>
            </a:r>
            <a:endParaRPr lang="en-GB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5565</TotalTime>
  <Words>287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Forward Compatibility</vt:lpstr>
      <vt:lpstr>Observations</vt:lpstr>
      <vt:lpstr>Proposal 2</vt:lpstr>
      <vt:lpstr>Proposal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David Mazzarese</cp:lastModifiedBy>
  <cp:revision>100</cp:revision>
  <dcterms:created xsi:type="dcterms:W3CDTF">2006-08-16T00:00:00Z</dcterms:created>
  <dcterms:modified xsi:type="dcterms:W3CDTF">2016-04-12T09:55:42Z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