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57" r:id="rId3"/>
    <p:sldId id="259" r:id="rId4"/>
    <p:sldId id="258" r:id="rId5"/>
  </p:sldIdLst>
  <p:sldSz cx="9144000" cy="6858000" type="screen4x3"/>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9" d="100"/>
          <a:sy n="99" d="100"/>
        </p:scale>
        <p:origin x="-1272" y="-40"/>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notesMaster" Target="notesMasters/notesMaster1.xml"/><Relationship Id="rId7" Type="http://schemas.openxmlformats.org/officeDocument/2006/relationships/printerSettings" Target="printerSettings/printerSettings1.bin"/><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3F6979D-0534-4CEA-AC89-5903F761A8C5}" type="datetimeFigureOut">
              <a:rPr lang="en-US" smtClean="0"/>
              <a:t>11/17/15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846B4F-6237-474E-940F-E85746C3106E}" type="slidenum">
              <a:rPr lang="en-US" smtClean="0"/>
              <a:t>‹#›</a:t>
            </a:fld>
            <a:endParaRPr lang="en-US"/>
          </a:p>
        </p:txBody>
      </p:sp>
    </p:spTree>
    <p:extLst>
      <p:ext uri="{BB962C8B-B14F-4D97-AF65-F5344CB8AC3E}">
        <p14:creationId xmlns:p14="http://schemas.microsoft.com/office/powerpoint/2010/main" val="15197361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09094D-C5EC-49AB-AB59-7A10CDEAA5F8}" type="slidenum">
              <a:rPr lang="en-US" smtClean="0"/>
              <a:t>2</a:t>
            </a:fld>
            <a:endParaRPr lang="en-US"/>
          </a:p>
        </p:txBody>
      </p:sp>
    </p:spTree>
    <p:extLst>
      <p:ext uri="{BB962C8B-B14F-4D97-AF65-F5344CB8AC3E}">
        <p14:creationId xmlns:p14="http://schemas.microsoft.com/office/powerpoint/2010/main" val="13680929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DD80249-7570-4C54-AC9B-5F07B6C4D709}" type="datetimeFigureOut">
              <a:rPr lang="en-US" smtClean="0"/>
              <a:t>11/17/15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EAF507-02A4-4015-BF1C-3E5CFDB46988}" type="slidenum">
              <a:rPr lang="en-US" smtClean="0"/>
              <a:t>‹#›</a:t>
            </a:fld>
            <a:endParaRPr lang="en-US"/>
          </a:p>
        </p:txBody>
      </p:sp>
    </p:spTree>
    <p:extLst>
      <p:ext uri="{BB962C8B-B14F-4D97-AF65-F5344CB8AC3E}">
        <p14:creationId xmlns:p14="http://schemas.microsoft.com/office/powerpoint/2010/main" val="3235251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DD80249-7570-4C54-AC9B-5F07B6C4D709}" type="datetimeFigureOut">
              <a:rPr lang="en-US" smtClean="0"/>
              <a:t>11/17/15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EAF507-02A4-4015-BF1C-3E5CFDB46988}" type="slidenum">
              <a:rPr lang="en-US" smtClean="0"/>
              <a:t>‹#›</a:t>
            </a:fld>
            <a:endParaRPr lang="en-US"/>
          </a:p>
        </p:txBody>
      </p:sp>
    </p:spTree>
    <p:extLst>
      <p:ext uri="{BB962C8B-B14F-4D97-AF65-F5344CB8AC3E}">
        <p14:creationId xmlns:p14="http://schemas.microsoft.com/office/powerpoint/2010/main" val="34753833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DD80249-7570-4C54-AC9B-5F07B6C4D709}" type="datetimeFigureOut">
              <a:rPr lang="en-US" smtClean="0"/>
              <a:t>11/17/15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EAF507-02A4-4015-BF1C-3E5CFDB46988}" type="slidenum">
              <a:rPr lang="en-US" smtClean="0"/>
              <a:t>‹#›</a:t>
            </a:fld>
            <a:endParaRPr lang="en-US"/>
          </a:p>
        </p:txBody>
      </p:sp>
    </p:spTree>
    <p:extLst>
      <p:ext uri="{BB962C8B-B14F-4D97-AF65-F5344CB8AC3E}">
        <p14:creationId xmlns:p14="http://schemas.microsoft.com/office/powerpoint/2010/main" val="1954575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DD80249-7570-4C54-AC9B-5F07B6C4D709}" type="datetimeFigureOut">
              <a:rPr lang="en-US" smtClean="0"/>
              <a:t>11/17/15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EAF507-02A4-4015-BF1C-3E5CFDB46988}" type="slidenum">
              <a:rPr lang="en-US" smtClean="0"/>
              <a:t>‹#›</a:t>
            </a:fld>
            <a:endParaRPr lang="en-US"/>
          </a:p>
        </p:txBody>
      </p:sp>
    </p:spTree>
    <p:extLst>
      <p:ext uri="{BB962C8B-B14F-4D97-AF65-F5344CB8AC3E}">
        <p14:creationId xmlns:p14="http://schemas.microsoft.com/office/powerpoint/2010/main" val="8178637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DD80249-7570-4C54-AC9B-5F07B6C4D709}" type="datetimeFigureOut">
              <a:rPr lang="en-US" smtClean="0"/>
              <a:t>11/17/15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EAF507-02A4-4015-BF1C-3E5CFDB46988}" type="slidenum">
              <a:rPr lang="en-US" smtClean="0"/>
              <a:t>‹#›</a:t>
            </a:fld>
            <a:endParaRPr lang="en-US"/>
          </a:p>
        </p:txBody>
      </p:sp>
    </p:spTree>
    <p:extLst>
      <p:ext uri="{BB962C8B-B14F-4D97-AF65-F5344CB8AC3E}">
        <p14:creationId xmlns:p14="http://schemas.microsoft.com/office/powerpoint/2010/main" val="19870437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DD80249-7570-4C54-AC9B-5F07B6C4D709}" type="datetimeFigureOut">
              <a:rPr lang="en-US" smtClean="0"/>
              <a:t>11/17/15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EAF507-02A4-4015-BF1C-3E5CFDB46988}" type="slidenum">
              <a:rPr lang="en-US" smtClean="0"/>
              <a:t>‹#›</a:t>
            </a:fld>
            <a:endParaRPr lang="en-US"/>
          </a:p>
        </p:txBody>
      </p:sp>
    </p:spTree>
    <p:extLst>
      <p:ext uri="{BB962C8B-B14F-4D97-AF65-F5344CB8AC3E}">
        <p14:creationId xmlns:p14="http://schemas.microsoft.com/office/powerpoint/2010/main" val="18477723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DD80249-7570-4C54-AC9B-5F07B6C4D709}" type="datetimeFigureOut">
              <a:rPr lang="en-US" smtClean="0"/>
              <a:t>11/17/15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EAF507-02A4-4015-BF1C-3E5CFDB46988}" type="slidenum">
              <a:rPr lang="en-US" smtClean="0"/>
              <a:t>‹#›</a:t>
            </a:fld>
            <a:endParaRPr lang="en-US"/>
          </a:p>
        </p:txBody>
      </p:sp>
    </p:spTree>
    <p:extLst>
      <p:ext uri="{BB962C8B-B14F-4D97-AF65-F5344CB8AC3E}">
        <p14:creationId xmlns:p14="http://schemas.microsoft.com/office/powerpoint/2010/main" val="3493318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DD80249-7570-4C54-AC9B-5F07B6C4D709}" type="datetimeFigureOut">
              <a:rPr lang="en-US" smtClean="0"/>
              <a:t>11/17/15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EAF507-02A4-4015-BF1C-3E5CFDB46988}" type="slidenum">
              <a:rPr lang="en-US" smtClean="0"/>
              <a:t>‹#›</a:t>
            </a:fld>
            <a:endParaRPr lang="en-US"/>
          </a:p>
        </p:txBody>
      </p:sp>
    </p:spTree>
    <p:extLst>
      <p:ext uri="{BB962C8B-B14F-4D97-AF65-F5344CB8AC3E}">
        <p14:creationId xmlns:p14="http://schemas.microsoft.com/office/powerpoint/2010/main" val="6285353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D80249-7570-4C54-AC9B-5F07B6C4D709}" type="datetimeFigureOut">
              <a:rPr lang="en-US" smtClean="0"/>
              <a:t>11/17/15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EAF507-02A4-4015-BF1C-3E5CFDB46988}" type="slidenum">
              <a:rPr lang="en-US" smtClean="0"/>
              <a:t>‹#›</a:t>
            </a:fld>
            <a:endParaRPr lang="en-US"/>
          </a:p>
        </p:txBody>
      </p:sp>
    </p:spTree>
    <p:extLst>
      <p:ext uri="{BB962C8B-B14F-4D97-AF65-F5344CB8AC3E}">
        <p14:creationId xmlns:p14="http://schemas.microsoft.com/office/powerpoint/2010/main" val="7908657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DD80249-7570-4C54-AC9B-5F07B6C4D709}" type="datetimeFigureOut">
              <a:rPr lang="en-US" smtClean="0"/>
              <a:t>11/17/15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EAF507-02A4-4015-BF1C-3E5CFDB46988}" type="slidenum">
              <a:rPr lang="en-US" smtClean="0"/>
              <a:t>‹#›</a:t>
            </a:fld>
            <a:endParaRPr lang="en-US"/>
          </a:p>
        </p:txBody>
      </p:sp>
    </p:spTree>
    <p:extLst>
      <p:ext uri="{BB962C8B-B14F-4D97-AF65-F5344CB8AC3E}">
        <p14:creationId xmlns:p14="http://schemas.microsoft.com/office/powerpoint/2010/main" val="1804089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DD80249-7570-4C54-AC9B-5F07B6C4D709}" type="datetimeFigureOut">
              <a:rPr lang="en-US" smtClean="0"/>
              <a:t>11/17/15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EAF507-02A4-4015-BF1C-3E5CFDB46988}" type="slidenum">
              <a:rPr lang="en-US" smtClean="0"/>
              <a:t>‹#›</a:t>
            </a:fld>
            <a:endParaRPr lang="en-US"/>
          </a:p>
        </p:txBody>
      </p:sp>
    </p:spTree>
    <p:extLst>
      <p:ext uri="{BB962C8B-B14F-4D97-AF65-F5344CB8AC3E}">
        <p14:creationId xmlns:p14="http://schemas.microsoft.com/office/powerpoint/2010/main" val="39390852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D80249-7570-4C54-AC9B-5F07B6C4D709}" type="datetimeFigureOut">
              <a:rPr lang="en-US" smtClean="0"/>
              <a:t>11/17/15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EAF507-02A4-4015-BF1C-3E5CFDB46988}" type="slidenum">
              <a:rPr lang="en-US" smtClean="0"/>
              <a:t>‹#›</a:t>
            </a:fld>
            <a:endParaRPr lang="en-US"/>
          </a:p>
        </p:txBody>
      </p:sp>
    </p:spTree>
    <p:extLst>
      <p:ext uri="{BB962C8B-B14F-4D97-AF65-F5344CB8AC3E}">
        <p14:creationId xmlns:p14="http://schemas.microsoft.com/office/powerpoint/2010/main" val="1371282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WF on MCOT for LBT priority classes </a:t>
            </a:r>
            <a:endParaRPr lang="en-US" dirty="0"/>
          </a:p>
        </p:txBody>
      </p:sp>
      <p:sp>
        <p:nvSpPr>
          <p:cNvPr id="3" name="Subtitle 2"/>
          <p:cNvSpPr>
            <a:spLocks noGrp="1"/>
          </p:cNvSpPr>
          <p:nvPr>
            <p:ph type="subTitle" idx="1"/>
          </p:nvPr>
        </p:nvSpPr>
        <p:spPr/>
        <p:txBody>
          <a:bodyPr/>
          <a:lstStyle/>
          <a:p>
            <a:r>
              <a:rPr lang="en-US" dirty="0" smtClean="0"/>
              <a:t>Cisco Systems, </a:t>
            </a:r>
            <a:r>
              <a:rPr lang="en-US" dirty="0" smtClean="0"/>
              <a:t>Broadcom, </a:t>
            </a:r>
            <a:r>
              <a:rPr lang="en-US" dirty="0" err="1" smtClean="0"/>
              <a:t>CableLabs</a:t>
            </a:r>
            <a:r>
              <a:rPr lang="en-US" dirty="0" smtClean="0"/>
              <a:t>, BlackBerry, Orange</a:t>
            </a:r>
            <a:endParaRPr lang="en-US" dirty="0"/>
          </a:p>
        </p:txBody>
      </p:sp>
      <p:sp>
        <p:nvSpPr>
          <p:cNvPr id="4" name="Rectangle 3"/>
          <p:cNvSpPr>
            <a:spLocks noChangeArrowheads="1"/>
          </p:cNvSpPr>
          <p:nvPr/>
        </p:nvSpPr>
        <p:spPr bwMode="auto">
          <a:xfrm>
            <a:off x="304800" y="304800"/>
            <a:ext cx="8534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defPPr>
              <a:defRPr lang="en-US"/>
            </a:defPPr>
            <a:lvl1pPr algn="l" rtl="0" eaLnBrk="0" fontAlgn="base" hangingPunct="0">
              <a:spcBef>
                <a:spcPct val="0"/>
              </a:spcBef>
              <a:spcAft>
                <a:spcPct val="0"/>
              </a:spcAft>
              <a:defRPr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spcBef>
                <a:spcPct val="0"/>
              </a:spcBef>
              <a:buFontTx/>
              <a:buNone/>
            </a:pPr>
            <a:r>
              <a:rPr lang="en-GB" altLang="ko-KR" sz="2000" b="1" dirty="0">
                <a:latin typeface="Times New Roman" pitchFamily="18" charset="0"/>
                <a:cs typeface="Times New Roman" pitchFamily="18" charset="0"/>
              </a:rPr>
              <a:t>3GPP TSG RAN WG1 #83				        R1-</a:t>
            </a:r>
            <a:r>
              <a:rPr lang="en-GB" altLang="ko-KR" sz="2000" b="1" dirty="0" smtClean="0">
                <a:latin typeface="Times New Roman" pitchFamily="18" charset="0"/>
                <a:cs typeface="Times New Roman" pitchFamily="18" charset="0"/>
              </a:rPr>
              <a:t>1</a:t>
            </a:r>
            <a:r>
              <a:rPr lang="en-US" altLang="ko-KR" sz="2000" b="1" smtClean="0">
                <a:latin typeface="Times New Roman" pitchFamily="18" charset="0"/>
                <a:cs typeface="Times New Roman" pitchFamily="18" charset="0"/>
              </a:rPr>
              <a:t>57628</a:t>
            </a:r>
            <a:endParaRPr lang="en-US" altLang="zh-CN" sz="2000" b="1">
              <a:latin typeface="Times New Roman" pitchFamily="18" charset="0"/>
              <a:ea typeface="맑은 고딕" pitchFamily="34" charset="-127"/>
              <a:cs typeface="Times New Roman" pitchFamily="18" charset="0"/>
            </a:endParaRPr>
          </a:p>
          <a:p>
            <a:pPr>
              <a:spcBef>
                <a:spcPct val="0"/>
              </a:spcBef>
              <a:buFontTx/>
              <a:buNone/>
            </a:pPr>
            <a:r>
              <a:rPr lang="en-US" altLang="en-US" sz="2000" b="1" dirty="0">
                <a:latin typeface="Times New Roman" pitchFamily="18" charset="0"/>
                <a:ea typeface="맑은 고딕" pitchFamily="34" charset="-127"/>
                <a:cs typeface="Times New Roman" pitchFamily="18" charset="0"/>
              </a:rPr>
              <a:t>Anaheim, USA, 15th - 22th November 2015</a:t>
            </a:r>
          </a:p>
        </p:txBody>
      </p:sp>
      <p:sp>
        <p:nvSpPr>
          <p:cNvPr id="5" name="TextBox 4"/>
          <p:cNvSpPr txBox="1">
            <a:spLocks noChangeArrowheads="1"/>
          </p:cNvSpPr>
          <p:nvPr/>
        </p:nvSpPr>
        <p:spPr bwMode="auto">
          <a:xfrm>
            <a:off x="457200" y="1106487"/>
            <a:ext cx="2743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eaLnBrk="1" hangingPunct="1">
              <a:spcBef>
                <a:spcPct val="0"/>
              </a:spcBef>
              <a:buFontTx/>
              <a:buNone/>
            </a:pPr>
            <a:r>
              <a:rPr lang="en-US" altLang="ko-KR" sz="1800" dirty="0"/>
              <a:t>Agenda item: 6.2.3.1</a:t>
            </a:r>
          </a:p>
          <a:p>
            <a:pPr eaLnBrk="1" hangingPunct="1">
              <a:spcBef>
                <a:spcPct val="0"/>
              </a:spcBef>
              <a:buFontTx/>
              <a:buNone/>
            </a:pPr>
            <a:r>
              <a:rPr lang="en-US" altLang="ko-KR" sz="1800" dirty="0"/>
              <a:t>Document for decision</a:t>
            </a:r>
            <a:endParaRPr lang="ko-KR" altLang="en-US" sz="1800" dirty="0"/>
          </a:p>
        </p:txBody>
      </p:sp>
    </p:spTree>
    <p:extLst>
      <p:ext uri="{BB962C8B-B14F-4D97-AF65-F5344CB8AC3E}">
        <p14:creationId xmlns:p14="http://schemas.microsoft.com/office/powerpoint/2010/main" val="111610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735840712"/>
              </p:ext>
            </p:extLst>
          </p:nvPr>
        </p:nvGraphicFramePr>
        <p:xfrm>
          <a:off x="1904999" y="2895599"/>
          <a:ext cx="3962400" cy="1193801"/>
        </p:xfrm>
        <a:graphic>
          <a:graphicData uri="http://schemas.openxmlformats.org/drawingml/2006/table">
            <a:tbl>
              <a:tblPr firstRow="1" firstCol="1" bandRow="1">
                <a:tableStyleId>{5C22544A-7EE6-4342-B048-85BDC9FD1C3A}</a:tableStyleId>
              </a:tblPr>
              <a:tblGrid>
                <a:gridCol w="1302944"/>
                <a:gridCol w="964228"/>
                <a:gridCol w="964228"/>
                <a:gridCol w="731000"/>
              </a:tblGrid>
              <a:tr h="218340">
                <a:tc>
                  <a:txBody>
                    <a:bodyPr/>
                    <a:lstStyle/>
                    <a:p>
                      <a:pPr marL="0" marR="0" algn="ctr" hangingPunct="0">
                        <a:spcBef>
                          <a:spcPts val="0"/>
                        </a:spcBef>
                        <a:spcAft>
                          <a:spcPts val="900"/>
                        </a:spcAft>
                      </a:pPr>
                      <a:r>
                        <a:rPr lang="en-US" sz="1050">
                          <a:effectLst/>
                        </a:rPr>
                        <a:t>LBT priority class</a:t>
                      </a:r>
                      <a:endParaRPr lang="sv-SE" sz="16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050">
                          <a:effectLst/>
                        </a:rPr>
                        <a:t>CWmin</a:t>
                      </a:r>
                      <a:endParaRPr lang="sv-SE" sz="16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050">
                          <a:effectLst/>
                        </a:rPr>
                        <a:t>CWmax</a:t>
                      </a:r>
                      <a:endParaRPr lang="sv-SE" sz="16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050">
                          <a:effectLst/>
                        </a:rPr>
                        <a:t>n</a:t>
                      </a:r>
                      <a:endParaRPr lang="sv-SE" sz="1600">
                        <a:effectLst/>
                        <a:latin typeface="Times New Roman"/>
                        <a:ea typeface="Times New Roman"/>
                      </a:endParaRPr>
                    </a:p>
                  </a:txBody>
                  <a:tcPr marL="68580" marR="68580" marT="0" marB="0"/>
                </a:tc>
              </a:tr>
              <a:tr h="238760">
                <a:tc>
                  <a:txBody>
                    <a:bodyPr/>
                    <a:lstStyle/>
                    <a:p>
                      <a:pPr marL="0" marR="0" algn="ctr" hangingPunct="0">
                        <a:spcBef>
                          <a:spcPts val="0"/>
                        </a:spcBef>
                        <a:spcAft>
                          <a:spcPts val="900"/>
                        </a:spcAft>
                      </a:pPr>
                      <a:r>
                        <a:rPr lang="en-US" sz="1200">
                          <a:effectLst/>
                        </a:rPr>
                        <a:t>1</a:t>
                      </a:r>
                      <a:endParaRPr lang="sv-SE" sz="16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200">
                          <a:effectLst/>
                        </a:rPr>
                        <a:t>3</a:t>
                      </a:r>
                      <a:endParaRPr lang="sv-SE" sz="16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200">
                          <a:effectLst/>
                        </a:rPr>
                        <a:t>7</a:t>
                      </a:r>
                      <a:endParaRPr lang="sv-SE" sz="16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200">
                          <a:effectLst/>
                        </a:rPr>
                        <a:t>1</a:t>
                      </a:r>
                      <a:endParaRPr lang="sv-SE" sz="1600">
                        <a:effectLst/>
                        <a:latin typeface="Times New Roman"/>
                        <a:ea typeface="Times New Roman"/>
                      </a:endParaRPr>
                    </a:p>
                  </a:txBody>
                  <a:tcPr marL="68580" marR="68580" marT="0" marB="0"/>
                </a:tc>
              </a:tr>
              <a:tr h="245829">
                <a:tc>
                  <a:txBody>
                    <a:bodyPr/>
                    <a:lstStyle/>
                    <a:p>
                      <a:pPr marL="0" marR="0" algn="ctr" hangingPunct="0">
                        <a:spcBef>
                          <a:spcPts val="0"/>
                        </a:spcBef>
                        <a:spcAft>
                          <a:spcPts val="900"/>
                        </a:spcAft>
                      </a:pPr>
                      <a:r>
                        <a:rPr lang="en-US" sz="1200">
                          <a:effectLst/>
                        </a:rPr>
                        <a:t>2</a:t>
                      </a:r>
                      <a:endParaRPr lang="sv-SE" sz="16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200">
                          <a:effectLst/>
                        </a:rPr>
                        <a:t>7</a:t>
                      </a:r>
                      <a:endParaRPr lang="sv-SE" sz="16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200">
                          <a:effectLst/>
                        </a:rPr>
                        <a:t>15</a:t>
                      </a:r>
                      <a:endParaRPr lang="sv-SE" sz="16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200">
                          <a:effectLst/>
                        </a:rPr>
                        <a:t>1</a:t>
                      </a:r>
                      <a:endParaRPr lang="sv-SE" sz="1600">
                        <a:effectLst/>
                        <a:latin typeface="Times New Roman"/>
                        <a:ea typeface="Times New Roman"/>
                      </a:endParaRPr>
                    </a:p>
                  </a:txBody>
                  <a:tcPr marL="68580" marR="68580" marT="0" marB="0"/>
                </a:tc>
              </a:tr>
              <a:tr h="238760">
                <a:tc>
                  <a:txBody>
                    <a:bodyPr/>
                    <a:lstStyle/>
                    <a:p>
                      <a:pPr marL="0" marR="0" algn="ctr" hangingPunct="0">
                        <a:spcBef>
                          <a:spcPts val="0"/>
                        </a:spcBef>
                        <a:spcAft>
                          <a:spcPts val="900"/>
                        </a:spcAft>
                      </a:pPr>
                      <a:r>
                        <a:rPr lang="en-US" sz="1200">
                          <a:effectLst/>
                        </a:rPr>
                        <a:t>3</a:t>
                      </a:r>
                      <a:endParaRPr lang="sv-SE" sz="16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200">
                          <a:effectLst/>
                        </a:rPr>
                        <a:t>15</a:t>
                      </a:r>
                      <a:endParaRPr lang="sv-SE" sz="16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200">
                          <a:effectLst/>
                        </a:rPr>
                        <a:t>63</a:t>
                      </a:r>
                      <a:endParaRPr lang="sv-SE" sz="16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200">
                          <a:effectLst/>
                        </a:rPr>
                        <a:t>3</a:t>
                      </a:r>
                      <a:endParaRPr lang="sv-SE" sz="1600">
                        <a:effectLst/>
                        <a:latin typeface="Times New Roman"/>
                        <a:ea typeface="Times New Roman"/>
                      </a:endParaRPr>
                    </a:p>
                  </a:txBody>
                  <a:tcPr marL="68580" marR="68580" marT="0" marB="0"/>
                </a:tc>
              </a:tr>
              <a:tr h="252112">
                <a:tc>
                  <a:txBody>
                    <a:bodyPr/>
                    <a:lstStyle/>
                    <a:p>
                      <a:pPr marL="0" marR="0" algn="ctr" hangingPunct="0">
                        <a:spcBef>
                          <a:spcPts val="0"/>
                        </a:spcBef>
                        <a:spcAft>
                          <a:spcPts val="900"/>
                        </a:spcAft>
                      </a:pPr>
                      <a:r>
                        <a:rPr lang="en-US" sz="1200">
                          <a:effectLst/>
                        </a:rPr>
                        <a:t>4</a:t>
                      </a:r>
                      <a:endParaRPr lang="sv-SE" sz="16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200">
                          <a:effectLst/>
                        </a:rPr>
                        <a:t>15</a:t>
                      </a:r>
                      <a:endParaRPr lang="sv-SE" sz="16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200">
                          <a:effectLst/>
                        </a:rPr>
                        <a:t>1023</a:t>
                      </a:r>
                      <a:endParaRPr lang="sv-SE" sz="16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200" dirty="0">
                          <a:effectLst/>
                        </a:rPr>
                        <a:t>7</a:t>
                      </a:r>
                      <a:endParaRPr lang="sv-SE" sz="1600" dirty="0">
                        <a:effectLst/>
                        <a:latin typeface="Times New Roman"/>
                        <a:ea typeface="Times New Roman"/>
                      </a:endParaRPr>
                    </a:p>
                  </a:txBody>
                  <a:tcPr marL="68580" marR="68580" marT="0" marB="0"/>
                </a:tc>
              </a:tr>
            </a:tbl>
          </a:graphicData>
        </a:graphic>
      </p:graphicFrame>
      <p:sp>
        <p:nvSpPr>
          <p:cNvPr id="7" name="Rectangle 2"/>
          <p:cNvSpPr>
            <a:spLocks noChangeArrowheads="1"/>
          </p:cNvSpPr>
          <p:nvPr/>
        </p:nvSpPr>
        <p:spPr bwMode="auto">
          <a:xfrm>
            <a:off x="152401" y="1102296"/>
            <a:ext cx="8763000" cy="5186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sng" strike="noStrike" cap="none" normalizeH="0" baseline="0" dirty="0" smtClean="0">
                <a:ln>
                  <a:noFill/>
                </a:ln>
                <a:solidFill>
                  <a:schemeClr val="tx1"/>
                </a:solidFill>
                <a:effectLst/>
                <a:latin typeface="Arial" pitchFamily="34" charset="0"/>
                <a:ea typeface="SimSun" pitchFamily="2" charset="-122"/>
                <a:cs typeface="Arial" pitchFamily="34" charset="0"/>
              </a:rPr>
              <a:t>Agreements:</a:t>
            </a:r>
            <a:endParaRPr kumimoji="0" lang="sv-SE" altLang="zh-CN" sz="700" b="0" i="0" u="none" strike="noStrike" cap="none" normalizeH="0" baseline="0" dirty="0" smtClean="0">
              <a:ln>
                <a:noFill/>
              </a:ln>
              <a:solidFill>
                <a:schemeClr val="tx1"/>
              </a:solidFill>
              <a:effectLst/>
              <a:latin typeface="Arial" pitchFamily="34" charset="0"/>
              <a:cs typeface="Arial" pitchFamily="34" charset="0"/>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zh-CN" sz="12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A DL category 4 LBT priority class is defined at least by the minimum and maximum contention window (CW) sizes and the number of CCA slots in the defer period in Table below where the smaller the LBT priority class number, the higher the priority.</a:t>
            </a:r>
            <a:endParaRPr kumimoji="0" lang="sv-SE" altLang="zh-CN" sz="700" b="0" i="0" u="none" strike="noStrike" cap="none" normalizeH="0" baseline="0" dirty="0" smtClean="0">
              <a:ln>
                <a:noFill/>
              </a:ln>
              <a:solidFill>
                <a:schemeClr val="tx1"/>
              </a:solidFill>
              <a:effectLst/>
              <a:latin typeface="Arial" pitchFamily="34" charset="0"/>
              <a:cs typeface="Arial" pitchFamily="34" charset="0"/>
            </a:endParaRPr>
          </a:p>
          <a:p>
            <a:pPr marL="628650" marR="0" lvl="1"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zh-CN" sz="12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In the table </a:t>
            </a:r>
            <a:r>
              <a:rPr kumimoji="0" lang="en-US" altLang="zh-CN" sz="1200" b="0" i="0" u="none" strike="noStrike" cap="none" normalizeH="0" baseline="0" dirty="0" err="1" smtClean="0">
                <a:ln>
                  <a:noFill/>
                </a:ln>
                <a:solidFill>
                  <a:schemeClr val="tx1"/>
                </a:solidFill>
                <a:effectLst/>
                <a:latin typeface="Arial" pitchFamily="34" charset="0"/>
                <a:ea typeface="MS Mincho" pitchFamily="49" charset="-128"/>
                <a:cs typeface="Arial" pitchFamily="34" charset="0"/>
              </a:rPr>
              <a:t>CWmin</a:t>
            </a:r>
            <a:r>
              <a:rPr kumimoji="0" lang="en-US" altLang="zh-CN" sz="12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 </a:t>
            </a:r>
            <a:r>
              <a:rPr kumimoji="0" lang="en-US" altLang="zh-CN" sz="1200" b="0" i="0" u="none" strike="noStrike" cap="none" normalizeH="0" baseline="0" dirty="0" err="1" smtClean="0">
                <a:ln>
                  <a:noFill/>
                </a:ln>
                <a:solidFill>
                  <a:schemeClr val="tx1"/>
                </a:solidFill>
                <a:effectLst/>
                <a:latin typeface="Arial" pitchFamily="34" charset="0"/>
                <a:ea typeface="MS Mincho" pitchFamily="49" charset="-128"/>
                <a:cs typeface="Arial" pitchFamily="34" charset="0"/>
              </a:rPr>
              <a:t>CWmax</a:t>
            </a:r>
            <a:r>
              <a:rPr kumimoji="0" lang="en-US" altLang="zh-CN" sz="12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 and n refer to the minimum contention window size, the maximum contention window size and the number of CCA slots in the defer period, respectively. </a:t>
            </a:r>
            <a:endParaRPr kumimoji="0" lang="sv-SE" altLang="zh-CN" sz="700" b="0" i="0" u="none" strike="noStrike" cap="none" normalizeH="0" baseline="0" dirty="0" smtClean="0">
              <a:ln>
                <a:noFill/>
              </a:ln>
              <a:solidFill>
                <a:schemeClr val="tx1"/>
              </a:solidFill>
              <a:effectLst/>
              <a:latin typeface="Arial" pitchFamily="34" charset="0"/>
              <a:cs typeface="Arial" pitchFamily="34" charset="0"/>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zh-CN" sz="12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Rel-13 supports at least DL LBT priority class 3</a:t>
            </a:r>
            <a:endParaRPr kumimoji="0" lang="sv-SE" altLang="zh-CN" sz="700" b="0" i="0" u="none" strike="noStrike" cap="none" normalizeH="0" baseline="0" dirty="0" smtClean="0">
              <a:ln>
                <a:noFill/>
              </a:ln>
              <a:solidFill>
                <a:schemeClr val="tx1"/>
              </a:solidFill>
              <a:effectLst/>
              <a:latin typeface="Arial" pitchFamily="34" charset="0"/>
              <a:cs typeface="Arial" pitchFamily="34" charset="0"/>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zh-CN" sz="1200" b="0" i="0" u="none" strike="noStrike" cap="none" normalizeH="0" baseline="0" dirty="0" smtClean="0">
                <a:ln>
                  <a:noFill/>
                </a:ln>
                <a:solidFill>
                  <a:schemeClr val="tx1"/>
                </a:solidFill>
                <a:effectLst/>
                <a:ea typeface="MS Mincho" pitchFamily="49" charset="-128"/>
              </a:rPr>
              <a:t>Use of different LBT parameters than the DL LBT priority class 3 will be supported in Rel-13 if RAN2 and RAN1 finds the associated work feasible within Rel-13 time frame</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en-US" altLang="zh-CN" sz="1200" b="0" i="0" u="none" strike="noStrike" cap="none" normalizeH="0" baseline="0" dirty="0" smtClean="0">
              <a:ln>
                <a:noFill/>
              </a:ln>
              <a:solidFill>
                <a:schemeClr val="tx1"/>
              </a:solidFill>
              <a:effectLst/>
              <a:ea typeface="MS Mincho" pitchFamily="49" charset="-128"/>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en-US" altLang="zh-CN" sz="1200" dirty="0">
              <a:ea typeface="MS Mincho" pitchFamily="49" charset="-128"/>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zh-CN" sz="1200" b="0" i="0" u="none" strike="noStrike" cap="none" normalizeH="0" baseline="0" dirty="0" smtClean="0">
              <a:ln>
                <a:noFill/>
              </a:ln>
              <a:solidFill>
                <a:schemeClr val="tx1"/>
              </a:solidFill>
              <a:effectLst/>
              <a:ea typeface="MS Mincho" pitchFamily="49" charset="-128"/>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en-US" altLang="zh-CN" sz="1200" dirty="0">
              <a:ea typeface="MS Mincho" pitchFamily="49" charset="-128"/>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zh-CN" sz="1200" b="0" i="0" u="none" strike="noStrike" cap="none" normalizeH="0" baseline="0" dirty="0" smtClean="0">
              <a:ln>
                <a:noFill/>
              </a:ln>
              <a:solidFill>
                <a:schemeClr val="tx1"/>
              </a:solidFill>
              <a:effectLst/>
              <a:ea typeface="MS Mincho" pitchFamily="49" charset="-128"/>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en-US" altLang="zh-CN" sz="1200" dirty="0" smtClean="0">
              <a:ea typeface="MS Mincho" pitchFamily="49" charset="-128"/>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en-US" altLang="zh-CN" sz="1200" dirty="0">
              <a:ea typeface="MS Mincho" pitchFamily="49" charset="-128"/>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en-US" altLang="zh-CN" sz="1200" dirty="0">
              <a:ea typeface="MS Mincho" pitchFamily="49" charset="-128"/>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sv-SE" altLang="zh-CN" sz="700" b="0" i="0" u="none" strike="noStrike" cap="none" normalizeH="0" baseline="0" dirty="0" smtClean="0">
              <a:ln>
                <a:noFill/>
              </a:ln>
              <a:solidFill>
                <a:schemeClr val="tx1"/>
              </a:solidFill>
              <a:effectLst/>
              <a:latin typeface="Arial" pitchFamily="34" charset="0"/>
              <a:cs typeface="Arial" pitchFamily="34" charset="0"/>
            </a:endParaRPr>
          </a:p>
          <a:p>
            <a:pPr marL="628650" marR="0" lvl="1"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zh-CN" sz="12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For a DL burst transmission containing PDSCH, an LAA SCell operates with a single DL category 4 LBT priority class at a time when performing random backoff.</a:t>
            </a:r>
            <a:endParaRPr kumimoji="0" lang="sv-SE" altLang="zh-CN" sz="700" b="0" i="0" u="none" strike="noStrike" cap="none" normalizeH="0" baseline="0" dirty="0" smtClean="0">
              <a:ln>
                <a:noFill/>
              </a:ln>
              <a:solidFill>
                <a:schemeClr val="tx1"/>
              </a:solidFill>
              <a:effectLst/>
              <a:latin typeface="Arial" pitchFamily="34" charset="0"/>
              <a:cs typeface="Arial" pitchFamily="34" charset="0"/>
            </a:endParaRPr>
          </a:p>
          <a:p>
            <a:pPr marL="628650" marR="0" lvl="1"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zh-CN" sz="12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Best effort traffic shall not use a DL LBT priority class with higher priority than the DL LBT priority class 3.</a:t>
            </a:r>
            <a:endParaRPr kumimoji="0" lang="sv-SE" altLang="zh-CN" sz="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en-US" altLang="zh-CN" sz="1200" b="0" i="0" u="none" strike="noStrike" cap="none" normalizeH="0" baseline="0" dirty="0" smtClean="0">
                <a:ln>
                  <a:noFill/>
                </a:ln>
                <a:solidFill>
                  <a:srgbClr val="FF0000"/>
                </a:solidFill>
                <a:effectLst/>
                <a:latin typeface="Arial" pitchFamily="34" charset="0"/>
                <a:ea typeface="MS Mincho" pitchFamily="49" charset="-128"/>
                <a:cs typeface="Arial" pitchFamily="34" charset="0"/>
              </a:rPr>
              <a:t>Note:  The Maximum channel occupancy time (and whether different values per LBT class are needed) requires further discussion</a:t>
            </a:r>
            <a:endParaRPr kumimoji="0" lang="sv-SE" altLang="zh-CN" sz="700" b="0" i="0" u="none" strike="noStrike" cap="none" normalizeH="0" baseline="0" dirty="0" smtClean="0">
              <a:ln>
                <a:noFill/>
              </a:ln>
              <a:solidFill>
                <a:srgbClr val="FF0000"/>
              </a:solidFill>
              <a:effectLst/>
              <a:latin typeface="Arial" pitchFamily="34" charset="0"/>
              <a:cs typeface="Arial" pitchFamily="34" charset="0"/>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zh-CN" sz="1200" b="0" i="0" u="none" strike="noStrike" cap="none" normalizeH="0" baseline="0" dirty="0" smtClean="0">
                <a:ln>
                  <a:noFill/>
                </a:ln>
                <a:effectLst/>
                <a:latin typeface="Arial" pitchFamily="34" charset="0"/>
                <a:ea typeface="MS Mincho" pitchFamily="49" charset="-128"/>
                <a:cs typeface="Arial" pitchFamily="34" charset="0"/>
              </a:rPr>
              <a:t>FFS if an intended DL transmission burst with PDSCH contains traffic corresponding to different LBT priority classes, the lowest priority shall be used for the LBT parameters.</a:t>
            </a:r>
            <a:endParaRPr kumimoji="0" lang="sv-SE" altLang="zh-CN" sz="700" b="0" i="0" u="none" strike="noStrike" cap="none" normalizeH="0" baseline="0" dirty="0" smtClean="0">
              <a:ln>
                <a:noFill/>
              </a:ln>
              <a:effectLst/>
              <a:latin typeface="Arial" pitchFamily="34" charset="0"/>
              <a:cs typeface="Arial" pitchFamily="34" charset="0"/>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zh-CN" sz="12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FFS if more DL LBT priority classes are needed.</a:t>
            </a:r>
            <a:endParaRPr kumimoji="0" lang="sv-SE" altLang="zh-CN" sz="700" b="0" i="0" u="none" strike="noStrike" cap="none" normalizeH="0" baseline="0" dirty="0" smtClean="0">
              <a:ln>
                <a:noFill/>
              </a:ln>
              <a:solidFill>
                <a:schemeClr val="tx1"/>
              </a:solidFill>
              <a:effectLst/>
              <a:latin typeface="Arial" pitchFamily="34" charset="0"/>
              <a:cs typeface="Arial" pitchFamily="34" charset="0"/>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zh-CN" sz="1200" b="0" i="0" u="none" strike="noStrike" cap="none" normalizeH="0" baseline="0" dirty="0" smtClean="0">
                <a:ln>
                  <a:noFill/>
                </a:ln>
                <a:effectLst/>
                <a:latin typeface="Arial" pitchFamily="34" charset="0"/>
                <a:ea typeface="MS Mincho" pitchFamily="49" charset="-128"/>
                <a:cs typeface="Arial" pitchFamily="34" charset="0"/>
              </a:rPr>
              <a:t>Inform RAN2 of the DL LBT priority classes and request them to take this into consideration in their associated work.</a:t>
            </a:r>
            <a:endParaRPr kumimoji="0" lang="sv-SE" altLang="zh-CN" sz="700" b="0" i="0" u="none" strike="noStrike" cap="none" normalizeH="0" baseline="0" dirty="0" smtClean="0">
              <a:ln>
                <a:noFill/>
              </a:ln>
              <a:effectLst/>
              <a:latin typeface="Arial" pitchFamily="34" charset="0"/>
              <a:cs typeface="Arial" pitchFamily="34" charset="0"/>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zh-CN" sz="1200" b="0" i="0" u="none" strike="noStrike" cap="none" normalizeH="0" baseline="0" dirty="0" smtClean="0">
                <a:ln>
                  <a:noFill/>
                </a:ln>
                <a:effectLst/>
                <a:latin typeface="Arial" pitchFamily="34" charset="0"/>
                <a:ea typeface="MS Mincho" pitchFamily="49" charset="-128"/>
                <a:cs typeface="Arial" pitchFamily="34" charset="0"/>
              </a:rPr>
              <a:t>FFS on the DL LBT priority class for UL grant only transmission</a:t>
            </a:r>
            <a:endParaRPr kumimoji="0" lang="en-US" altLang="zh-CN" sz="2000" b="0" i="0" u="none" strike="noStrike" cap="none" normalizeH="0" baseline="0" dirty="0" smtClean="0">
              <a:ln>
                <a:noFill/>
              </a:ln>
              <a:effectLst/>
              <a:latin typeface="Arial" pitchFamily="34" charset="0"/>
              <a:cs typeface="Arial" pitchFamily="34" charset="0"/>
            </a:endParaRPr>
          </a:p>
        </p:txBody>
      </p:sp>
    </p:spTree>
    <p:extLst>
      <p:ext uri="{BB962C8B-B14F-4D97-AF65-F5344CB8AC3E}">
        <p14:creationId xmlns:p14="http://schemas.microsoft.com/office/powerpoint/2010/main" val="3799008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 II</a:t>
            </a:r>
            <a:endParaRPr lang="en-US" dirty="0"/>
          </a:p>
        </p:txBody>
      </p:sp>
      <p:sp>
        <p:nvSpPr>
          <p:cNvPr id="3" name="Content Placeholder 2"/>
          <p:cNvSpPr>
            <a:spLocks noGrp="1"/>
          </p:cNvSpPr>
          <p:nvPr>
            <p:ph idx="1"/>
          </p:nvPr>
        </p:nvSpPr>
        <p:spPr/>
        <p:txBody>
          <a:bodyPr/>
          <a:lstStyle/>
          <a:p>
            <a:r>
              <a:rPr lang="en-US" dirty="0" smtClean="0"/>
              <a:t>For DL-only LAA operation, majority of evaluation studies in TR36.889 use a maximum TXOP duration &lt;= 5ms.</a:t>
            </a:r>
            <a:endParaRPr lang="en-US" dirty="0"/>
          </a:p>
        </p:txBody>
      </p:sp>
    </p:spTree>
    <p:extLst>
      <p:ext uri="{BB962C8B-B14F-4D97-AF65-F5344CB8AC3E}">
        <p14:creationId xmlns:p14="http://schemas.microsoft.com/office/powerpoint/2010/main" val="24475066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a:xfrm>
            <a:off x="457200" y="1600200"/>
            <a:ext cx="8229600" cy="5943600"/>
          </a:xfrm>
        </p:spPr>
        <p:txBody>
          <a:bodyPr>
            <a:noAutofit/>
          </a:bodyPr>
          <a:lstStyle/>
          <a:p>
            <a:pPr lvl="0" hangingPunct="0"/>
            <a:r>
              <a:rPr lang="en-GB" sz="2000" dirty="0" smtClean="0"/>
              <a:t>For LBT priority class 3 </a:t>
            </a:r>
          </a:p>
          <a:p>
            <a:pPr lvl="1" hangingPunct="0"/>
            <a:r>
              <a:rPr lang="en-GB" sz="1600" dirty="0" smtClean="0"/>
              <a:t>Considering DL-only operation in Rel-13 LAA, the Maximum Channel </a:t>
            </a:r>
            <a:r>
              <a:rPr lang="en-GB" sz="1600" dirty="0"/>
              <a:t>O</a:t>
            </a:r>
            <a:r>
              <a:rPr lang="en-GB" sz="1600" dirty="0" smtClean="0"/>
              <a:t>ccupancy Time (MCOT) shall be limited to 5 </a:t>
            </a:r>
            <a:r>
              <a:rPr lang="en-GB" sz="1600" dirty="0" err="1" smtClean="0"/>
              <a:t>ms</a:t>
            </a:r>
            <a:r>
              <a:rPr lang="en-GB" sz="1600" dirty="0" smtClean="0"/>
              <a:t> on an unlicensed channel following a successful LBT on that channel</a:t>
            </a:r>
          </a:p>
          <a:p>
            <a:pPr lvl="1" hangingPunct="0"/>
            <a:r>
              <a:rPr lang="en-GB" sz="1600" dirty="0" smtClean="0"/>
              <a:t>Larger MCOT values to incorporate TXOP containing Uplink + Downlink transmissions can be discussed in Rel-14.</a:t>
            </a:r>
          </a:p>
          <a:p>
            <a:pPr hangingPunct="0"/>
            <a:r>
              <a:rPr lang="en-GB" sz="2000" dirty="0" smtClean="0"/>
              <a:t>FFS: MCOT values for other LBT priority classes.</a:t>
            </a:r>
          </a:p>
          <a:p>
            <a:pPr lvl="0" hangingPunct="0"/>
            <a:endParaRPr lang="en-GB" sz="2000" dirty="0" smtClean="0"/>
          </a:p>
          <a:p>
            <a:pPr lvl="0" hangingPunct="0"/>
            <a:endParaRPr lang="en-GB" sz="2000" dirty="0" smtClean="0"/>
          </a:p>
          <a:p>
            <a:pPr lvl="1" hangingPunct="0"/>
            <a:endParaRPr lang="en-GB" sz="1800" dirty="0" smtClean="0"/>
          </a:p>
          <a:p>
            <a:pPr lvl="1" hangingPunct="0"/>
            <a:endParaRPr lang="en-GB" sz="1800" dirty="0"/>
          </a:p>
          <a:p>
            <a:pPr lvl="1" hangingPunct="0"/>
            <a:endParaRPr lang="en-GB" sz="1800" dirty="0" smtClean="0"/>
          </a:p>
          <a:p>
            <a:pPr marL="457200" lvl="1" indent="0" hangingPunct="0">
              <a:buNone/>
            </a:pPr>
            <a:endParaRPr lang="en-GB" sz="1800" dirty="0" smtClean="0"/>
          </a:p>
          <a:p>
            <a:pPr marL="457200" lvl="1" indent="0" hangingPunct="0">
              <a:buNone/>
            </a:pPr>
            <a:endParaRPr lang="en-GB" sz="1800" dirty="0" smtClean="0"/>
          </a:p>
          <a:p>
            <a:pPr lvl="1" hangingPunct="0"/>
            <a:endParaRPr lang="en-GB" sz="1800" dirty="0" smtClean="0"/>
          </a:p>
        </p:txBody>
      </p:sp>
      <p:graphicFrame>
        <p:nvGraphicFramePr>
          <p:cNvPr id="4" name="Content Placeholder 5"/>
          <p:cNvGraphicFramePr>
            <a:graphicFrameLocks/>
          </p:cNvGraphicFramePr>
          <p:nvPr>
            <p:extLst>
              <p:ext uri="{D42A27DB-BD31-4B8C-83A1-F6EECF244321}">
                <p14:modId xmlns:p14="http://schemas.microsoft.com/office/powerpoint/2010/main" val="3821977934"/>
              </p:ext>
            </p:extLst>
          </p:nvPr>
        </p:nvGraphicFramePr>
        <p:xfrm>
          <a:off x="990601" y="4130039"/>
          <a:ext cx="7543798" cy="1203961"/>
        </p:xfrm>
        <a:graphic>
          <a:graphicData uri="http://schemas.openxmlformats.org/drawingml/2006/table">
            <a:tbl>
              <a:tblPr firstRow="1" firstCol="1" bandRow="1">
                <a:tableStyleId>{5C22544A-7EE6-4342-B048-85BDC9FD1C3A}</a:tableStyleId>
              </a:tblPr>
              <a:tblGrid>
                <a:gridCol w="1491217"/>
                <a:gridCol w="947182"/>
                <a:gridCol w="914400"/>
                <a:gridCol w="685800"/>
                <a:gridCol w="838200"/>
                <a:gridCol w="2666999"/>
              </a:tblGrid>
              <a:tr h="218340">
                <a:tc>
                  <a:txBody>
                    <a:bodyPr/>
                    <a:lstStyle/>
                    <a:p>
                      <a:pPr marL="0" marR="0" algn="ctr" hangingPunct="0">
                        <a:spcBef>
                          <a:spcPts val="0"/>
                        </a:spcBef>
                        <a:spcAft>
                          <a:spcPts val="900"/>
                        </a:spcAft>
                      </a:pPr>
                      <a:r>
                        <a:rPr lang="en-US" sz="1400" dirty="0">
                          <a:effectLst/>
                        </a:rPr>
                        <a:t>LBT priority class</a:t>
                      </a:r>
                      <a:endParaRPr lang="sv-SE" sz="2400" dirty="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400" dirty="0" err="1">
                          <a:effectLst/>
                        </a:rPr>
                        <a:t>CWmin</a:t>
                      </a:r>
                      <a:endParaRPr lang="sv-SE" sz="2400" dirty="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400" dirty="0" err="1">
                          <a:effectLst/>
                        </a:rPr>
                        <a:t>CWmax</a:t>
                      </a:r>
                      <a:endParaRPr lang="sv-SE" sz="2400" dirty="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400" dirty="0">
                          <a:effectLst/>
                        </a:rPr>
                        <a:t>n</a:t>
                      </a:r>
                      <a:endParaRPr lang="sv-SE" sz="2400" dirty="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sv-SE" sz="1400" b="1" dirty="0" smtClean="0">
                          <a:effectLst/>
                          <a:latin typeface="+mn-lt"/>
                          <a:ea typeface="Times New Roman"/>
                        </a:rPr>
                        <a:t>MCOT</a:t>
                      </a:r>
                      <a:endParaRPr lang="sv-SE" sz="1400" b="1" dirty="0">
                        <a:effectLst/>
                        <a:latin typeface="+mn-lt"/>
                        <a:ea typeface="Times New Roman"/>
                      </a:endParaRPr>
                    </a:p>
                  </a:txBody>
                  <a:tcPr marL="68580" marR="68580" marT="0" marB="0"/>
                </a:tc>
                <a:tc>
                  <a:txBody>
                    <a:bodyPr/>
                    <a:lstStyle/>
                    <a:p>
                      <a:pPr marL="0" marR="0" algn="ctr" hangingPunct="0">
                        <a:spcBef>
                          <a:spcPts val="0"/>
                        </a:spcBef>
                        <a:spcAft>
                          <a:spcPts val="900"/>
                        </a:spcAft>
                      </a:pPr>
                      <a:r>
                        <a:rPr lang="sv-SE" sz="1400" b="1" dirty="0" smtClean="0">
                          <a:effectLst/>
                          <a:latin typeface="+mn-lt"/>
                          <a:ea typeface="Times New Roman"/>
                        </a:rPr>
                        <a:t>Set of CW sizes</a:t>
                      </a:r>
                      <a:endParaRPr lang="sv-SE" sz="1400" b="1" dirty="0">
                        <a:effectLst/>
                        <a:latin typeface="+mn-lt"/>
                        <a:ea typeface="Times New Roman"/>
                      </a:endParaRPr>
                    </a:p>
                  </a:txBody>
                  <a:tcPr marL="68580" marR="68580" marT="0" marB="0"/>
                </a:tc>
              </a:tr>
              <a:tr h="238760">
                <a:tc>
                  <a:txBody>
                    <a:bodyPr/>
                    <a:lstStyle/>
                    <a:p>
                      <a:pPr marL="0" marR="0" algn="ctr" hangingPunct="0">
                        <a:spcBef>
                          <a:spcPts val="0"/>
                        </a:spcBef>
                        <a:spcAft>
                          <a:spcPts val="900"/>
                        </a:spcAft>
                      </a:pPr>
                      <a:r>
                        <a:rPr lang="en-US" sz="1600">
                          <a:effectLst/>
                        </a:rPr>
                        <a:t>1</a:t>
                      </a:r>
                      <a:endParaRPr lang="sv-SE" sz="20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600" dirty="0">
                          <a:effectLst/>
                        </a:rPr>
                        <a:t>3</a:t>
                      </a:r>
                      <a:endParaRPr lang="sv-SE" sz="2000" dirty="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600">
                          <a:effectLst/>
                        </a:rPr>
                        <a:t>7</a:t>
                      </a:r>
                      <a:endParaRPr lang="sv-SE" sz="20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600">
                          <a:effectLst/>
                        </a:rPr>
                        <a:t>1</a:t>
                      </a:r>
                      <a:endParaRPr lang="sv-SE" sz="2000">
                        <a:effectLst/>
                        <a:latin typeface="Times New Roman"/>
                        <a:ea typeface="Times New Roman"/>
                      </a:endParaRPr>
                    </a:p>
                  </a:txBody>
                  <a:tcPr marL="68580" marR="68580" marT="0" marB="0"/>
                </a:tc>
                <a:tc>
                  <a:txBody>
                    <a:bodyPr/>
                    <a:lstStyle/>
                    <a:p>
                      <a:pPr marL="0" marR="0" algn="ctr" hangingPunct="0">
                        <a:spcBef>
                          <a:spcPts val="0"/>
                        </a:spcBef>
                        <a:spcAft>
                          <a:spcPts val="900"/>
                        </a:spcAft>
                      </a:pPr>
                      <a:endParaRPr lang="sv-SE" sz="1600" dirty="0">
                        <a:solidFill>
                          <a:srgbClr val="FF0000"/>
                        </a:solidFill>
                        <a:effectLst/>
                        <a:latin typeface="+mn-lt"/>
                        <a:ea typeface="Times New Roman"/>
                      </a:endParaRPr>
                    </a:p>
                  </a:txBody>
                  <a:tcPr marL="68580" marR="68580" marT="0" marB="0"/>
                </a:tc>
                <a:tc>
                  <a:txBody>
                    <a:bodyPr/>
                    <a:lstStyle/>
                    <a:p>
                      <a:pPr marL="0" marR="0" algn="ctr" hangingPunct="0">
                        <a:spcBef>
                          <a:spcPts val="0"/>
                        </a:spcBef>
                        <a:spcAft>
                          <a:spcPts val="900"/>
                        </a:spcAft>
                      </a:pPr>
                      <a:endParaRPr lang="sv-SE" sz="1600" dirty="0">
                        <a:solidFill>
                          <a:srgbClr val="FF0000"/>
                        </a:solidFill>
                        <a:effectLst/>
                        <a:latin typeface="+mn-lt"/>
                        <a:ea typeface="Times New Roman"/>
                      </a:endParaRPr>
                    </a:p>
                  </a:txBody>
                  <a:tcPr marL="68580" marR="68580" marT="0" marB="0"/>
                </a:tc>
              </a:tr>
              <a:tr h="245829">
                <a:tc>
                  <a:txBody>
                    <a:bodyPr/>
                    <a:lstStyle/>
                    <a:p>
                      <a:pPr marL="0" marR="0" algn="ctr" hangingPunct="0">
                        <a:spcBef>
                          <a:spcPts val="0"/>
                        </a:spcBef>
                        <a:spcAft>
                          <a:spcPts val="900"/>
                        </a:spcAft>
                      </a:pPr>
                      <a:r>
                        <a:rPr lang="en-US" sz="1600">
                          <a:effectLst/>
                        </a:rPr>
                        <a:t>2</a:t>
                      </a:r>
                      <a:endParaRPr lang="sv-SE" sz="20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600">
                          <a:effectLst/>
                        </a:rPr>
                        <a:t>7</a:t>
                      </a:r>
                      <a:endParaRPr lang="sv-SE" sz="20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600">
                          <a:effectLst/>
                        </a:rPr>
                        <a:t>15</a:t>
                      </a:r>
                      <a:endParaRPr lang="sv-SE" sz="20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600">
                          <a:effectLst/>
                        </a:rPr>
                        <a:t>1</a:t>
                      </a:r>
                      <a:endParaRPr lang="sv-SE" sz="2000">
                        <a:effectLst/>
                        <a:latin typeface="Times New Roman"/>
                        <a:ea typeface="Times New Roman"/>
                      </a:endParaRPr>
                    </a:p>
                  </a:txBody>
                  <a:tcPr marL="68580" marR="68580" marT="0" marB="0"/>
                </a:tc>
                <a:tc>
                  <a:txBody>
                    <a:bodyPr/>
                    <a:lstStyle/>
                    <a:p>
                      <a:pPr marL="0" marR="0" algn="ctr" hangingPunct="0">
                        <a:spcBef>
                          <a:spcPts val="0"/>
                        </a:spcBef>
                        <a:spcAft>
                          <a:spcPts val="900"/>
                        </a:spcAft>
                      </a:pPr>
                      <a:endParaRPr lang="sv-SE" sz="1600" dirty="0">
                        <a:solidFill>
                          <a:srgbClr val="FF0000"/>
                        </a:solidFill>
                        <a:effectLst/>
                        <a:latin typeface="+mn-lt"/>
                        <a:ea typeface="Times New Roman"/>
                      </a:endParaRPr>
                    </a:p>
                  </a:txBody>
                  <a:tcPr marL="68580" marR="68580" marT="0" marB="0"/>
                </a:tc>
                <a:tc>
                  <a:txBody>
                    <a:bodyPr/>
                    <a:lstStyle/>
                    <a:p>
                      <a:pPr marL="0" marR="0" algn="ctr" hangingPunct="0">
                        <a:spcBef>
                          <a:spcPts val="0"/>
                        </a:spcBef>
                        <a:spcAft>
                          <a:spcPts val="900"/>
                        </a:spcAft>
                      </a:pPr>
                      <a:endParaRPr lang="sv-SE" sz="1600" dirty="0">
                        <a:solidFill>
                          <a:srgbClr val="FF0000"/>
                        </a:solidFill>
                        <a:effectLst/>
                        <a:latin typeface="+mn-lt"/>
                        <a:ea typeface="Times New Roman"/>
                      </a:endParaRPr>
                    </a:p>
                  </a:txBody>
                  <a:tcPr marL="68580" marR="68580" marT="0" marB="0"/>
                </a:tc>
              </a:tr>
              <a:tr h="238760">
                <a:tc>
                  <a:txBody>
                    <a:bodyPr/>
                    <a:lstStyle/>
                    <a:p>
                      <a:pPr marL="0" marR="0" algn="ctr" hangingPunct="0">
                        <a:spcBef>
                          <a:spcPts val="0"/>
                        </a:spcBef>
                        <a:spcAft>
                          <a:spcPts val="900"/>
                        </a:spcAft>
                      </a:pPr>
                      <a:r>
                        <a:rPr lang="en-US" sz="1600">
                          <a:effectLst/>
                        </a:rPr>
                        <a:t>3</a:t>
                      </a:r>
                      <a:endParaRPr lang="sv-SE" sz="20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600">
                          <a:effectLst/>
                        </a:rPr>
                        <a:t>15</a:t>
                      </a:r>
                      <a:endParaRPr lang="sv-SE" sz="20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600">
                          <a:effectLst/>
                        </a:rPr>
                        <a:t>63</a:t>
                      </a:r>
                      <a:endParaRPr lang="sv-SE" sz="20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600">
                          <a:effectLst/>
                        </a:rPr>
                        <a:t>3</a:t>
                      </a:r>
                      <a:endParaRPr lang="sv-SE" sz="20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sv-SE" sz="1600" baseline="0" dirty="0" smtClean="0">
                          <a:solidFill>
                            <a:srgbClr val="FF0000"/>
                          </a:solidFill>
                          <a:effectLst/>
                          <a:latin typeface="+mn-lt"/>
                          <a:ea typeface="Times New Roman"/>
                        </a:rPr>
                        <a:t>5 </a:t>
                      </a:r>
                      <a:r>
                        <a:rPr lang="sv-SE" sz="1600" dirty="0" err="1" smtClean="0">
                          <a:solidFill>
                            <a:srgbClr val="FF0000"/>
                          </a:solidFill>
                          <a:effectLst/>
                          <a:latin typeface="+mn-lt"/>
                          <a:ea typeface="Times New Roman"/>
                        </a:rPr>
                        <a:t>ms</a:t>
                      </a:r>
                      <a:endParaRPr lang="sv-SE" sz="1600" dirty="0">
                        <a:solidFill>
                          <a:srgbClr val="FF0000"/>
                        </a:solidFill>
                        <a:effectLst/>
                        <a:latin typeface="+mn-lt"/>
                        <a:ea typeface="Times New Roman"/>
                      </a:endParaRPr>
                    </a:p>
                  </a:txBody>
                  <a:tcPr marL="68580" marR="68580" marT="0" marB="0"/>
                </a:tc>
                <a:tc>
                  <a:txBody>
                    <a:bodyPr/>
                    <a:lstStyle/>
                    <a:p>
                      <a:pPr marL="0" marR="0" algn="ctr" hangingPunct="0">
                        <a:spcBef>
                          <a:spcPts val="0"/>
                        </a:spcBef>
                        <a:spcAft>
                          <a:spcPts val="900"/>
                        </a:spcAft>
                      </a:pPr>
                      <a:r>
                        <a:rPr lang="sv-SE" sz="1600" dirty="0" smtClean="0">
                          <a:solidFill>
                            <a:schemeClr val="tx1"/>
                          </a:solidFill>
                          <a:effectLst/>
                          <a:latin typeface="+mn-lt"/>
                          <a:ea typeface="Times New Roman"/>
                        </a:rPr>
                        <a:t>{15,31,63}</a:t>
                      </a:r>
                      <a:endParaRPr lang="sv-SE" sz="1600" dirty="0">
                        <a:solidFill>
                          <a:schemeClr val="tx1"/>
                        </a:solidFill>
                        <a:effectLst/>
                        <a:latin typeface="+mn-lt"/>
                        <a:ea typeface="Times New Roman"/>
                      </a:endParaRPr>
                    </a:p>
                  </a:txBody>
                  <a:tcPr marL="68580" marR="68580" marT="0" marB="0"/>
                </a:tc>
              </a:tr>
              <a:tr h="252112">
                <a:tc>
                  <a:txBody>
                    <a:bodyPr/>
                    <a:lstStyle/>
                    <a:p>
                      <a:pPr marL="0" marR="0" algn="ctr" hangingPunct="0">
                        <a:spcBef>
                          <a:spcPts val="0"/>
                        </a:spcBef>
                        <a:spcAft>
                          <a:spcPts val="900"/>
                        </a:spcAft>
                      </a:pPr>
                      <a:r>
                        <a:rPr lang="en-US" sz="1600">
                          <a:effectLst/>
                        </a:rPr>
                        <a:t>4</a:t>
                      </a:r>
                      <a:endParaRPr lang="sv-SE" sz="20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600">
                          <a:effectLst/>
                        </a:rPr>
                        <a:t>15</a:t>
                      </a:r>
                      <a:endParaRPr lang="sv-SE" sz="20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600">
                          <a:effectLst/>
                        </a:rPr>
                        <a:t>1023</a:t>
                      </a:r>
                      <a:endParaRPr lang="sv-SE" sz="20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600" dirty="0">
                          <a:effectLst/>
                        </a:rPr>
                        <a:t>7</a:t>
                      </a:r>
                      <a:endParaRPr lang="sv-SE" sz="2000" dirty="0">
                        <a:effectLst/>
                        <a:latin typeface="Times New Roman"/>
                        <a:ea typeface="Times New Roman"/>
                      </a:endParaRPr>
                    </a:p>
                  </a:txBody>
                  <a:tcPr marL="68580" marR="68580" marT="0" marB="0"/>
                </a:tc>
                <a:tc>
                  <a:txBody>
                    <a:bodyPr/>
                    <a:lstStyle/>
                    <a:p>
                      <a:pPr marL="0" marR="0" algn="ctr" hangingPunct="0">
                        <a:spcBef>
                          <a:spcPts val="0"/>
                        </a:spcBef>
                        <a:spcAft>
                          <a:spcPts val="900"/>
                        </a:spcAft>
                      </a:pPr>
                      <a:endParaRPr lang="sv-SE" sz="1600" dirty="0">
                        <a:solidFill>
                          <a:srgbClr val="FF0000"/>
                        </a:solidFill>
                        <a:effectLst/>
                        <a:latin typeface="+mn-lt"/>
                        <a:ea typeface="Times New Roman"/>
                      </a:endParaRPr>
                    </a:p>
                  </a:txBody>
                  <a:tcPr marL="68580" marR="68580" marT="0" marB="0"/>
                </a:tc>
                <a:tc>
                  <a:txBody>
                    <a:bodyPr/>
                    <a:lstStyle/>
                    <a:p>
                      <a:pPr marL="0" marR="0" algn="ctr" hangingPunct="0">
                        <a:spcBef>
                          <a:spcPts val="0"/>
                        </a:spcBef>
                        <a:spcAft>
                          <a:spcPts val="900"/>
                        </a:spcAft>
                      </a:pPr>
                      <a:endParaRPr lang="sv-SE" sz="1600" dirty="0">
                        <a:solidFill>
                          <a:srgbClr val="FF0000"/>
                        </a:solidFill>
                        <a:effectLst/>
                        <a:latin typeface="+mn-lt"/>
                        <a:ea typeface="Times New Roman"/>
                      </a:endParaRPr>
                    </a:p>
                  </a:txBody>
                  <a:tcPr marL="68580" marR="68580" marT="0" marB="0"/>
                </a:tc>
              </a:tr>
            </a:tbl>
          </a:graphicData>
        </a:graphic>
      </p:graphicFrame>
    </p:spTree>
    <p:extLst>
      <p:ext uri="{BB962C8B-B14F-4D97-AF65-F5344CB8AC3E}">
        <p14:creationId xmlns:p14="http://schemas.microsoft.com/office/powerpoint/2010/main" val="21159349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766</TotalTime>
  <Words>454</Words>
  <Application>Microsoft Macintosh PowerPoint</Application>
  <PresentationFormat>On-screen Show (4:3)</PresentationFormat>
  <Paragraphs>86</Paragraphs>
  <Slides>4</Slides>
  <Notes>1</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WF on MCOT for LBT priority classes </vt:lpstr>
      <vt:lpstr>Background</vt:lpstr>
      <vt:lpstr>Background  - II</vt:lpstr>
      <vt:lpstr>Proposal</vt:lpstr>
    </vt:vector>
  </TitlesOfParts>
  <Company>Ericsson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Draft WF on remaining issues</dc:title>
  <dc:creator>Sorour Falahati</dc:creator>
  <cp:lastModifiedBy>Vikram Chandrasekhar</cp:lastModifiedBy>
  <cp:revision>20</cp:revision>
  <dcterms:created xsi:type="dcterms:W3CDTF">2015-11-16T18:01:05Z</dcterms:created>
  <dcterms:modified xsi:type="dcterms:W3CDTF">2015-11-17T20:22:37Z</dcterms:modified>
</cp:coreProperties>
</file>