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  <p:sldId id="271" r:id="rId4"/>
    <p:sldId id="270" r:id="rId5"/>
    <p:sldId id="263" r:id="rId6"/>
    <p:sldId id="268" r:id="rId7"/>
    <p:sldId id="269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1" autoAdjust="0"/>
    <p:restoredTop sz="94660"/>
  </p:normalViewPr>
  <p:slideViewPr>
    <p:cSldViewPr>
      <p:cViewPr varScale="1">
        <p:scale>
          <a:sx n="56" d="100"/>
          <a:sy n="56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RRC Parameters Related to PUCCH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Sequans, ALU, ASB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R1-157479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Proposal: </a:t>
            </a:r>
            <a:r>
              <a:rPr lang="en-US" sz="3600" dirty="0"/>
              <a:t>PUCCH resource determination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Implicit </a:t>
            </a:r>
            <a:r>
              <a:rPr lang="en-US" sz="2400" dirty="0"/>
              <a:t>resource derivation for PUCCH format 1a is based on associated M-PDCCH for both CE mode A and mode B.</a:t>
            </a:r>
          </a:p>
          <a:p>
            <a:r>
              <a:rPr lang="en-US" sz="2400" dirty="0" smtClean="0"/>
              <a:t>PUCCH </a:t>
            </a:r>
            <a:r>
              <a:rPr lang="en-US" sz="2400" dirty="0"/>
              <a:t>resource </a:t>
            </a:r>
            <a:r>
              <a:rPr lang="en-US" sz="2400" dirty="0" smtClean="0"/>
              <a:t>determination </a:t>
            </a:r>
            <a:r>
              <a:rPr lang="en-US" sz="2400" dirty="0"/>
              <a:t>is according to one of the following two </a:t>
            </a:r>
            <a:r>
              <a:rPr lang="en-US" sz="2400" dirty="0" smtClean="0"/>
              <a:t>alternatives:</a:t>
            </a:r>
            <a:endParaRPr lang="en-US" sz="2400" dirty="0"/>
          </a:p>
          <a:p>
            <a:pPr lvl="1"/>
            <a:r>
              <a:rPr lang="en-US" sz="2000" dirty="0" smtClean="0"/>
              <a:t>Alternative </a:t>
            </a:r>
            <a:r>
              <a:rPr lang="en-US" sz="2000" dirty="0"/>
              <a:t>1: RRC indicates a narrowband; RRC further indicates a starting offset which is defined within the </a:t>
            </a:r>
            <a:r>
              <a:rPr lang="en-US" sz="2000" dirty="0" smtClean="0"/>
              <a:t>narrowband; The narrowband can be </a:t>
            </a:r>
            <a:r>
              <a:rPr lang="en-US" sz="2000" dirty="0"/>
              <a:t>differentiated </a:t>
            </a:r>
            <a:r>
              <a:rPr lang="en-US" sz="2000" dirty="0" smtClean="0"/>
              <a:t>per CE level</a:t>
            </a:r>
          </a:p>
          <a:p>
            <a:pPr lvl="2"/>
            <a:r>
              <a:rPr lang="en-US" sz="1600" dirty="0">
                <a:solidFill>
                  <a:srgbClr val="00B0F0"/>
                </a:solidFill>
              </a:rPr>
              <a:t>Supported by</a:t>
            </a:r>
            <a:r>
              <a:rPr lang="en-US" sz="1600" dirty="0" smtClean="0">
                <a:solidFill>
                  <a:srgbClr val="00B0F0"/>
                </a:solidFill>
              </a:rPr>
              <a:t>: </a:t>
            </a:r>
            <a:endParaRPr lang="en-US" sz="1600" dirty="0">
              <a:solidFill>
                <a:srgbClr val="00B0F0"/>
              </a:solidFill>
            </a:endParaRPr>
          </a:p>
          <a:p>
            <a:pPr lvl="1"/>
            <a:r>
              <a:rPr lang="en-US" sz="2000" dirty="0" smtClean="0"/>
              <a:t>Alternative </a:t>
            </a:r>
            <a:r>
              <a:rPr lang="en-US" sz="2000" dirty="0"/>
              <a:t>2: RRC indicates a starting offset which is defined within the whole system bandwidth; narrowband of PUCCH is implicitly determined from the starting </a:t>
            </a:r>
            <a:r>
              <a:rPr lang="en-US" sz="2000" dirty="0" smtClean="0"/>
              <a:t>offset; One starting offset can be defined for each CE level (or per narrowband)</a:t>
            </a:r>
          </a:p>
          <a:p>
            <a:pPr lvl="2"/>
            <a:r>
              <a:rPr lang="en-US" sz="1600" dirty="0" smtClean="0">
                <a:solidFill>
                  <a:srgbClr val="00B0F0"/>
                </a:solidFill>
              </a:rPr>
              <a:t>Supported by: Ericsson, Panasonic, LG, CATT, QC</a:t>
            </a:r>
            <a:r>
              <a:rPr lang="en-US" sz="1600" dirty="0" smtClean="0">
                <a:solidFill>
                  <a:srgbClr val="00B0F0"/>
                </a:solidFill>
              </a:rPr>
              <a:t>, ALU, ASB</a:t>
            </a:r>
            <a:endParaRPr lang="en-US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223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r>
              <a:rPr lang="en-US" dirty="0" smtClean="0"/>
              <a:t>: ARO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ARO for large CE is according to one of the following two alternatives:</a:t>
            </a:r>
          </a:p>
          <a:p>
            <a:pPr lvl="1"/>
            <a:r>
              <a:rPr lang="en-US" sz="2400" dirty="0"/>
              <a:t>Alternative 1: ARO, the same as that of EPDCCH, is defined for CE mode B.</a:t>
            </a:r>
          </a:p>
          <a:p>
            <a:pPr lvl="2"/>
            <a:r>
              <a:rPr lang="en-US" sz="1800" dirty="0">
                <a:solidFill>
                  <a:srgbClr val="00B0F0"/>
                </a:solidFill>
              </a:rPr>
              <a:t>Supported by: Ericsson, Panasonic, LG</a:t>
            </a:r>
            <a:r>
              <a:rPr lang="en-US" sz="1800" dirty="0" smtClean="0">
                <a:solidFill>
                  <a:srgbClr val="00B0F0"/>
                </a:solidFill>
              </a:rPr>
              <a:t>, CATT, ALU, ASB, DOCOMO, SONY, QC, Nokia Networks</a:t>
            </a:r>
            <a:endParaRPr lang="en-US" sz="1800" dirty="0">
              <a:solidFill>
                <a:srgbClr val="00B0F0"/>
              </a:solidFill>
            </a:endParaRPr>
          </a:p>
          <a:p>
            <a:pPr lvl="1"/>
            <a:r>
              <a:rPr lang="en-US" sz="2400" dirty="0"/>
              <a:t>Alternative 2: No ARO</a:t>
            </a:r>
          </a:p>
          <a:p>
            <a:pPr lvl="2"/>
            <a:r>
              <a:rPr lang="en-US" sz="1800" dirty="0">
                <a:solidFill>
                  <a:srgbClr val="00B0F0"/>
                </a:solidFill>
              </a:rPr>
              <a:t>Supported by: </a:t>
            </a:r>
            <a:endParaRPr lang="en-GB" sz="1800" dirty="0">
              <a:solidFill>
                <a:srgbClr val="00B0F0"/>
              </a:solidFill>
            </a:endParaRPr>
          </a:p>
          <a:p>
            <a:endParaRPr lang="en-US" sz="28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39732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</a:t>
            </a:r>
            <a:r>
              <a:rPr lang="en-US" dirty="0"/>
              <a:t>RRC </a:t>
            </a:r>
            <a:r>
              <a:rPr lang="en-US" dirty="0" smtClean="0"/>
              <a:t>Parameter “Number </a:t>
            </a:r>
            <a:r>
              <a:rPr lang="en-US" dirty="0"/>
              <a:t>of PUCCH repetitions”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2800" dirty="0"/>
              <a:t>RRC parameter “Number of PUCCH repetitions” value range is according to one of the following two alternatives:</a:t>
            </a:r>
            <a:endParaRPr lang="en-US" sz="2800" dirty="0"/>
          </a:p>
          <a:p>
            <a:pPr lvl="1" hangingPunct="0"/>
            <a:r>
              <a:rPr lang="en-GB" sz="2400" dirty="0"/>
              <a:t>Alternative 1: </a:t>
            </a:r>
            <a:r>
              <a:rPr lang="en-US" sz="2400" dirty="0"/>
              <a:t>{1,2,4,6} for CE mode A, {6,12,18,24} for CE mode B.</a:t>
            </a:r>
          </a:p>
          <a:p>
            <a:pPr lvl="2" hangingPunct="0"/>
            <a:r>
              <a:rPr lang="en-US" sz="2000" dirty="0">
                <a:solidFill>
                  <a:srgbClr val="00B0F0"/>
                </a:solidFill>
              </a:rPr>
              <a:t>Supported by</a:t>
            </a:r>
            <a:r>
              <a:rPr lang="en-US" sz="2000" dirty="0" smtClean="0">
                <a:solidFill>
                  <a:srgbClr val="00B0F0"/>
                </a:solidFill>
              </a:rPr>
              <a:t>:</a:t>
            </a:r>
            <a:endParaRPr lang="en-US" sz="2000" dirty="0">
              <a:solidFill>
                <a:srgbClr val="00B0F0"/>
              </a:solidFill>
            </a:endParaRPr>
          </a:p>
          <a:p>
            <a:pPr lvl="1" hangingPunct="0"/>
            <a:r>
              <a:rPr lang="en-GB" sz="2400" dirty="0" smtClean="0"/>
              <a:t>Alternative </a:t>
            </a:r>
            <a:r>
              <a:rPr lang="en-GB" sz="2400" dirty="0"/>
              <a:t>2: {1,2,4,8} for </a:t>
            </a:r>
            <a:r>
              <a:rPr lang="en-US" sz="2400" dirty="0"/>
              <a:t>CE </a:t>
            </a:r>
            <a:r>
              <a:rPr lang="en-GB" sz="2400" dirty="0"/>
              <a:t>Mode A, {4,8,16,32} for M</a:t>
            </a:r>
            <a:r>
              <a:rPr lang="en-US" sz="2400" dirty="0"/>
              <a:t> CE </a:t>
            </a:r>
            <a:r>
              <a:rPr lang="en-GB" sz="2400" dirty="0"/>
              <a:t>ode </a:t>
            </a:r>
            <a:r>
              <a:rPr lang="en-GB" sz="2400" dirty="0" smtClean="0"/>
              <a:t>B</a:t>
            </a:r>
          </a:p>
          <a:p>
            <a:pPr lvl="2" hangingPunct="0"/>
            <a:r>
              <a:rPr lang="en-US" sz="2000" dirty="0">
                <a:solidFill>
                  <a:srgbClr val="00B0F0"/>
                </a:solidFill>
              </a:rPr>
              <a:t>Supported by: </a:t>
            </a:r>
            <a:r>
              <a:rPr lang="en-US" sz="2000" dirty="0" smtClean="0">
                <a:solidFill>
                  <a:srgbClr val="00B0F0"/>
                </a:solidFill>
              </a:rPr>
              <a:t>Panasonic</a:t>
            </a:r>
            <a:r>
              <a:rPr lang="en-US" sz="2000" dirty="0">
                <a:solidFill>
                  <a:srgbClr val="00B0F0"/>
                </a:solidFill>
              </a:rPr>
              <a:t>, </a:t>
            </a:r>
            <a:r>
              <a:rPr lang="en-US" sz="2000" dirty="0" smtClean="0">
                <a:solidFill>
                  <a:srgbClr val="00B0F0"/>
                </a:solidFill>
              </a:rPr>
              <a:t>ALU, ASB, Samsung, </a:t>
            </a:r>
            <a:r>
              <a:rPr lang="en-US" sz="2000" dirty="0">
                <a:solidFill>
                  <a:srgbClr val="00B0F0"/>
                </a:solidFill>
              </a:rPr>
              <a:t>QC, , Nokia </a:t>
            </a:r>
            <a:r>
              <a:rPr lang="en-US" sz="2000" dirty="0" smtClean="0">
                <a:solidFill>
                  <a:srgbClr val="00B0F0"/>
                </a:solidFill>
              </a:rPr>
              <a:t>Networks, </a:t>
            </a:r>
            <a:r>
              <a:rPr lang="en-US" sz="2000" dirty="0">
                <a:solidFill>
                  <a:srgbClr val="00B0F0"/>
                </a:solidFill>
              </a:rPr>
              <a:t>Ericsson,</a:t>
            </a:r>
          </a:p>
          <a:p>
            <a:pPr lvl="2" hangingPunct="0"/>
            <a:endParaRPr lang="en-US" sz="20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67846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RRC </a:t>
            </a:r>
            <a:r>
              <a:rPr lang="en-US" dirty="0"/>
              <a:t>Parameter “PUCCH resource for Msg4 feedback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GB" sz="2400" dirty="0"/>
              <a:t>PUCCH resource for Msg4 uses same handling as PUCCH resource determination associated with regular PDSCH.</a:t>
            </a:r>
            <a:endParaRPr lang="en-US" sz="2400" dirty="0"/>
          </a:p>
          <a:p>
            <a:pPr lvl="0" hangingPunct="0"/>
            <a:r>
              <a:rPr lang="en-GB" sz="2400" dirty="0"/>
              <a:t>Decide among three alternatives:</a:t>
            </a:r>
            <a:endParaRPr lang="en-US" sz="2400" dirty="0"/>
          </a:p>
          <a:p>
            <a:pPr lvl="1" hangingPunct="0"/>
            <a:r>
              <a:rPr lang="en-GB" sz="2000" dirty="0"/>
              <a:t>Alternative </a:t>
            </a:r>
            <a:r>
              <a:rPr lang="en-GB" sz="2000" dirty="0" smtClean="0"/>
              <a:t>1: </a:t>
            </a:r>
            <a:r>
              <a:rPr lang="en-GB" sz="2000" dirty="0"/>
              <a:t>a dedicated field in RAR;</a:t>
            </a:r>
            <a:endParaRPr lang="en-US" sz="2000" dirty="0"/>
          </a:p>
          <a:p>
            <a:pPr lvl="2" hangingPunct="0"/>
            <a:r>
              <a:rPr lang="en-US" sz="1600" dirty="0">
                <a:solidFill>
                  <a:srgbClr val="00B0F0"/>
                </a:solidFill>
              </a:rPr>
              <a:t>Supported by: </a:t>
            </a:r>
            <a:endParaRPr lang="en-GB" sz="1600" dirty="0"/>
          </a:p>
          <a:p>
            <a:pPr lvl="1" hangingPunct="0"/>
            <a:r>
              <a:rPr lang="en-GB" sz="2000" dirty="0" smtClean="0"/>
              <a:t>Alternative </a:t>
            </a:r>
            <a:r>
              <a:rPr lang="en-GB" sz="2000" dirty="0"/>
              <a:t>2</a:t>
            </a:r>
            <a:r>
              <a:rPr lang="en-GB" sz="2000" dirty="0" smtClean="0"/>
              <a:t>: a new, explicit RRC </a:t>
            </a:r>
            <a:r>
              <a:rPr lang="en-GB" sz="2000" dirty="0"/>
              <a:t>parameter in </a:t>
            </a:r>
            <a:r>
              <a:rPr lang="en-GB" sz="2000" dirty="0" smtClean="0"/>
              <a:t>SIB for Msg4;</a:t>
            </a:r>
            <a:endParaRPr lang="en-US" sz="2000" dirty="0"/>
          </a:p>
          <a:p>
            <a:pPr lvl="2" hangingPunct="0"/>
            <a:r>
              <a:rPr lang="en-US" sz="1600" dirty="0">
                <a:solidFill>
                  <a:srgbClr val="00B0F0"/>
                </a:solidFill>
              </a:rPr>
              <a:t>Supported by: </a:t>
            </a:r>
            <a:endParaRPr lang="en-GB" sz="1600" dirty="0" smtClean="0"/>
          </a:p>
          <a:p>
            <a:pPr lvl="1" hangingPunct="0"/>
            <a:r>
              <a:rPr lang="en-GB" sz="2000" dirty="0" smtClean="0"/>
              <a:t>Alternative 3: </a:t>
            </a:r>
            <a:r>
              <a:rPr lang="en-GB" sz="2000" dirty="0"/>
              <a:t>Implicit derivation without introducing parameter/field dedicated to Msg4 feedback</a:t>
            </a:r>
            <a:r>
              <a:rPr lang="en-GB" sz="2000" dirty="0" smtClean="0"/>
              <a:t>;</a:t>
            </a:r>
          </a:p>
          <a:p>
            <a:pPr lvl="2" hangingPunct="0"/>
            <a:r>
              <a:rPr lang="en-GB" sz="1800" dirty="0" smtClean="0">
                <a:solidFill>
                  <a:srgbClr val="00B0F0"/>
                </a:solidFill>
              </a:rPr>
              <a:t>Supported by: Ericsson, Panasonic , LG, CATT, ALU, ASB</a:t>
            </a:r>
            <a:r>
              <a:rPr lang="en-US" sz="1800" dirty="0">
                <a:solidFill>
                  <a:srgbClr val="00B0F0"/>
                </a:solidFill>
              </a:rPr>
              <a:t> , </a:t>
            </a:r>
            <a:r>
              <a:rPr lang="en-US" sz="1800" dirty="0" smtClean="0">
                <a:solidFill>
                  <a:srgbClr val="00B0F0"/>
                </a:solidFill>
              </a:rPr>
              <a:t>DOCOMO, </a:t>
            </a:r>
            <a:r>
              <a:rPr lang="en-US" sz="1800" dirty="0">
                <a:solidFill>
                  <a:srgbClr val="00B0F0"/>
                </a:solidFill>
              </a:rPr>
              <a:t>Samsung , </a:t>
            </a:r>
            <a:r>
              <a:rPr lang="en-US" sz="1800" dirty="0" smtClean="0">
                <a:solidFill>
                  <a:srgbClr val="00B0F0"/>
                </a:solidFill>
              </a:rPr>
              <a:t>SONY, QC, Nokia Networks</a:t>
            </a:r>
          </a:p>
          <a:p>
            <a:pPr lvl="2" hangingPunct="0"/>
            <a:endParaRPr lang="en-GB" sz="1800" dirty="0" smtClean="0">
              <a:solidFill>
                <a:srgbClr val="00B0F0"/>
              </a:solidFill>
            </a:endParaRPr>
          </a:p>
          <a:p>
            <a:pPr lvl="1" hangingPunct="0"/>
            <a:r>
              <a:rPr lang="en-GB" sz="2000" i="1" dirty="0" smtClean="0"/>
              <a:t>Note: A </a:t>
            </a:r>
            <a:r>
              <a:rPr lang="en-GB" sz="2000" i="1" dirty="0"/>
              <a:t>company can indicate support to two alternatives if they are applicable to different PRACH repetition levels, respectively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3992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PUCCH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Panasonic, LG, CATT, ALU, ASB, DOCOMO, Samsung,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Qualcomm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Networks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Sequans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965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R1-15xxxx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320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  <a:r>
              <a:rPr lang="en-US" dirty="0"/>
              <a:t>PUCCH formats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PUCCH </a:t>
            </a:r>
            <a:r>
              <a:rPr lang="en-US" sz="2800" dirty="0"/>
              <a:t>format 1b/2b/3 are not supported by Rel-13 LC/CE </a:t>
            </a:r>
            <a:r>
              <a:rPr lang="en-US" sz="2800" dirty="0" smtClean="0"/>
              <a:t>UE for FDD.</a:t>
            </a:r>
          </a:p>
          <a:p>
            <a:r>
              <a:rPr lang="en-US" sz="2800" dirty="0"/>
              <a:t>PUCCH format </a:t>
            </a:r>
            <a:r>
              <a:rPr lang="en-US" sz="2800" dirty="0" smtClean="0"/>
              <a:t>2b/3 </a:t>
            </a:r>
            <a:r>
              <a:rPr lang="en-US" sz="2800" dirty="0"/>
              <a:t>are not supported by Rel-13 LC/CE </a:t>
            </a:r>
            <a:r>
              <a:rPr lang="en-US" sz="2800" dirty="0" smtClean="0"/>
              <a:t>UE for TDD.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 smtClean="0"/>
              <a:t>For </a:t>
            </a:r>
            <a:r>
              <a:rPr lang="en-US" sz="2800" dirty="0"/>
              <a:t>CE mode A, LC/CE UE supports PUCCH format 1/1a/2/2a </a:t>
            </a:r>
            <a:r>
              <a:rPr lang="en-US" sz="2800" dirty="0" smtClean="0"/>
              <a:t>only;  additionally LC/CE UE supports PUCCH format 1b for TDD</a:t>
            </a:r>
          </a:p>
          <a:p>
            <a:r>
              <a:rPr lang="en-US" sz="2800" dirty="0" smtClean="0"/>
              <a:t>For </a:t>
            </a:r>
            <a:r>
              <a:rPr lang="en-US" sz="2800" dirty="0"/>
              <a:t>CE mode B, LC/CE UE supports PUCCH format 1/1a only.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55731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ACK/NACK </a:t>
            </a:r>
            <a:r>
              <a:rPr lang="en-US" dirty="0"/>
              <a:t>bundling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2800" u="sng" dirty="0" smtClean="0"/>
              <a:t>Working Assumption: </a:t>
            </a:r>
            <a:r>
              <a:rPr lang="en-GB" sz="2800" dirty="0" smtClean="0"/>
              <a:t>ACK/NACK </a:t>
            </a:r>
            <a:r>
              <a:rPr lang="en-GB" sz="2800" dirty="0"/>
              <a:t>bundling/multiplexing is not supported for </a:t>
            </a:r>
            <a:r>
              <a:rPr lang="en-GB" sz="2800" dirty="0" smtClean="0"/>
              <a:t>FDD </a:t>
            </a:r>
          </a:p>
          <a:p>
            <a:pPr lvl="1" hangingPunct="0"/>
            <a:r>
              <a:rPr lang="en-GB" sz="2400" dirty="0"/>
              <a:t>Pending discussion on how to achieve peak data </a:t>
            </a:r>
            <a:r>
              <a:rPr lang="en-GB" sz="2400" dirty="0" smtClean="0"/>
              <a:t>rate for PDSCH</a:t>
            </a:r>
          </a:p>
          <a:p>
            <a:pPr lvl="0" hangingPunct="0"/>
            <a:r>
              <a:rPr lang="en-GB" sz="2800" dirty="0" smtClean="0"/>
              <a:t>ACK/NACK </a:t>
            </a:r>
            <a:r>
              <a:rPr lang="en-GB" sz="2800" dirty="0"/>
              <a:t>bundling/multiplexing </a:t>
            </a:r>
            <a:r>
              <a:rPr lang="en-GB" sz="2800" dirty="0" smtClean="0"/>
              <a:t>is supported for TDD only when </a:t>
            </a:r>
            <a:r>
              <a:rPr lang="en-GB" sz="2800" dirty="0" err="1" smtClean="0"/>
              <a:t>R</a:t>
            </a:r>
            <a:r>
              <a:rPr lang="en-GB" sz="2800" baseline="-25000" dirty="0" err="1" smtClean="0"/>
              <a:t>max</a:t>
            </a:r>
            <a:r>
              <a:rPr lang="en-GB" sz="2800" dirty="0" smtClean="0"/>
              <a:t>=1 for PDSCH</a:t>
            </a:r>
          </a:p>
          <a:p>
            <a:pPr lvl="1" hangingPunct="0"/>
            <a:r>
              <a:rPr lang="en-GB" sz="2400" dirty="0"/>
              <a:t>When </a:t>
            </a:r>
            <a:r>
              <a:rPr lang="en-GB" sz="2400" dirty="0" err="1"/>
              <a:t>R</a:t>
            </a:r>
            <a:r>
              <a:rPr lang="en-GB" sz="2400" baseline="-25000" dirty="0" err="1"/>
              <a:t>max</a:t>
            </a:r>
            <a:r>
              <a:rPr lang="en-GB" sz="2400" dirty="0"/>
              <a:t>&gt;1 for PDSCH, ACK/NACK bundling/multiplexing is not supported for TDD;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3456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Proposal: SR repetitions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2800" dirty="0"/>
              <a:t>SR repetition is transmitted in continuous UL valid </a:t>
            </a:r>
            <a:r>
              <a:rPr lang="en-GB" sz="2800" dirty="0" err="1"/>
              <a:t>subframes</a:t>
            </a:r>
            <a:r>
              <a:rPr lang="en-GB" sz="2800" dirty="0"/>
              <a:t> from the starting </a:t>
            </a:r>
            <a:r>
              <a:rPr lang="en-GB" sz="2800" dirty="0" err="1" smtClean="0"/>
              <a:t>subframe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9987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</TotalTime>
  <Words>623</Words>
  <Application>Microsoft Office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WF on RRC Parameters Related to PUCCH for MTC</vt:lpstr>
      <vt:lpstr>Proposal: PUCCH resource determination</vt:lpstr>
      <vt:lpstr>Proposal: ARO</vt:lpstr>
      <vt:lpstr>Proposal: RRC Parameter “Number of PUCCH repetitions”</vt:lpstr>
      <vt:lpstr>Proposal: RRC Parameter “PUCCH resource for Msg4 feedback”</vt:lpstr>
      <vt:lpstr>WF on PUCCH for MTC</vt:lpstr>
      <vt:lpstr>Proposal: PUCCH formats</vt:lpstr>
      <vt:lpstr>Proposal: ACK/NACK bundling</vt:lpstr>
      <vt:lpstr>Proposal: SR repetitions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126</cp:revision>
  <dcterms:created xsi:type="dcterms:W3CDTF">2006-08-16T00:00:00Z</dcterms:created>
  <dcterms:modified xsi:type="dcterms:W3CDTF">2015-11-17T19:11:11Z</dcterms:modified>
</cp:coreProperties>
</file>