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3" r:id="rId4"/>
    <p:sldId id="262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621E6-CF04-4ADC-BF05-1964DCC85CB3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AE52A6-BAD6-4E34-B546-837BC0CD0C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AE52A6-BAD6-4E34-B546-837BC0CD0C0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AE52A6-BAD6-4E34-B546-837BC0CD0C0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2798710-71A5-44E8-8E61-A2CBCC3B3166}" type="slidenum">
              <a:rPr lang="zh-CN" altLang="en-US" smtClean="0"/>
              <a:pPr/>
              <a:t>4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800" dirty="0" smtClean="0"/>
              <a:t>3GPP TSG RAN WG1 Meeting #82bis	                  R1- </a:t>
            </a:r>
            <a:r>
              <a:rPr lang="en-US" altLang="zh-CN" sz="2800" dirty="0" smtClean="0"/>
              <a:t>156328</a:t>
            </a:r>
            <a:r>
              <a:rPr lang="zh-CN" altLang="zh-CN" sz="2800" dirty="0" smtClean="0"/>
              <a:t/>
            </a:r>
            <a:br>
              <a:rPr lang="zh-CN" altLang="zh-CN" sz="2800" dirty="0" smtClean="0"/>
            </a:br>
            <a:r>
              <a:rPr lang="en-US" altLang="zh-CN" sz="2800" dirty="0" smtClean="0"/>
              <a:t>Malmo, Sweden, October 5-9, 2015</a:t>
            </a:r>
            <a:br>
              <a:rPr lang="en-US" altLang="zh-CN" sz="2800" dirty="0" smtClean="0"/>
            </a:br>
            <a:r>
              <a:rPr kumimoji="1" lang="en-US" altLang="ja-JP" sz="2800" dirty="0" smtClean="0">
                <a:latin typeface="Calibri" pitchFamily="34" charset="0"/>
                <a:ea typeface="MS PGothic" pitchFamily="34" charset="-128"/>
              </a:rPr>
              <a:t>Agenda item 7.2.1.9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3488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WF on section 7.2.1.9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31640" y="4334907"/>
            <a:ext cx="69469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3200" b="0" dirty="0" smtClean="0">
                <a:solidFill>
                  <a:schemeClr val="bg1">
                    <a:lumMod val="75000"/>
                  </a:schemeClr>
                </a:solidFill>
                <a:ea typeface="MS PGothic" pitchFamily="34" charset="-128"/>
              </a:rPr>
              <a:t>[</a:t>
            </a:r>
            <a:r>
              <a:rPr lang="en-US" altLang="ja-JP" sz="3200" b="0" dirty="0" err="1" smtClean="0">
                <a:solidFill>
                  <a:schemeClr val="bg1">
                    <a:lumMod val="75000"/>
                  </a:schemeClr>
                </a:solidFill>
                <a:ea typeface="MS PGothic" pitchFamily="34" charset="-128"/>
              </a:rPr>
              <a:t>Huawei</a:t>
            </a:r>
            <a:r>
              <a:rPr lang="en-US" altLang="ja-JP" sz="3200" b="0" dirty="0" smtClean="0">
                <a:solidFill>
                  <a:schemeClr val="bg1">
                    <a:lumMod val="75000"/>
                  </a:schemeClr>
                </a:solidFill>
                <a:ea typeface="MS PGothic" pitchFamily="34" charset="-128"/>
              </a:rPr>
              <a:t>], [</a:t>
            </a:r>
            <a:r>
              <a:rPr lang="en-US" altLang="ja-JP" sz="3200" dirty="0" smtClean="0">
                <a:solidFill>
                  <a:schemeClr val="bg1">
                    <a:lumMod val="75000"/>
                  </a:schemeClr>
                </a:solidFill>
                <a:ea typeface="MS PGothic" pitchFamily="34" charset="-128"/>
              </a:rPr>
              <a:t>HiSilicon], [Ericsson],[</a:t>
            </a:r>
            <a:r>
              <a:rPr lang="en-US" altLang="ja-JP" sz="3200" dirty="0" err="1" smtClean="0">
                <a:solidFill>
                  <a:schemeClr val="bg1">
                    <a:lumMod val="75000"/>
                  </a:schemeClr>
                </a:solidFill>
                <a:ea typeface="MS PGothic" pitchFamily="34" charset="-128"/>
              </a:rPr>
              <a:t>MediaTek</a:t>
            </a:r>
            <a:r>
              <a:rPr lang="en-US" altLang="ja-JP" sz="3200" dirty="0" smtClean="0">
                <a:solidFill>
                  <a:schemeClr val="bg1">
                    <a:lumMod val="75000"/>
                  </a:schemeClr>
                </a:solidFill>
                <a:ea typeface="MS PGothic" pitchFamily="34" charset="-128"/>
              </a:rPr>
              <a:t>],……</a:t>
            </a:r>
            <a:endParaRPr lang="en-US" altLang="ja-JP" sz="3200" dirty="0">
              <a:solidFill>
                <a:schemeClr val="bg1">
                  <a:lumMod val="75000"/>
                </a:schemeClr>
              </a:solidFill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41784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Proposals on non-simultaneous reception</a:t>
            </a:r>
            <a:br>
              <a:rPr lang="en-US" sz="3600" dirty="0" smtClean="0"/>
            </a:br>
            <a:r>
              <a:rPr lang="en-US" altLang="ja-JP" sz="2000" dirty="0" err="1" smtClean="0">
                <a:ea typeface="MS PGothic" pitchFamily="34" charset="-128"/>
              </a:rPr>
              <a:t>Huawei</a:t>
            </a:r>
            <a:r>
              <a:rPr lang="en-US" altLang="ja-JP" sz="2000" dirty="0" smtClean="0">
                <a:ea typeface="MS PGothic" pitchFamily="34" charset="-128"/>
              </a:rPr>
              <a:t>, HiSilicon, </a:t>
            </a:r>
            <a:r>
              <a:rPr lang="en-US" altLang="ja-JP" sz="2000" dirty="0" err="1" smtClean="0">
                <a:ea typeface="MS PGothic" pitchFamily="34" charset="-128"/>
              </a:rPr>
              <a:t>MediaTek</a:t>
            </a:r>
            <a:r>
              <a:rPr lang="en-US" altLang="ja-JP" sz="2000" dirty="0" smtClean="0">
                <a:ea typeface="MS PGothic" pitchFamily="34" charset="-128"/>
              </a:rPr>
              <a:t>, NTT DOCOMO, CATT, Sony,</a:t>
            </a:r>
            <a:r>
              <a:rPr lang="en-US" altLang="ja-JP" sz="2000" dirty="0" smtClean="0">
                <a:solidFill>
                  <a:schemeClr val="bg1">
                    <a:lumMod val="75000"/>
                  </a:schemeClr>
                </a:solidFill>
                <a:ea typeface="MS PGothic" pitchFamily="34" charset="-128"/>
              </a:rPr>
              <a:t> [Intel], [ALU]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739949"/>
            <a:ext cx="8640960" cy="4281339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5800" dirty="0" smtClean="0">
                <a:latin typeface="Times New Roman" pitchFamily="18" charset="0"/>
                <a:cs typeface="Times New Roman" pitchFamily="18" charset="0"/>
              </a:rPr>
              <a:t>For UEs operating CE, define at least the following priority rules:</a:t>
            </a:r>
          </a:p>
          <a:p>
            <a:r>
              <a:rPr lang="en-US" altLang="zh-CN" sz="5800" dirty="0" smtClean="0">
                <a:latin typeface="Times New Roman" pitchFamily="18" charset="0"/>
                <a:cs typeface="Times New Roman" pitchFamily="18" charset="0"/>
              </a:rPr>
              <a:t>For UE acquiring the indication of system information update, SIB has highest priority.</a:t>
            </a:r>
          </a:p>
          <a:p>
            <a:pPr>
              <a:buNone/>
            </a:pPr>
            <a:r>
              <a:rPr lang="en-US" altLang="zh-CN" sz="5800" dirty="0" smtClean="0">
                <a:latin typeface="Times New Roman" pitchFamily="18" charset="0"/>
                <a:cs typeface="Times New Roman" pitchFamily="18" charset="0"/>
              </a:rPr>
              <a:t>    Else</a:t>
            </a:r>
          </a:p>
          <a:p>
            <a:pPr lvl="2"/>
            <a:r>
              <a:rPr lang="en-US" altLang="zh-CN" sz="4400" dirty="0" smtClean="0">
                <a:latin typeface="Times New Roman" pitchFamily="18" charset="0"/>
                <a:cs typeface="Times New Roman" pitchFamily="18" charset="0"/>
              </a:rPr>
              <a:t>During a RAR window, M-PDCCH for RAR has highest priority</a:t>
            </a:r>
          </a:p>
          <a:p>
            <a:pPr lvl="3"/>
            <a:r>
              <a:rPr lang="en-US" altLang="zh-CN" sz="4400" dirty="0" smtClean="0">
                <a:latin typeface="Times New Roman" pitchFamily="18" charset="0"/>
                <a:cs typeface="Times New Roman" pitchFamily="18" charset="0"/>
              </a:rPr>
              <a:t>Subsequent reception of RAR has highest priority in relevant </a:t>
            </a:r>
            <a:r>
              <a:rPr lang="en-US" altLang="zh-CN" sz="4400" dirty="0" err="1" smtClean="0">
                <a:latin typeface="Times New Roman" pitchFamily="18" charset="0"/>
                <a:cs typeface="Times New Roman" pitchFamily="18" charset="0"/>
              </a:rPr>
              <a:t>subframes</a:t>
            </a:r>
            <a:endParaRPr lang="en-US" sz="4400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In a paging occasion not colliding RAR window, M-PDCCH for paging has highest priority (if UE is RRC_IDLE).</a:t>
            </a:r>
          </a:p>
          <a:p>
            <a:pPr lvl="3"/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Subsequent reception of paging has highest priority in relevant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subframes</a:t>
            </a:r>
            <a:endParaRPr lang="en-US" sz="4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26766"/>
            <a:ext cx="8229600" cy="20203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Proposals on SRS transmission</a:t>
            </a:r>
            <a:br>
              <a:rPr lang="en-US" dirty="0" smtClean="0"/>
            </a:br>
            <a:r>
              <a:rPr lang="en-US" altLang="zh-CN" sz="1800" dirty="0" smtClean="0"/>
              <a:t>Ericsson, Qualcomm, </a:t>
            </a:r>
            <a:r>
              <a:rPr lang="en-US" altLang="zh-CN" sz="1800" dirty="0" err="1" smtClean="0"/>
              <a:t>Sequans</a:t>
            </a:r>
            <a:r>
              <a:rPr lang="en-US" altLang="zh-CN" sz="1800" dirty="0" smtClean="0"/>
              <a:t>, Verizon, Panasonic, Alcatel-Lucent, Alcatel-Lucent Shanghai Bell, Samsung, Nokia Networks, Sony, Intel, [LGE]</a:t>
            </a:r>
            <a:r>
              <a:rPr lang="zh-CN" altLang="zh-CN" sz="1400" dirty="0" smtClean="0"/>
              <a:t/>
            </a:r>
            <a:br>
              <a:rPr lang="zh-CN" altLang="zh-CN" sz="1400" dirty="0" smtClean="0"/>
            </a:b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r>
              <a:rPr lang="zh-CN" altLang="zh-CN" sz="1800" dirty="0" smtClean="0"/>
              <a:t/>
            </a:r>
            <a:br>
              <a:rPr lang="zh-CN" altLang="zh-CN" sz="1800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23317"/>
            <a:ext cx="8229600" cy="4525963"/>
          </a:xfrm>
        </p:spPr>
        <p:txBody>
          <a:bodyPr>
            <a:noAutofit/>
          </a:bodyPr>
          <a:lstStyle/>
          <a:p>
            <a:pPr eaLnBrk="0" hangingPunct="0"/>
            <a:r>
              <a:rPr lang="en-US" altLang="zh-CN" sz="2400" dirty="0" smtClean="0"/>
              <a:t>At least for medium-to-large CE case, LC/CE UE does not support SRS transmission</a:t>
            </a:r>
            <a:endParaRPr lang="en-US" altLang="zh-CN" sz="2000" dirty="0" smtClean="0"/>
          </a:p>
          <a:p>
            <a:pPr eaLnBrk="0" hangingPunct="0"/>
            <a:r>
              <a:rPr lang="en-US" altLang="zh-CN" sz="2400" dirty="0" smtClean="0"/>
              <a:t>The following fields in cell-specific SRS configuration are broadcast to LC/CE UE:</a:t>
            </a:r>
          </a:p>
          <a:p>
            <a:pPr lvl="1" eaLnBrk="0" hangingPunct="0"/>
            <a:r>
              <a:rPr lang="en-GB" altLang="zh-CN" sz="2000" i="1" dirty="0" err="1" smtClean="0"/>
              <a:t>srs-BandwidthConfig</a:t>
            </a:r>
            <a:endParaRPr lang="en-US" altLang="zh-CN" sz="2000" i="1" dirty="0" smtClean="0"/>
          </a:p>
          <a:p>
            <a:pPr lvl="1" eaLnBrk="0" hangingPunct="0"/>
            <a:r>
              <a:rPr lang="en-GB" altLang="zh-CN" sz="2000" i="1" dirty="0" err="1" smtClean="0"/>
              <a:t>srs-SubframeConfig</a:t>
            </a:r>
            <a:endParaRPr lang="en-US" altLang="zh-CN" sz="2000" i="1" dirty="0" smtClean="0"/>
          </a:p>
          <a:p>
            <a:pPr lvl="1" eaLnBrk="0" hangingPunct="0"/>
            <a:r>
              <a:rPr lang="en-GB" altLang="zh-CN" sz="2000" i="1" dirty="0" err="1" smtClean="0"/>
              <a:t>ackNackSRS-SimultaneousTransmission</a:t>
            </a:r>
            <a:r>
              <a:rPr lang="en-US" altLang="zh-CN" sz="2000" dirty="0" smtClean="0"/>
              <a:t> </a:t>
            </a:r>
          </a:p>
          <a:p>
            <a:pPr lvl="0" eaLnBrk="0" hangingPunct="0"/>
            <a:r>
              <a:rPr lang="en-US" altLang="zh-CN" sz="2400" dirty="0" smtClean="0"/>
              <a:t>For </a:t>
            </a:r>
            <a:r>
              <a:rPr lang="en-US" altLang="zh-CN" sz="2400" dirty="0" smtClean="0"/>
              <a:t>PUSCH transmission in cell-specific SRS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with R=1, the same UE behavior with Rel-12 </a:t>
            </a:r>
          </a:p>
          <a:p>
            <a:pPr lvl="0" eaLnBrk="0" hangingPunct="0"/>
            <a:r>
              <a:rPr lang="en-US" altLang="zh-CN" sz="2400" dirty="0" smtClean="0"/>
              <a:t>For PUCCH transmission in cell-specific SRS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with R=1, shortened PUCCH is always used</a:t>
            </a:r>
          </a:p>
          <a:p>
            <a:pPr lvl="0"/>
            <a:r>
              <a:rPr lang="en-US" altLang="zh-CN" sz="2400" dirty="0" smtClean="0"/>
              <a:t>FFS: PUSCH and PUCCH transmission in cell-specific SRS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when R &gt; 1</a:t>
            </a:r>
          </a:p>
          <a:p>
            <a:pPr lvl="1" eaLnBrk="0" hangingPunct="0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244952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81156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altLang="en-US" dirty="0" smtClean="0"/>
              <a:t>Proposals on cell identification</a:t>
            </a:r>
            <a:br>
              <a:rPr lang="en-US" altLang="en-US" dirty="0" smtClean="0"/>
            </a:br>
            <a:r>
              <a:rPr lang="en-US" altLang="en-US" sz="2000" dirty="0" err="1" smtClean="0"/>
              <a:t>MediaTek</a:t>
            </a:r>
            <a:r>
              <a:rPr lang="en-US" altLang="en-US" sz="2000" dirty="0" smtClean="0">
                <a:solidFill>
                  <a:schemeClr val="bg1">
                    <a:lumMod val="50000"/>
                  </a:schemeClr>
                </a:solidFill>
              </a:rPr>
              <a:t>,[</a:t>
            </a:r>
            <a:r>
              <a:rPr lang="en-US" altLang="en-US" sz="2000" dirty="0" err="1" smtClean="0">
                <a:solidFill>
                  <a:schemeClr val="bg1">
                    <a:lumMod val="50000"/>
                  </a:schemeClr>
                </a:solidFill>
              </a:rPr>
              <a:t>Huawei</a:t>
            </a:r>
            <a:r>
              <a:rPr lang="en-US" altLang="en-US" sz="2000" dirty="0" smtClean="0">
                <a:solidFill>
                  <a:schemeClr val="bg1">
                    <a:lumMod val="50000"/>
                  </a:schemeClr>
                </a:solidFill>
              </a:rPr>
              <a:t>],[</a:t>
            </a:r>
            <a:r>
              <a:rPr lang="en-US" altLang="ja-JP" sz="2000" dirty="0" smtClean="0">
                <a:solidFill>
                  <a:schemeClr val="bg1">
                    <a:lumMod val="50000"/>
                  </a:schemeClr>
                </a:solidFill>
                <a:ea typeface="MS PGothic" pitchFamily="34" charset="-128"/>
              </a:rPr>
              <a:t>HiSilicon]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US" altLang="en-US" dirty="0" smtClean="0"/>
          </a:p>
        </p:txBody>
      </p:sp>
      <p:sp>
        <p:nvSpPr>
          <p:cNvPr id="4099" name="Content Placeholder 6"/>
          <p:cNvSpPr>
            <a:spLocks noGrp="1"/>
          </p:cNvSpPr>
          <p:nvPr>
            <p:ph idx="1"/>
          </p:nvPr>
        </p:nvSpPr>
        <p:spPr>
          <a:xfrm>
            <a:off x="457200" y="1423318"/>
            <a:ext cx="8229600" cy="4525962"/>
          </a:xfrm>
        </p:spPr>
        <p:txBody>
          <a:bodyPr/>
          <a:lstStyle/>
          <a:p>
            <a:r>
              <a:rPr lang="en-US" altLang="zh-CN" sz="2400" dirty="0" smtClean="0"/>
              <a:t>Send LS to RAN4 for further checking the feasibility of the relaxed requirement for cell identification about PSS/SSS detection.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</TotalTime>
  <Words>214</Words>
  <Application>Microsoft Office PowerPoint</Application>
  <PresentationFormat>全屏显示(4:3)</PresentationFormat>
  <Paragraphs>25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3GPP TSG RAN WG1 Meeting #82bis                   R1- 156328 Malmo, Sweden, October 5-9, 2015 Agenda item 7.2.1.9</vt:lpstr>
      <vt:lpstr>Proposals on non-simultaneous reception Huawei, HiSilicon, MediaTek, NTT DOCOMO, CATT, Sony, [Intel], [ALU]</vt:lpstr>
      <vt:lpstr>Proposals on SRS transmission Ericsson, Qualcomm, Sequans, Verizon, Panasonic, Alcatel-Lucent, Alcatel-Lucent Shanghai Bell, Samsung, Nokia Networks, Sony, Intel, [LGE]    </vt:lpstr>
      <vt:lpstr>Proposals on cell identification MediaTek,[Huawei],[HiSilicon]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WG1 Meeting #82bis                    R1- 15xxxx Malmo, Sweden, October 5-9, 2015</dc:title>
  <dc:creator>Yi Wang(Eason)</dc:creator>
  <cp:lastModifiedBy>y00141310</cp:lastModifiedBy>
  <cp:revision>85</cp:revision>
  <dcterms:created xsi:type="dcterms:W3CDTF">2015-10-05T07:06:17Z</dcterms:created>
  <dcterms:modified xsi:type="dcterms:W3CDTF">2015-10-08T15:24:29Z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1444248811</vt:lpwstr>
  </property>
</Properties>
</file>