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047" autoAdjust="0"/>
  </p:normalViewPr>
  <p:slideViewPr>
    <p:cSldViewPr>
      <p:cViewPr varScale="1">
        <p:scale>
          <a:sx n="62" d="100"/>
          <a:sy n="62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37B7E-BC54-4D50-B61B-966404DA18DE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EE9806-D093-4E44-A068-77897E0664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73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E9806-D093-4E44-A068-77897E06647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793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Paging for </a:t>
            </a:r>
            <a:r>
              <a:rPr lang="en-US" dirty="0" err="1" smtClean="0"/>
              <a:t>eMTC</a:t>
            </a:r>
            <a:r>
              <a:rPr lang="en-US" dirty="0" smtClean="0"/>
              <a:t> and UE in 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InterDigital</a:t>
            </a:r>
            <a:r>
              <a:rPr lang="en-US" dirty="0" smtClean="0"/>
              <a:t>, Sony, Intel, Sierra Wireless, NTT </a:t>
            </a:r>
            <a:r>
              <a:rPr lang="en-US" dirty="0" err="1" smtClean="0"/>
              <a:t>Docomo</a:t>
            </a:r>
            <a:r>
              <a:rPr lang="en-US" dirty="0" smtClean="0"/>
              <a:t>, Qualcomm</a:t>
            </a:r>
            <a:r>
              <a:rPr lang="en-US" dirty="0"/>
              <a:t>, </a:t>
            </a:r>
            <a:r>
              <a:rPr lang="en-US" dirty="0" smtClean="0"/>
              <a:t>Alcatel-Lucent</a:t>
            </a:r>
            <a:r>
              <a:rPr lang="en-US" dirty="0"/>
              <a:t>, Alcatel-Lucent </a:t>
            </a:r>
            <a:r>
              <a:rPr lang="en-US" dirty="0" smtClean="0"/>
              <a:t>Shanghai-Bell, </a:t>
            </a:r>
            <a:r>
              <a:rPr lang="en-US" dirty="0" err="1" smtClean="0"/>
              <a:t>MediaTek</a:t>
            </a:r>
            <a:r>
              <a:rPr lang="en-US" dirty="0" smtClean="0"/>
              <a:t>, Nokia, KDDI, NEC, Huawei, HiSilicon, Ericsson, LG Electronics, ZTE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R1-156286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– 9th October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7.2.1.8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RAN1#82 Agreements</a:t>
            </a:r>
          </a:p>
          <a:p>
            <a:pPr lvl="1"/>
            <a:r>
              <a:rPr lang="en-US" sz="1600" dirty="0" smtClean="0"/>
              <a:t>Confirm the working assumption to use M-PDCCH scheduled PDSCH carrying paging record(s)</a:t>
            </a:r>
            <a:endParaRPr lang="sv-SE" sz="1600" dirty="0" smtClean="0"/>
          </a:p>
          <a:p>
            <a:pPr lvl="1"/>
            <a:r>
              <a:rPr lang="en-US" sz="1600" dirty="0" smtClean="0"/>
              <a:t>One or more </a:t>
            </a:r>
            <a:r>
              <a:rPr lang="en-US" sz="1600" dirty="0" err="1" smtClean="0"/>
              <a:t>narrowbands</a:t>
            </a:r>
            <a:r>
              <a:rPr lang="en-US" sz="1600" dirty="0" smtClean="0"/>
              <a:t> can be configured by </a:t>
            </a:r>
            <a:r>
              <a:rPr lang="en-US" sz="1600" dirty="0" err="1" smtClean="0"/>
              <a:t>eNB</a:t>
            </a:r>
            <a:r>
              <a:rPr lang="en-US" sz="1600" dirty="0" smtClean="0"/>
              <a:t> for paging</a:t>
            </a:r>
            <a:endParaRPr lang="sv-SE" sz="1600" dirty="0" smtClean="0"/>
          </a:p>
          <a:p>
            <a:pPr lvl="2"/>
            <a:r>
              <a:rPr lang="en-US" sz="1600" dirty="0" smtClean="0"/>
              <a:t>A UE monitors a paging occasion in one of the configured </a:t>
            </a:r>
            <a:r>
              <a:rPr lang="en-US" sz="1600" dirty="0" err="1" smtClean="0"/>
              <a:t>narrowbands</a:t>
            </a:r>
            <a:r>
              <a:rPr lang="en-US" sz="1600" dirty="0" smtClean="0"/>
              <a:t> in the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based on at least UE ID at least for paging record(s)</a:t>
            </a:r>
            <a:endParaRPr lang="sv-SE" sz="1600" dirty="0" smtClean="0"/>
          </a:p>
          <a:p>
            <a:pPr lvl="1"/>
            <a:r>
              <a:rPr lang="en-US" sz="1600" dirty="0" smtClean="0"/>
              <a:t>On indicators for system information update, ETWS, and CMAS:</a:t>
            </a:r>
            <a:endParaRPr lang="sv-SE" sz="1600" dirty="0" smtClean="0"/>
          </a:p>
          <a:p>
            <a:pPr lvl="2"/>
            <a:r>
              <a:rPr lang="en-US" sz="1600" dirty="0" smtClean="0"/>
              <a:t>Option A: Transmit in M-PDCCH </a:t>
            </a:r>
            <a:endParaRPr lang="sv-SE" sz="1600" dirty="0" smtClean="0"/>
          </a:p>
          <a:p>
            <a:pPr lvl="2"/>
            <a:r>
              <a:rPr lang="en-US" sz="1600" dirty="0" smtClean="0"/>
              <a:t>Option B: Transmit in PDSCH </a:t>
            </a:r>
            <a:endParaRPr lang="sv-SE" sz="1600" dirty="0" smtClean="0"/>
          </a:p>
          <a:p>
            <a:pPr lvl="2"/>
            <a:r>
              <a:rPr lang="en-US" sz="1600" dirty="0" smtClean="0"/>
              <a:t>FFS if the paging occasion for SI update, ETWS, and/or CMAS is a cell common or not</a:t>
            </a:r>
            <a:endParaRPr lang="sv-SE" sz="1600" dirty="0" smtClean="0"/>
          </a:p>
          <a:p>
            <a:pPr lvl="2"/>
            <a:r>
              <a:rPr lang="en-US" sz="1600" dirty="0" smtClean="0"/>
              <a:t>FFS additional information (e.g. CFI, TDD configuration) in the associated DCI or paging message</a:t>
            </a:r>
            <a:endParaRPr lang="sv-SE" sz="1600" dirty="0" smtClean="0"/>
          </a:p>
          <a:p>
            <a:pPr lvl="1"/>
            <a:r>
              <a:rPr lang="en-US" sz="1600" dirty="0" smtClean="0"/>
              <a:t>The M-PDCCH search space for paging includes M-PDCCH candidate(s) with the highest CE level configured in the cell</a:t>
            </a:r>
            <a:endParaRPr lang="sv-SE" sz="1600" dirty="0" smtClean="0"/>
          </a:p>
          <a:p>
            <a:pPr lvl="2"/>
            <a:r>
              <a:rPr lang="en-US" sz="1600" dirty="0" smtClean="0"/>
              <a:t>Note: the ‘CE level’ can be replaced by a proper terminology later if needed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71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8674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200" dirty="0" smtClean="0"/>
              <a:t>One </a:t>
            </a:r>
            <a:r>
              <a:rPr lang="en-US" sz="2200" dirty="0" smtClean="0"/>
              <a:t>alternative </a:t>
            </a:r>
            <a:r>
              <a:rPr lang="en-US" sz="2200" dirty="0" smtClean="0"/>
              <a:t>is selected between Alt-1 and Alt-2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200" dirty="0" smtClean="0"/>
              <a:t>Alt-1: in each PO, an RRC idle UE monitors two DCI types (Type-A and Type-B)</a:t>
            </a:r>
          </a:p>
          <a:p>
            <a:pPr marL="742950" lvl="2" indent="-342900"/>
            <a:r>
              <a:rPr lang="en-US" sz="2000" dirty="0" smtClean="0"/>
              <a:t>Type-A DCI with P-RNTI includes scheduling information of PDSCH which carries paging record(s) only or paging record(s) together with system information update, CMAS, and/or ETWS.</a:t>
            </a:r>
          </a:p>
          <a:p>
            <a:pPr marL="742950" lvl="2" indent="-342900"/>
            <a:r>
              <a:rPr lang="en-US" sz="2000" dirty="0" smtClean="0"/>
              <a:t>Type-B DCI with a new RNTI includes system information update, CMAS, and ETWS without scheduling information of PDSCH.</a:t>
            </a:r>
          </a:p>
          <a:p>
            <a:pPr marL="742950" lvl="2" indent="-342900"/>
            <a:r>
              <a:rPr lang="en-US" sz="2000" dirty="0"/>
              <a:t>Type-A DCI and Type-B DCI are the same size</a:t>
            </a:r>
          </a:p>
          <a:p>
            <a:pPr marL="742950" lvl="2" indent="-342900"/>
            <a:r>
              <a:rPr lang="en-US" sz="2000" dirty="0" smtClean="0"/>
              <a:t>A UE may assume that a single DCI type is transmitted in a PO.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200" dirty="0" smtClean="0"/>
              <a:t>Alt-2: in </a:t>
            </a:r>
            <a:r>
              <a:rPr lang="en-US" sz="2200" dirty="0"/>
              <a:t>each PO, an RRC idle UE monitors one DCI type</a:t>
            </a:r>
          </a:p>
          <a:p>
            <a:pPr marL="742950" lvl="2" indent="-342900"/>
            <a:r>
              <a:rPr lang="en-US" sz="2000" dirty="0"/>
              <a:t>The DCI include </a:t>
            </a:r>
            <a:r>
              <a:rPr lang="en-US" sz="2000" dirty="0" smtClean="0"/>
              <a:t>an indicator (</a:t>
            </a:r>
            <a:r>
              <a:rPr lang="en-US" sz="2000" dirty="0"/>
              <a:t>e.g. </a:t>
            </a:r>
            <a:r>
              <a:rPr lang="en-US" sz="2000" dirty="0" err="1"/>
              <a:t>S_flag</a:t>
            </a:r>
            <a:r>
              <a:rPr lang="en-US" sz="2000" dirty="0"/>
              <a:t>)</a:t>
            </a:r>
          </a:p>
          <a:p>
            <a:pPr marL="742950" lvl="2" indent="-342900"/>
            <a:r>
              <a:rPr lang="en-US" sz="2000" dirty="0" smtClean="0"/>
              <a:t>An indicator </a:t>
            </a:r>
            <a:r>
              <a:rPr lang="en-US" sz="2000" dirty="0"/>
              <a:t>(e.g. </a:t>
            </a:r>
            <a:r>
              <a:rPr lang="en-US" sz="2000" dirty="0" err="1"/>
              <a:t>S_flag</a:t>
            </a:r>
            <a:r>
              <a:rPr lang="en-US" sz="2000" dirty="0"/>
              <a:t>) </a:t>
            </a:r>
            <a:r>
              <a:rPr lang="en-US" sz="2000" dirty="0" smtClean="0"/>
              <a:t>used in </a:t>
            </a:r>
            <a:r>
              <a:rPr lang="en-US" sz="2000" dirty="0"/>
              <a:t>the DCI with P-RNTI </a:t>
            </a:r>
            <a:r>
              <a:rPr lang="en-US" sz="2000" dirty="0" smtClean="0"/>
              <a:t>for paging</a:t>
            </a:r>
            <a:endParaRPr lang="en-US" sz="2000" dirty="0"/>
          </a:p>
          <a:p>
            <a:pPr marL="1200150" lvl="3" indent="-342900"/>
            <a:r>
              <a:rPr lang="en-US" sz="1600" dirty="0"/>
              <a:t>If </a:t>
            </a:r>
            <a:r>
              <a:rPr lang="en-US" sz="1600" dirty="0" err="1" smtClean="0"/>
              <a:t>S_flag</a:t>
            </a:r>
            <a:r>
              <a:rPr lang="en-US" sz="1600" dirty="0" smtClean="0"/>
              <a:t>=TRUE, </a:t>
            </a:r>
            <a:r>
              <a:rPr lang="en-US" sz="1600" dirty="0"/>
              <a:t>the rest of DCI bits carries scheduling information of </a:t>
            </a:r>
            <a:r>
              <a:rPr lang="en-US" sz="1600" dirty="0" smtClean="0"/>
              <a:t>PDSCH for paging message</a:t>
            </a:r>
            <a:endParaRPr lang="en-US" sz="1600" dirty="0"/>
          </a:p>
          <a:p>
            <a:pPr marL="1200150" lvl="3" indent="-342900"/>
            <a:r>
              <a:rPr lang="en-US" sz="1600" dirty="0"/>
              <a:t>If </a:t>
            </a:r>
            <a:r>
              <a:rPr lang="en-US" sz="1600" dirty="0" err="1" smtClean="0"/>
              <a:t>S_flag</a:t>
            </a:r>
            <a:r>
              <a:rPr lang="en-US" sz="1600" dirty="0" smtClean="0"/>
              <a:t>=FALSE, </a:t>
            </a:r>
            <a:r>
              <a:rPr lang="en-US" sz="1600" dirty="0"/>
              <a:t>the rest of DCI bits carries system information update, ETWS, and </a:t>
            </a:r>
            <a:r>
              <a:rPr lang="en-US" sz="1600" dirty="0" smtClean="0"/>
              <a:t>CMAS without scheduling information of PDSCH</a:t>
            </a:r>
            <a:endParaRPr lang="en-US" sz="1600" dirty="0"/>
          </a:p>
          <a:p>
            <a:pPr marL="0" indent="0">
              <a:buNone/>
            </a:pPr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43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</TotalTime>
  <Words>398</Words>
  <Application>Microsoft Office PowerPoint</Application>
  <PresentationFormat>On-screen Show (4:3)</PresentationFormat>
  <Paragraphs>34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Paging for eMTC and UE in CE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Lee, MoonIl</cp:lastModifiedBy>
  <cp:revision>125</cp:revision>
  <dcterms:created xsi:type="dcterms:W3CDTF">2006-08-16T00:00:00Z</dcterms:created>
  <dcterms:modified xsi:type="dcterms:W3CDTF">2015-10-08T13:55:18Z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