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5" r:id="rId2"/>
    <p:sldId id="269" r:id="rId3"/>
    <p:sldId id="271" r:id="rId4"/>
    <p:sldId id="272" r:id="rId5"/>
    <p:sldId id="273" r:id="rId6"/>
    <p:sldId id="270" r:id="rId7"/>
    <p:sldId id="268" r:id="rId8"/>
    <p:sldId id="266" r:id="rId9"/>
    <p:sldId id="267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03" autoAdjust="0"/>
    <p:restoredTop sz="94629" autoAdjust="0"/>
  </p:normalViewPr>
  <p:slideViewPr>
    <p:cSldViewPr>
      <p:cViewPr varScale="1">
        <p:scale>
          <a:sx n="79" d="100"/>
          <a:sy n="79" d="100"/>
        </p:scale>
        <p:origin x="-9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2590E-F414-41CD-AD36-A631F473942B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45310-BB9B-443D-8252-66C3D7504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3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45310-BB9B-443D-8252-66C3D75041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01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81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9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42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083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6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421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55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968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013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53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90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080F1-3C7A-4017-86F8-F266946DD93F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83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emf"/><Relationship Id="rId4" Type="http://schemas.openxmlformats.org/officeDocument/2006/relationships/image" Target="../media/image3.wmf"/><Relationship Id="rId9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class A and class B CSI reporting for Rel.13 EB/FD-MIMO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267200"/>
            <a:ext cx="7696200" cy="16764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AT&amp;T, Beijing </a:t>
            </a:r>
            <a:r>
              <a:rPr lang="en-US" sz="2400" dirty="0" err="1" smtClean="0">
                <a:solidFill>
                  <a:schemeClr val="tx1"/>
                </a:solidFill>
              </a:rPr>
              <a:t>Xinwei</a:t>
            </a:r>
            <a:r>
              <a:rPr lang="en-US" sz="2400" dirty="0" smtClean="0">
                <a:solidFill>
                  <a:schemeClr val="tx1"/>
                </a:solidFill>
              </a:rPr>
              <a:t> Telecom Tech., CATR, CATT, CHTTL, CMCC, Deutsche Telekom, Ericsson, ETRI, Huawei, </a:t>
            </a:r>
            <a:r>
              <a:rPr lang="en-US" sz="2400" dirty="0" err="1" smtClean="0">
                <a:solidFill>
                  <a:schemeClr val="tx1"/>
                </a:solidFill>
              </a:rPr>
              <a:t>HiSilicon</a:t>
            </a:r>
            <a:r>
              <a:rPr lang="en-US" sz="2400" dirty="0" smtClean="0">
                <a:solidFill>
                  <a:schemeClr val="tx1"/>
                </a:solidFill>
              </a:rPr>
              <a:t>, ITRI, </a:t>
            </a:r>
            <a:r>
              <a:rPr lang="en-US" sz="2400" dirty="0" err="1" smtClean="0">
                <a:solidFill>
                  <a:schemeClr val="tx1"/>
                </a:solidFill>
              </a:rPr>
              <a:t>Kathrein-Werke</a:t>
            </a:r>
            <a:r>
              <a:rPr lang="en-US" sz="2400" dirty="0" smtClean="0">
                <a:solidFill>
                  <a:schemeClr val="tx1"/>
                </a:solidFill>
              </a:rPr>
              <a:t> KG, KDDI, KT Corporation, Nokia Networks, NTT DOCOMO, Samsung, Sony </a:t>
            </a:r>
            <a:r>
              <a:rPr lang="en-US" sz="2400" dirty="0" smtClean="0">
                <a:solidFill>
                  <a:schemeClr val="tx1"/>
                </a:solidFill>
              </a:rPr>
              <a:t>Corporation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581779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 dirty="0"/>
              <a:t>3GPP TSG RAN WG1 Meeting #</a:t>
            </a:r>
            <a:r>
              <a:rPr lang="x-none" sz="2400" b="1" dirty="0" smtClean="0"/>
              <a:t>82</a:t>
            </a:r>
            <a:r>
              <a:rPr lang="en-US" sz="2400" b="1" dirty="0" err="1" smtClean="0"/>
              <a:t>bis</a:t>
            </a:r>
            <a:r>
              <a:rPr lang="x-none" sz="2400" b="1" dirty="0"/>
              <a:t>	</a:t>
            </a:r>
            <a:r>
              <a:rPr lang="en-US" sz="2400" b="1" dirty="0" smtClean="0"/>
              <a:t>                                       </a:t>
            </a:r>
            <a:r>
              <a:rPr lang="x-none" sz="2400" b="1" dirty="0" smtClean="0"/>
              <a:t>R1-15</a:t>
            </a:r>
            <a:r>
              <a:rPr lang="en-US" sz="2400" b="1" dirty="0" smtClean="0"/>
              <a:t>6217</a:t>
            </a:r>
            <a:endParaRPr lang="en-US" sz="2400" b="1" dirty="0" smtClean="0"/>
          </a:p>
          <a:p>
            <a:r>
              <a:rPr lang="en-US" sz="2400" b="1" dirty="0"/>
              <a:t>Malmö, Sweden, 5</a:t>
            </a:r>
            <a:r>
              <a:rPr lang="en-US" sz="2400" b="1" baseline="30000" dirty="0"/>
              <a:t>th</a:t>
            </a:r>
            <a:r>
              <a:rPr lang="en-US" sz="2400" b="1" dirty="0"/>
              <a:t> - 9</a:t>
            </a:r>
            <a:r>
              <a:rPr lang="en-US" sz="2400" b="1" baseline="30000" dirty="0"/>
              <a:t>th</a:t>
            </a:r>
            <a:r>
              <a:rPr lang="en-US" sz="2400" b="1" dirty="0"/>
              <a:t> October </a:t>
            </a:r>
            <a:r>
              <a:rPr lang="en-US" sz="2400" b="1" dirty="0" smtClean="0"/>
              <a:t>2015</a:t>
            </a:r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 smtClean="0"/>
              <a:t>AI: 7.2.4.3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3764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en-US" dirty="0" smtClean="0"/>
              <a:t>Other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458200" cy="54864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b="1" dirty="0" smtClean="0"/>
              <a:t>Working assumption: </a:t>
            </a:r>
            <a:r>
              <a:rPr lang="en-US" sz="2400" dirty="0" smtClean="0"/>
              <a:t>MR </a:t>
            </a:r>
            <a:r>
              <a:rPr lang="en-US" sz="2400" dirty="0" smtClean="0"/>
              <a:t>(measurement restriction) is an independent feature (configurable ON/OFF</a:t>
            </a:r>
            <a:r>
              <a:rPr lang="en-US" sz="2400" dirty="0" smtClean="0"/>
              <a:t>)</a:t>
            </a:r>
            <a:endParaRPr lang="en-US" sz="24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both channel and </a:t>
            </a:r>
            <a:r>
              <a:rPr lang="en-US" sz="2000" dirty="0" smtClean="0"/>
              <a:t>interference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ja-JP" sz="2000" dirty="0">
                <a:solidFill>
                  <a:srgbClr val="FF0000"/>
                </a:solidFill>
              </a:rPr>
              <a:t>For Class A, channel MR is always turned </a:t>
            </a:r>
            <a:r>
              <a:rPr lang="en-US" altLang="ja-JP" sz="2000" dirty="0" smtClean="0">
                <a:solidFill>
                  <a:srgbClr val="FF0000"/>
                </a:solidFill>
              </a:rPr>
              <a:t>off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ja-JP" sz="2000" dirty="0" smtClean="0">
                <a:solidFill>
                  <a:srgbClr val="FF0000"/>
                </a:solidFill>
              </a:rPr>
              <a:t>To be confirmed after the MR scheme is decided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The maximum number X of CSI-IM is defined per UE across the maximum supported CSI </a:t>
            </a:r>
            <a:r>
              <a:rPr lang="en-US" sz="2400" dirty="0" smtClean="0"/>
              <a:t>processes </a:t>
            </a:r>
            <a:r>
              <a:rPr lang="en-US" sz="2400" dirty="0" smtClean="0">
                <a:solidFill>
                  <a:srgbClr val="FF0000"/>
                </a:solidFill>
              </a:rPr>
              <a:t>and across multiple CCs where EB/FD-MIMO is supported</a:t>
            </a:r>
            <a:endParaRPr lang="en-US" sz="24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X is the same for Class A and B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Class A,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One CSI-IM per CSI process</a:t>
            </a:r>
            <a:endParaRPr lang="en-US" sz="18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I</a:t>
            </a:r>
            <a:r>
              <a:rPr lang="en-US" sz="1800" dirty="0" smtClean="0"/>
              <a:t>mplies an increase in the max number of supported CSI processes </a:t>
            </a:r>
            <a:r>
              <a:rPr lang="en-US" sz="1800" dirty="0" smtClean="0">
                <a:solidFill>
                  <a:srgbClr val="FF0000"/>
                </a:solidFill>
              </a:rPr>
              <a:t>per carrier</a:t>
            </a:r>
            <a:r>
              <a:rPr lang="en-US" sz="1800" dirty="0" smtClean="0"/>
              <a:t> if X </a:t>
            </a:r>
            <a:r>
              <a:rPr lang="en-US" sz="1800" dirty="0" smtClean="0">
                <a:solidFill>
                  <a:srgbClr val="FF0000"/>
                </a:solidFill>
              </a:rPr>
              <a:t>is beyond the current UE capability</a:t>
            </a:r>
            <a:r>
              <a:rPr lang="en-US" sz="1800" dirty="0" smtClean="0"/>
              <a:t> </a:t>
            </a:r>
            <a:endParaRPr lang="en-US" sz="18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Class B,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Multiple CSI-IM per CSI process is </a:t>
            </a:r>
            <a:r>
              <a:rPr lang="en-US" sz="1800" dirty="0" smtClean="0"/>
              <a:t>possible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200" dirty="0" smtClean="0">
                <a:solidFill>
                  <a:srgbClr val="FF0000"/>
                </a:solidFill>
              </a:rPr>
              <a:t>Note: The number of supported CSI processes in given CC is determined by UE capability</a:t>
            </a:r>
            <a:endParaRPr 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937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Background: </a:t>
            </a:r>
            <a:br>
              <a:rPr lang="en-US" dirty="0" smtClean="0"/>
            </a:br>
            <a:r>
              <a:rPr lang="en-US" dirty="0" smtClean="0"/>
              <a:t>Class A codebook </a:t>
            </a:r>
            <a:r>
              <a:rPr lang="en-US" dirty="0"/>
              <a:t>s</a:t>
            </a:r>
            <a:r>
              <a:rPr lang="en-US" dirty="0" smtClean="0"/>
              <a:t>tructure (R1-154861)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81200"/>
                <a:ext cx="8229600" cy="4724400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 smtClean="0"/>
                  <a:t>For each of [8], 12 and 16 Tx ports, a precoding 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/>
                      </a:rPr>
                      <m:t>atrix</m:t>
                    </m:r>
                    <m:r>
                      <a:rPr lang="en-US" sz="2000" b="0" i="0" smtClean="0"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latin typeface="Cambria Math"/>
                      </a:rPr>
                      <m:t>𝑾</m:t>
                    </m:r>
                  </m:oMath>
                </a14:m>
                <a:r>
                  <a:rPr lang="en-US" sz="2000" dirty="0" smtClean="0"/>
                  <a:t> in the codebook is represented as: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/>
                        </a:rPr>
                        <m:t>𝑾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8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where: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sz="160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sz="1600" dirty="0" smtClean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 smtClean="0"/>
                  <a:t> FFS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600" dirty="0" smtClean="0"/>
                  <a:t> is a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x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matrix with 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column vectors being an </a:t>
                </a:r>
                <a:r>
                  <a:rPr lang="en-US" sz="1600" i="1" dirty="0" smtClean="0"/>
                  <a:t>O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x oversampled DFT vector of length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b="0" i="1" smtClean="0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b="0" i="1" smtClean="0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b="0" i="1" smtClean="0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1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sz="1600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/>
                  <a:t> is a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x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</a:t>
                </a:r>
                <a:r>
                  <a:rPr lang="en-US" sz="1600" dirty="0"/>
                  <a:t>matrix </a:t>
                </a:r>
                <a:r>
                  <a:rPr lang="en-US" sz="1600" dirty="0" smtClean="0"/>
                  <a:t>with 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</a:t>
                </a:r>
                <a:r>
                  <a:rPr lang="en-US" sz="1600" dirty="0"/>
                  <a:t>column vectors being an </a:t>
                </a:r>
                <a:r>
                  <a:rPr lang="en-US" sz="1600" i="1" dirty="0" smtClean="0"/>
                  <a:t>O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x oversampled </a:t>
                </a:r>
                <a:r>
                  <a:rPr lang="en-US" sz="1600" dirty="0"/>
                  <a:t>DFT vector of length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sz="1600" i="1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2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sz="1600" dirty="0" smtClean="0"/>
              </a:p>
              <a:p>
                <a:pPr lvl="1"/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  </a:t>
                </a:r>
                <a:r>
                  <a:rPr lang="en-US" sz="1600" dirty="0" smtClean="0"/>
                  <a:t>and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 </a:t>
                </a:r>
                <a:r>
                  <a:rPr lang="en-US" sz="1600" dirty="0" smtClean="0"/>
                  <a:t>are the numbers of antenna ports per pol in 1</a:t>
                </a:r>
                <a:r>
                  <a:rPr lang="en-US" sz="1600" baseline="30000" dirty="0" smtClean="0"/>
                  <a:t>st</a:t>
                </a:r>
                <a:r>
                  <a:rPr lang="en-US" sz="1600" dirty="0" smtClean="0"/>
                  <a:t> and 2</a:t>
                </a:r>
                <a:r>
                  <a:rPr lang="en-US" sz="1600" baseline="30000" dirty="0" smtClean="0"/>
                  <a:t>nd</a:t>
                </a:r>
                <a:r>
                  <a:rPr lang="en-US" sz="1600" dirty="0" smtClean="0"/>
                  <a:t> dim.</a:t>
                </a:r>
                <a:endParaRPr lang="en-US" sz="1600" dirty="0"/>
              </a:p>
              <a:p>
                <a:pPr lvl="1"/>
                <a:r>
                  <a:rPr lang="en-US" sz="1600" dirty="0" smtClean="0"/>
                  <a:t>FFS whether to select different beams (e.g. different X</a:t>
                </a:r>
                <a:r>
                  <a:rPr lang="en-US" sz="1200" dirty="0" smtClean="0"/>
                  <a:t>1</a:t>
                </a:r>
                <a:r>
                  <a:rPr lang="en-US" sz="1600" dirty="0" smtClean="0"/>
                  <a:t> or X</a:t>
                </a:r>
                <a:r>
                  <a:rPr lang="en-US" sz="1200" dirty="0" smtClean="0"/>
                  <a:t>2</a:t>
                </a:r>
                <a:r>
                  <a:rPr lang="en-US" sz="1600" dirty="0" smtClean="0"/>
                  <a:t>) for the two pols</a:t>
                </a:r>
              </a:p>
              <a:p>
                <a:pPr lvl="1"/>
                <a:r>
                  <a:rPr lang="en-US" sz="1600" dirty="0" smtClean="0"/>
                  <a:t>FFS column selection from KP applied to W</a:t>
                </a:r>
                <a:r>
                  <a:rPr lang="en-US" sz="1600" baseline="-25000" dirty="0" smtClean="0"/>
                  <a:t>1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81200"/>
                <a:ext cx="8229600" cy="4724400"/>
              </a:xfrm>
              <a:blipFill rotWithShape="1">
                <a:blip r:embed="rId2"/>
                <a:stretch>
                  <a:fillRect l="-741" t="-645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078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Class A proposal</a:t>
            </a:r>
            <a:endParaRPr lang="en-US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2000"/>
                <a:ext cx="8229600" cy="5867400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 smtClean="0">
                    <a:solidFill>
                      <a:schemeClr val="tx1"/>
                    </a:solidFill>
                  </a:rPr>
                  <a:t>Rel.13 class A codebook configured </a:t>
                </a:r>
                <a:r>
                  <a:rPr lang="en-US" sz="2000" dirty="0">
                    <a:solidFill>
                      <a:schemeClr val="tx1"/>
                    </a:solidFill>
                  </a:rPr>
                  <a:t>with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5 RRC parameters:</a:t>
                </a:r>
              </a:p>
              <a:p>
                <a:pPr lvl="1"/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, 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= {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1,2,3,4,8</a:t>
                </a:r>
                <a:r>
                  <a:rPr lang="en-US" sz="1600" dirty="0">
                    <a:solidFill>
                      <a:schemeClr val="tx1"/>
                    </a:solidFill>
                  </a:rPr>
                  <a:t>} where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the valid candidates are </a:t>
                </a:r>
                <a:r>
                  <a:rPr lang="en-US" sz="1600" dirty="0" smtClean="0"/>
                  <a:t>(</a:t>
                </a:r>
                <a:r>
                  <a:rPr lang="en-US" sz="1600" dirty="0"/>
                  <a:t>N</a:t>
                </a:r>
                <a:r>
                  <a:rPr lang="en-US" sz="1600" baseline="-25000" dirty="0"/>
                  <a:t>1</a:t>
                </a:r>
                <a:r>
                  <a:rPr lang="en-US" sz="1600" dirty="0"/>
                  <a:t>, </a:t>
                </a:r>
                <a:r>
                  <a:rPr lang="en-US" sz="1600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) = (8,1), (2,2), (2,3), (3,2), (2,4), (4,2)</a:t>
                </a:r>
                <a:endParaRPr lang="en-US" sz="1600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sz="1600" dirty="0" smtClean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, O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= {2,4,8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}</a:t>
                </a:r>
              </a:p>
              <a:p>
                <a:pPr lvl="2"/>
                <a:r>
                  <a:rPr lang="en-US" sz="1400" dirty="0"/>
                  <a:t>For each (N</a:t>
                </a:r>
                <a:r>
                  <a:rPr lang="en-US" sz="1400" baseline="-25000" dirty="0"/>
                  <a:t>1</a:t>
                </a:r>
                <a:r>
                  <a:rPr lang="en-US" sz="1400" dirty="0"/>
                  <a:t>, N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), configurability of (O</a:t>
                </a:r>
                <a:r>
                  <a:rPr lang="en-US" sz="1400" baseline="-25000" dirty="0"/>
                  <a:t>1</a:t>
                </a:r>
                <a:r>
                  <a:rPr lang="en-US" sz="1400" dirty="0"/>
                  <a:t>, O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  is restricted to two possible fixed pairs</a:t>
                </a:r>
              </a:p>
              <a:p>
                <a:pPr lvl="2"/>
                <a:r>
                  <a:rPr lang="en-US" sz="1400" dirty="0">
                    <a:solidFill>
                      <a:srgbClr val="FF0000"/>
                    </a:solidFill>
                  </a:rPr>
                  <a:t>Exact values TBD by Fri, 10/09/2015</a:t>
                </a:r>
                <a:endParaRPr lang="en-US" sz="1600" dirty="0" smtClean="0">
                  <a:solidFill>
                    <a:srgbClr val="FF0000"/>
                  </a:solidFill>
                </a:endParaRPr>
              </a:p>
              <a:p>
                <a:pPr lvl="1"/>
                <a:r>
                  <a:rPr lang="en-US" sz="1600" i="1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= {1, 2, 3, 4}</a:t>
                </a:r>
              </a:p>
              <a:p>
                <a:pPr lvl="1"/>
                <a:r>
                  <a:rPr lang="en-US" altLang="ko-KR" sz="1600" dirty="0"/>
                  <a:t>Note: For dimension with one port, </a:t>
                </a:r>
                <a:r>
                  <a:rPr lang="en-US" altLang="ko-KR" sz="1600" dirty="0" smtClean="0"/>
                  <a:t>oversampling factor and </a:t>
                </a:r>
                <a:r>
                  <a:rPr lang="en-US" altLang="ko-KR" sz="1600" i="1" dirty="0" err="1" smtClean="0"/>
                  <a:t>Config</a:t>
                </a:r>
                <a:r>
                  <a:rPr lang="en-US" altLang="ko-KR" sz="1600" dirty="0" smtClean="0"/>
                  <a:t> = {2, 3} do not apply</a:t>
                </a:r>
                <a:endParaRPr lang="en-US" sz="2000" dirty="0" smtClean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</a:rPr>
                  <a:t>Given </a:t>
                </a:r>
                <a:r>
                  <a:rPr lang="en-US" sz="2000" dirty="0">
                    <a:solidFill>
                      <a:schemeClr val="tx1"/>
                    </a:solidFill>
                  </a:rPr>
                  <a:t>the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set of values of </a:t>
                </a:r>
                <a:r>
                  <a:rPr lang="en-US" sz="2000" dirty="0">
                    <a:solidFill>
                      <a:schemeClr val="tx1"/>
                    </a:solidFill>
                  </a:rPr>
                  <a:t>N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>
                    <a:solidFill>
                      <a:schemeClr val="tx1"/>
                    </a:solidFill>
                  </a:rPr>
                  <a:t>,N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>
                    <a:solidFill>
                      <a:schemeClr val="tx1"/>
                    </a:solidFill>
                  </a:rPr>
                  <a:t>,O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>
                    <a:solidFill>
                      <a:schemeClr val="tx1"/>
                    </a:solidFill>
                  </a:rPr>
                  <a:t>,O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>
                    <a:solidFill>
                      <a:schemeClr val="tx1"/>
                    </a:solidFill>
                  </a:rPr>
                  <a:t>: 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b="1" dirty="0">
                    <a:solidFill>
                      <a:schemeClr val="tx1"/>
                    </a:solidFill>
                  </a:rPr>
                  <a:t>W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 matrices with (L'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,L'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(4,2), (2,4) are constructed for 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&gt;</a:t>
                </a:r>
                <a:r>
                  <a:rPr lang="en-US" sz="1600" dirty="0" smtClean="0">
                    <a:solidFill>
                      <a:srgbClr val="FF0000"/>
                    </a:solidFill>
                  </a:rPr>
                  <a:t>=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and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&lt;N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, respectively</a:t>
                </a:r>
              </a:p>
              <a:p>
                <a:pPr lvl="1">
                  <a:spcBef>
                    <a:spcPts val="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6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  <m:e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600" dirty="0">
                    <a:solidFill>
                      <a:schemeClr val="tx1"/>
                    </a:solidFill>
                  </a:rPr>
                  <a:t>   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ko-KR" sz="1600" dirty="0">
                    <a:solidFill>
                      <a:schemeClr val="tx1"/>
                    </a:solidFill>
                  </a:rPr>
                  <a:t> is the index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6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>
                    <a:solidFill>
                      <a:schemeClr val="tx1"/>
                    </a:solidFill>
                  </a:rPr>
                  <a:t>A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 </a:t>
                </a:r>
                <a:r>
                  <a:rPr lang="en-US" sz="1600" dirty="0">
                    <a:solidFill>
                      <a:schemeClr val="tx1"/>
                    </a:solidFill>
                  </a:rPr>
                  <a:t>associated codebook table is defined in terms of i'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,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11</a:t>
                </a:r>
                <a:r>
                  <a:rPr lang="en-US" sz="1600" dirty="0">
                    <a:solidFill>
                      <a:schemeClr val="tx1"/>
                    </a:solidFill>
                  </a:rPr>
                  <a:t> and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12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(refer </a:t>
                </a:r>
                <a:r>
                  <a:rPr lang="en-US" sz="1600" dirty="0">
                    <a:solidFill>
                      <a:schemeClr val="tx1"/>
                    </a:solidFill>
                  </a:rPr>
                  <a:t>to slide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5)</a:t>
                </a:r>
                <a:endParaRPr lang="en-US" sz="2000" dirty="0" smtClean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</a:rPr>
                  <a:t>Given </a:t>
                </a:r>
                <a:r>
                  <a:rPr lang="en-US" sz="2000" dirty="0">
                    <a:solidFill>
                      <a:schemeClr val="tx1"/>
                    </a:solidFill>
                  </a:rPr>
                  <a:t>the value of </a:t>
                </a:r>
                <a:r>
                  <a:rPr lang="en-US" sz="2000" i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2000" dirty="0">
                    <a:solidFill>
                      <a:schemeClr val="tx1"/>
                    </a:solidFill>
                  </a:rPr>
                  <a:t>, a subset of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codewords</a:t>
                </a:r>
                <a:r>
                  <a:rPr lang="en-US" sz="2000" dirty="0">
                    <a:solidFill>
                      <a:schemeClr val="tx1"/>
                    </a:solidFill>
                  </a:rPr>
                  <a:t> from the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codebook table </a:t>
                </a:r>
                <a:r>
                  <a:rPr lang="en-US" sz="2000" dirty="0">
                    <a:solidFill>
                      <a:schemeClr val="tx1"/>
                    </a:solidFill>
                  </a:rPr>
                  <a:t>is selected as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an </a:t>
                </a:r>
                <a:r>
                  <a:rPr lang="en-US" sz="2000" dirty="0">
                    <a:solidFill>
                      <a:schemeClr val="tx1"/>
                    </a:solidFill>
                  </a:rPr>
                  <a:t>active subset of values of i'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>
                    <a:solidFill>
                      <a:schemeClr val="tx1"/>
                    </a:solidFill>
                  </a:rPr>
                  <a:t>, associated with one of the following 4 configurations: (see slide 5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) </a:t>
                </a:r>
                <a:endParaRPr lang="en-US" sz="20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=1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(1,1)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 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=2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(2,2)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 [square]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=3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(2,2)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 [non-adjacent </a:t>
                </a:r>
                <a:r>
                  <a:rPr lang="en-US" sz="1600" dirty="0">
                    <a:solidFill>
                      <a:schemeClr val="tx1"/>
                    </a:solidFill>
                  </a:rPr>
                  <a:t>2D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beams/checkerboard]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=4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(4,1), (1,4)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sz="1600" dirty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&gt;</a:t>
                </a:r>
                <a:r>
                  <a:rPr lang="en-US" sz="1600" dirty="0" smtClean="0">
                    <a:solidFill>
                      <a:srgbClr val="FF0000"/>
                    </a:solidFill>
                  </a:rPr>
                  <a:t>=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and 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&lt;N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respectively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smtClean="0"/>
                  <a:t>TBD rank 3-8</a:t>
                </a:r>
                <a:endParaRPr lang="en-US" sz="16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2000"/>
                <a:ext cx="8229600" cy="5867400"/>
              </a:xfrm>
              <a:blipFill rotWithShape="1">
                <a:blip r:embed="rId2"/>
                <a:stretch>
                  <a:fillRect l="-593" t="-519" r="-593" b="-47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563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Class A proposal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90600"/>
                <a:ext cx="8382000" cy="5410200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</a:rPr>
                  <a:t>One selected value out of the active subset is reported by the second PMI i</a:t>
                </a:r>
                <a:r>
                  <a:rPr lang="en-US" sz="20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in PUSCH reporting. </a:t>
                </a:r>
              </a:p>
              <a:p>
                <a:pPr>
                  <a:spcBef>
                    <a:spcPts val="0"/>
                  </a:spcBef>
                </a:pPr>
                <a:endParaRPr lang="en-US" sz="1800" dirty="0" smtClean="0">
                  <a:solidFill>
                    <a:schemeClr val="tx1"/>
                  </a:solidFill>
                  <a:sym typeface="Wingdings" panose="05000000000000000000" pitchFamily="2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</a:rPr>
                  <a:t>Note: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Configs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1-4 require the </a:t>
                </a:r>
                <a:r>
                  <a:rPr lang="en-US" sz="2000" dirty="0">
                    <a:solidFill>
                      <a:schemeClr val="tx1"/>
                    </a:solidFill>
                  </a:rPr>
                  <a:t>following 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W</a:t>
                </a:r>
                <a:r>
                  <a:rPr lang="en-US" sz="20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matrix construction: </a:t>
                </a:r>
                <a:endParaRPr lang="en-US" sz="20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8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sSub>
                          <m:sSubPr>
                            <m:ctrlP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sup>
                    </m:sSubSup>
                    <m:r>
                      <a:rPr lang="en-US" altLang="ko-KR" sz="1800" i="1">
                        <a:solidFill>
                          <a:schemeClr val="tx1"/>
                        </a:solidFill>
                        <a:latin typeface="Cambria Math"/>
                      </a:rPr>
                      <m:t>⊗</m:t>
                    </m:r>
                    <m:sSubSup>
                      <m:sSubSupPr>
                        <m:ctrlPr>
                          <a:rPr lang="en-US" altLang="ko-KR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8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  <m:sup>
                        <m:sSub>
                          <m:sSubPr>
                            <m:ctrlP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sup>
                    </m:sSubSup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will have either 1 or 4 columns dependent upon the configuration: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i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 1         : </a:t>
                </a:r>
                <a:r>
                  <a:rPr lang="en-US" sz="1600" dirty="0">
                    <a:solidFill>
                      <a:schemeClr val="tx1"/>
                    </a:solidFill>
                  </a:rPr>
                  <a:t>1 column 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i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 2, 3, 4 : </a:t>
                </a:r>
                <a:r>
                  <a:rPr lang="en-US" sz="1600" dirty="0">
                    <a:solidFill>
                      <a:schemeClr val="tx1"/>
                    </a:solidFill>
                  </a:rPr>
                  <a:t>4 columns </a:t>
                </a:r>
              </a:p>
              <a:p>
                <a:pPr>
                  <a:spcBef>
                    <a:spcPts val="0"/>
                  </a:spcBef>
                </a:pPr>
                <a:endParaRPr lang="en-US" sz="1800" dirty="0" smtClean="0">
                  <a:solidFill>
                    <a:schemeClr val="tx1"/>
                  </a:solidFill>
                  <a:sym typeface="Wingdings" panose="05000000000000000000" pitchFamily="2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The </a:t>
                </a:r>
                <a:r>
                  <a:rPr lang="en-US" sz="2000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PMI feedback payload is adjusted based </a:t>
                </a:r>
                <a:r>
                  <a:rPr lang="en-US" sz="2000" dirty="0" smtClean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on </a:t>
                </a:r>
                <a:r>
                  <a:rPr lang="en-US" sz="2000" i="1" dirty="0" err="1" smtClean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Config</a:t>
                </a:r>
                <a:endParaRPr lang="en-US" sz="2000" i="1" dirty="0" smtClean="0">
                  <a:solidFill>
                    <a:schemeClr val="tx1"/>
                  </a:solidFill>
                  <a:sym typeface="Wingdings" panose="05000000000000000000" pitchFamily="2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800" i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800" dirty="0">
                    <a:solidFill>
                      <a:schemeClr val="tx1"/>
                    </a:solidFill>
                  </a:rPr>
                  <a:t> 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= 1 </a:t>
                </a:r>
                <a:r>
                  <a:rPr lang="en-US" sz="1800" dirty="0">
                    <a:solidFill>
                      <a:schemeClr val="tx1"/>
                    </a:solidFill>
                  </a:rPr>
                  <a:t>(compact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i</a:t>
                </a:r>
                <a:r>
                  <a:rPr lang="en-US" sz="18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, </a:t>
                </a:r>
                <a:r>
                  <a:rPr lang="en-US" sz="1800" dirty="0">
                    <a:solidFill>
                      <a:schemeClr val="tx1"/>
                    </a:solidFill>
                  </a:rPr>
                  <a:t>no beam selection for 1 and 2 layers):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# of bits for </a:t>
                </a:r>
                <a:r>
                  <a:rPr lang="en-US" sz="1600" dirty="0">
                    <a:solidFill>
                      <a:schemeClr val="tx1"/>
                    </a:solidFill>
                  </a:rPr>
                  <a:t>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11</a:t>
                </a:r>
                <a:r>
                  <a:rPr lang="en-US" sz="1600" dirty="0">
                    <a:solidFill>
                      <a:schemeClr val="tx1"/>
                    </a:solidFill>
                  </a:rPr>
                  <a:t> and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12 </a:t>
                </a:r>
                <a:r>
                  <a:rPr lang="en-US" sz="1600" dirty="0">
                    <a:solidFill>
                      <a:schemeClr val="tx1"/>
                    </a:solidFill>
                  </a:rPr>
                  <a:t>=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ceil(log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(N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)) + ceil(log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(N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))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lvl="2">
                  <a:spcBef>
                    <a:spcPts val="0"/>
                  </a:spcBef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# of bits for i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(per </a:t>
                </a:r>
                <a:r>
                  <a:rPr lang="en-US" sz="1600" dirty="0">
                    <a:solidFill>
                      <a:schemeClr val="tx1"/>
                    </a:solidFill>
                  </a:rPr>
                  <a:t>rank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1,2) </a:t>
                </a:r>
                <a:r>
                  <a:rPr lang="en-US" sz="1600" dirty="0">
                    <a:solidFill>
                      <a:schemeClr val="tx1"/>
                    </a:solidFill>
                  </a:rPr>
                  <a:t>= (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2,2)</a:t>
                </a:r>
                <a:endParaRPr lang="en-US" sz="18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800" i="1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 = 2</a:t>
                </a:r>
                <a:r>
                  <a:rPr lang="en-US" sz="1800" dirty="0">
                    <a:solidFill>
                      <a:schemeClr val="tx1"/>
                    </a:solidFill>
                  </a:rPr>
                  <a:t>, 3, 4 (following legacy):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dirty="0">
                    <a:solidFill>
                      <a:schemeClr val="tx1"/>
                    </a:solidFill>
                  </a:rPr>
                  <a:t># of bits for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11</a:t>
                </a:r>
                <a:r>
                  <a:rPr lang="en-US" sz="1600" dirty="0">
                    <a:solidFill>
                      <a:schemeClr val="tx1"/>
                    </a:solidFill>
                  </a:rPr>
                  <a:t> and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12 </a:t>
                </a:r>
                <a:r>
                  <a:rPr lang="en-US" sz="1600" dirty="0">
                    <a:solidFill>
                      <a:schemeClr val="tx1"/>
                    </a:solidFill>
                  </a:rPr>
                  <a:t>=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ceil(log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(N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/2))+ ceil(log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(N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/2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))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# of bits for i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(per rank 1,2) = (4,4)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800" dirty="0" smtClean="0">
                    <a:solidFill>
                      <a:schemeClr val="tx1"/>
                    </a:solidFill>
                  </a:rPr>
                  <a:t>TBD rank 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3-8</a:t>
                </a:r>
                <a:endParaRPr lang="en-US" sz="1800" dirty="0" smtClean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endParaRPr lang="en-US" sz="1800" dirty="0"/>
              </a:p>
              <a:p>
                <a:pPr>
                  <a:spcBef>
                    <a:spcPts val="0"/>
                  </a:spcBef>
                </a:pPr>
                <a:endParaRPr lang="en-US" sz="18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90600"/>
                <a:ext cx="8382000" cy="5410200"/>
              </a:xfrm>
              <a:blipFill rotWithShape="1">
                <a:blip r:embed="rId2"/>
                <a:stretch>
                  <a:fillRect l="-582" t="-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19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 A: rank-1 CB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4525963"/>
          </a:xfrm>
        </p:spPr>
        <p:txBody>
          <a:bodyPr>
            <a:normAutofit/>
          </a:bodyPr>
          <a:lstStyle/>
          <a:p>
            <a:r>
              <a:rPr lang="en-US" sz="1600" dirty="0" smtClean="0"/>
              <a:t>The codebook is defined by the table below (with 32 CWs, </a:t>
            </a:r>
            <a:r>
              <a:rPr lang="en-US" sz="1600" dirty="0"/>
              <a:t>(L'</a:t>
            </a:r>
            <a:r>
              <a:rPr lang="en-US" sz="1600" baseline="-25000" dirty="0"/>
              <a:t>1</a:t>
            </a:r>
            <a:r>
              <a:rPr lang="en-US" sz="1600" dirty="0"/>
              <a:t>,L'</a:t>
            </a:r>
            <a:r>
              <a:rPr lang="en-US" sz="1600" baseline="-25000" dirty="0"/>
              <a:t>2</a:t>
            </a:r>
            <a:r>
              <a:rPr lang="en-US" sz="1600" dirty="0"/>
              <a:t>) </a:t>
            </a:r>
            <a:r>
              <a:rPr lang="en-US" sz="1600" dirty="0" smtClean="0"/>
              <a:t>= (4, 2)).  UE selects 4 or 16 CWs for the second PMI </a:t>
            </a:r>
            <a:r>
              <a:rPr lang="en-US" sz="1600" i="1" dirty="0" smtClean="0"/>
              <a:t>i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to be reported on PUSCH, based on </a:t>
            </a:r>
            <a:r>
              <a:rPr lang="en-US" sz="1600" i="1" dirty="0" err="1" smtClean="0"/>
              <a:t>Config</a:t>
            </a:r>
            <a:r>
              <a:rPr lang="en-US" sz="1600" dirty="0" smtClean="0"/>
              <a:t>.</a:t>
            </a:r>
            <a:endParaRPr lang="en-US" sz="14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128835"/>
              </p:ext>
            </p:extLst>
          </p:nvPr>
        </p:nvGraphicFramePr>
        <p:xfrm>
          <a:off x="6553200" y="4495800"/>
          <a:ext cx="253397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6" name="Equation" r:id="rId3" imgW="2070000" imgH="571320" progId="Equation.3">
                  <p:embed/>
                </p:oleObj>
              </mc:Choice>
              <mc:Fallback>
                <p:oleObj name="Equation" r:id="rId3" imgW="2070000" imgH="571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4495800"/>
                        <a:ext cx="2533973" cy="685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352914"/>
              </p:ext>
            </p:extLst>
          </p:nvPr>
        </p:nvGraphicFramePr>
        <p:xfrm>
          <a:off x="6595280" y="5209095"/>
          <a:ext cx="2491893" cy="65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7" name="Equation" r:id="rId5" imgW="2120760" imgH="571320" progId="Equation.3">
                  <p:embed/>
                </p:oleObj>
              </mc:Choice>
              <mc:Fallback>
                <p:oleObj name="Equation" r:id="rId5" imgW="2120760" imgH="571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5280" y="5209095"/>
                        <a:ext cx="2491893" cy="6583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51807"/>
              </p:ext>
            </p:extLst>
          </p:nvPr>
        </p:nvGraphicFramePr>
        <p:xfrm>
          <a:off x="6629400" y="3733800"/>
          <a:ext cx="2133211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8" name="Equation" r:id="rId7" imgW="1688367" imgH="482391" progId="Equation.3">
                  <p:embed/>
                </p:oleObj>
              </mc:Choice>
              <mc:Fallback>
                <p:oleObj name="Equation" r:id="rId7" imgW="1688367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3733800"/>
                        <a:ext cx="2133211" cy="5905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010232"/>
              </p:ext>
            </p:extLst>
          </p:nvPr>
        </p:nvGraphicFramePr>
        <p:xfrm>
          <a:off x="6705600" y="2232025"/>
          <a:ext cx="2098326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32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Oversampling factors </a:t>
                      </a:r>
                      <a:r>
                        <a:rPr lang="en-US" sz="1400" i="1" baseline="0" dirty="0" smtClean="0"/>
                        <a:t>o</a:t>
                      </a:r>
                      <a:r>
                        <a:rPr lang="en-US" sz="1400" baseline="-25000" dirty="0" smtClean="0"/>
                        <a:t>d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group spacing: </a:t>
                      </a:r>
                      <a:r>
                        <a:rPr lang="en-US" sz="1400" i="1" dirty="0" err="1" smtClean="0"/>
                        <a:t>s</a:t>
                      </a:r>
                      <a:r>
                        <a:rPr lang="en-US" sz="1400" baseline="-25000" dirty="0" err="1" smtClean="0"/>
                        <a:t>d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First PMI: </a:t>
                      </a:r>
                      <a:r>
                        <a:rPr lang="en-US" sz="14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1,d</a:t>
                      </a:r>
                      <a:endParaRPr lang="en-US" sz="14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066308"/>
              </p:ext>
            </p:extLst>
          </p:nvPr>
        </p:nvGraphicFramePr>
        <p:xfrm>
          <a:off x="457200" y="5105400"/>
          <a:ext cx="5994400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" name="Document" r:id="rId9" imgW="6099983" imgH="2058334" progId="Word.Document.12">
                  <p:embed/>
                </p:oleObj>
              </mc:Choice>
              <mc:Fallback>
                <p:oleObj name="Document" r:id="rId9" imgW="6099983" imgH="20583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7200" y="5105400"/>
                        <a:ext cx="5994400" cy="202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459760"/>
              </p:ext>
            </p:extLst>
          </p:nvPr>
        </p:nvGraphicFramePr>
        <p:xfrm>
          <a:off x="158750" y="1981200"/>
          <a:ext cx="6089650" cy="314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0" name="Document" r:id="rId11" imgW="6099983" imgH="3141667" progId="Word.Document.12">
                  <p:embed/>
                </p:oleObj>
              </mc:Choice>
              <mc:Fallback>
                <p:oleObj name="Document" r:id="rId11" imgW="6099983" imgH="31416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750" y="1981200"/>
                        <a:ext cx="6089650" cy="314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598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Codebook Subset Restriction</a:t>
            </a:r>
            <a:endParaRPr lang="en-US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47800"/>
                <a:ext cx="8229600" cy="4876800"/>
              </a:xfrm>
            </p:spPr>
            <p:txBody>
              <a:bodyPr>
                <a:normAutofit fontScale="85000" lnSpcReduction="10000"/>
              </a:bodyPr>
              <a:lstStyle/>
              <a:p>
                <a:pPr lvl="0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 smtClean="0"/>
                  <a:t>Note: A 2D-beam corresponds to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 smtClean="0">
                        <a:latin typeface="Cambria Math"/>
                        <a:ea typeface="Cambria Math"/>
                      </a:rPr>
                      <m:t>⨂</m:t>
                    </m:r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3600" dirty="0"/>
              </a:p>
              <a:p>
                <a:pPr lvl="0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Codebook subset restriction (CSR) is supported for FD-MIMO</a:t>
                </a:r>
                <a:endParaRPr lang="en-US" sz="3600" dirty="0"/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CSR is configured via RRC signaling</a:t>
                </a:r>
                <a:endParaRPr lang="en-US" sz="3200" dirty="0"/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A subset of 2D-beams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𝑙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𝑙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are forbidden, i.e. not allowed to be reported according to the CSR configuration</a:t>
                </a:r>
                <a:endParaRPr lang="en-US" sz="3200" dirty="0"/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A forbidden 2D-beam is not allowed in reporting with any rank </a:t>
                </a:r>
                <a:endParaRPr lang="en-US" sz="2800" dirty="0"/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Rank restriction is also supported</a:t>
                </a:r>
                <a:endParaRPr lang="en-US" sz="3200" dirty="0"/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altLang="ja-JP" dirty="0">
                    <a:solidFill>
                      <a:srgbClr val="FF0000"/>
                    </a:solidFill>
                  </a:rPr>
                  <a:t>Codebook Subset Restriction can be also applied to W</a:t>
                </a:r>
                <a:r>
                  <a:rPr lang="en-US" altLang="ja-JP" baseline="-25000" dirty="0">
                    <a:solidFill>
                      <a:srgbClr val="FF0000"/>
                    </a:solidFill>
                  </a:rPr>
                  <a:t>2</a:t>
                </a:r>
                <a:endParaRPr lang="en-US" dirty="0" smtClean="0">
                  <a:solidFill>
                    <a:srgbClr val="FF0000"/>
                  </a:solidFill>
                </a:endParaRP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 smtClean="0"/>
                  <a:t>Number </a:t>
                </a:r>
                <a:r>
                  <a:rPr lang="en-US" dirty="0"/>
                  <a:t>of PMI bits does not vary according to restricted subset</a:t>
                </a:r>
                <a:endParaRPr lang="en-US" sz="3200" dirty="0"/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Note: Codebook subset restriction targets e.g. performance/capacity, as in Rel-8 to Rel-12</a:t>
                </a:r>
                <a:endParaRPr lang="en-US" sz="28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47800"/>
                <a:ext cx="8229600" cy="4876800"/>
              </a:xfrm>
              <a:blipFill rotWithShape="1">
                <a:blip r:embed="rId2"/>
                <a:stretch>
                  <a:fillRect l="-1185" t="-1000" b="-62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7439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Background:</a:t>
            </a:r>
            <a:br>
              <a:rPr lang="en-US" dirty="0" smtClean="0"/>
            </a:br>
            <a:r>
              <a:rPr lang="en-US" dirty="0" smtClean="0"/>
              <a:t>Class B alternatives (RAN1#82)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2000" dirty="0"/>
              <a:t>Study the following aspects for CSI-process reporting class B,  including but not limited to 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Number of antenna ports </a:t>
            </a:r>
            <a:r>
              <a:rPr lang="en-US" sz="1600" i="1" dirty="0"/>
              <a:t>L </a:t>
            </a:r>
            <a:r>
              <a:rPr lang="en-US" sz="1600" dirty="0"/>
              <a:t>for CSI (e.g., 2, 4, 8)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Class B Alt-1: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Beam selection indicator (BI) definition, e.g. RSRP or CSI based, wideband vs. subband, short-term vs. long-term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BI </a:t>
            </a:r>
            <a:r>
              <a:rPr lang="en-US" sz="1400" dirty="0" err="1"/>
              <a:t>bitwidth</a:t>
            </a:r>
            <a:r>
              <a:rPr lang="en-US" sz="1400" dirty="0"/>
              <a:t> (related to K)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Support for rank&gt;2 UE specific beamforming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UCI feedback mechanisms on PUCCH/PUSCH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Class B Alt-2: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Codebook for beam selection and co-phasing  (either derived from legacy codebook(s) or codebook components, or newly designed)</a:t>
            </a:r>
          </a:p>
          <a:p>
            <a:pPr lvl="3">
              <a:spcBef>
                <a:spcPts val="0"/>
              </a:spcBef>
            </a:pPr>
            <a:r>
              <a:rPr lang="en-US" sz="1200" dirty="0"/>
              <a:t>Along with the associated PMI (e.g. assuming W = W2 in the newly designed or legacy codebook) 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UCI feedback mechanisms on PUCCH/PUSCH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Class B Alt-3: 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Codebook for beam selection and CSI </a:t>
            </a:r>
          </a:p>
          <a:p>
            <a:pPr lvl="3">
              <a:spcBef>
                <a:spcPts val="0"/>
              </a:spcBef>
            </a:pPr>
            <a:r>
              <a:rPr lang="en-US" sz="1200" dirty="0"/>
              <a:t>PMI contains the information of selected beam and the precoding matrix for the L-port within the selected beam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UCI feedback mechanisms on PUCCH/PUSCH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Class B Alt-4: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Measurement restriction mechanism; may be also applicable to Alt-1 to 3. </a:t>
            </a:r>
          </a:p>
          <a:p>
            <a:pPr lvl="0">
              <a:spcBef>
                <a:spcPts val="0"/>
              </a:spcBef>
            </a:pPr>
            <a:r>
              <a:rPr lang="en-US" sz="2000" dirty="0"/>
              <a:t>Other aspects not precluded </a:t>
            </a:r>
          </a:p>
        </p:txBody>
      </p:sp>
    </p:spTree>
    <p:extLst>
      <p:ext uri="{BB962C8B-B14F-4D97-AF65-F5344CB8AC3E}">
        <p14:creationId xmlns:p14="http://schemas.microsoft.com/office/powerpoint/2010/main" val="3753250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B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5257800"/>
          </a:xfrm>
        </p:spPr>
        <p:txBody>
          <a:bodyPr>
            <a:normAutofit fontScale="92500"/>
          </a:bodyPr>
          <a:lstStyle/>
          <a:p>
            <a:pPr lvl="0"/>
            <a:r>
              <a:rPr lang="en-US" sz="2800" dirty="0" smtClean="0"/>
              <a:t>Value </a:t>
            </a:r>
            <a:r>
              <a:rPr lang="en-US" sz="2800" dirty="0"/>
              <a:t>K </a:t>
            </a:r>
            <a:r>
              <a:rPr lang="en-US" sz="2800" dirty="0" smtClean="0"/>
              <a:t>is </a:t>
            </a:r>
            <a:r>
              <a:rPr lang="en-US" sz="2800" dirty="0"/>
              <a:t>configured to the UE where </a:t>
            </a:r>
            <a:r>
              <a:rPr lang="en-US" sz="2800" dirty="0" smtClean="0"/>
              <a:t>K≥1</a:t>
            </a:r>
            <a:r>
              <a:rPr lang="en-US" sz="2800" dirty="0"/>
              <a:t>, representing K </a:t>
            </a:r>
            <a:r>
              <a:rPr lang="en-US" sz="2800" dirty="0" smtClean="0"/>
              <a:t>beams</a:t>
            </a:r>
          </a:p>
          <a:p>
            <a:pPr lvl="1"/>
            <a:r>
              <a:rPr lang="en-US" sz="2400" dirty="0" smtClean="0"/>
              <a:t>K={1, 2, ..., 8} conditioned upon N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+…+N</a:t>
            </a:r>
            <a:r>
              <a:rPr lang="en-US" sz="2400" baseline="-25000" dirty="0" smtClean="0"/>
              <a:t>K</a:t>
            </a:r>
            <a:r>
              <a:rPr lang="en-US" sz="2400" dirty="0" smtClean="0"/>
              <a:t>≤N</a:t>
            </a:r>
            <a:r>
              <a:rPr lang="en-US" sz="2400" baseline="-25000" dirty="0" smtClean="0"/>
              <a:t>TOTAL</a:t>
            </a:r>
          </a:p>
          <a:p>
            <a:pPr lvl="1"/>
            <a:r>
              <a:rPr lang="en-US" sz="2400" dirty="0" smtClean="0"/>
              <a:t>N</a:t>
            </a:r>
            <a:r>
              <a:rPr lang="en-US" sz="2400" baseline="-25000" dirty="0" smtClean="0"/>
              <a:t>TOTAL</a:t>
            </a:r>
            <a:r>
              <a:rPr lang="en-US" sz="2400" dirty="0" smtClean="0"/>
              <a:t> is TBD</a:t>
            </a:r>
          </a:p>
          <a:p>
            <a:pPr lvl="0"/>
            <a:r>
              <a:rPr lang="en-US" sz="2800" dirty="0" smtClean="0"/>
              <a:t>For K&gt;1</a:t>
            </a:r>
            <a:endParaRPr lang="en-US" sz="2800" dirty="0"/>
          </a:p>
          <a:p>
            <a:pPr lvl="1"/>
            <a:r>
              <a:rPr lang="en-US" sz="2400" dirty="0"/>
              <a:t>For each of the K beams, a value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k</a:t>
            </a:r>
            <a:r>
              <a:rPr lang="en-US" sz="2400" dirty="0" smtClean="0"/>
              <a:t>={1, 2</a:t>
            </a:r>
            <a:r>
              <a:rPr lang="en-US" sz="2400" dirty="0"/>
              <a:t>, 4, </a:t>
            </a:r>
            <a:r>
              <a:rPr lang="en-US" sz="2400" dirty="0" smtClean="0"/>
              <a:t>8} </a:t>
            </a:r>
            <a:r>
              <a:rPr lang="en-US" sz="2400" dirty="0"/>
              <a:t>is configured as one Rel.12 NZP CSI-RS resource </a:t>
            </a:r>
          </a:p>
          <a:p>
            <a:pPr lvl="1"/>
            <a:r>
              <a:rPr lang="en-US" sz="2400" dirty="0" smtClean="0"/>
              <a:t>BI </a:t>
            </a:r>
            <a:r>
              <a:rPr lang="en-US" sz="2400" dirty="0"/>
              <a:t>feedback is included in CSI report to select one out of K beams </a:t>
            </a:r>
            <a:endParaRPr lang="en-US" sz="2400" dirty="0" smtClean="0"/>
          </a:p>
          <a:p>
            <a:pPr lvl="1"/>
            <a:r>
              <a:rPr lang="en-US" sz="2400" dirty="0" smtClean="0"/>
              <a:t>For the selected beam k=k’, CSI reporting based on legacy codebook for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k</a:t>
            </a:r>
            <a:r>
              <a:rPr lang="en-US" sz="2400" baseline="-25000" dirty="0" smtClean="0"/>
              <a:t>’ </a:t>
            </a:r>
            <a:r>
              <a:rPr lang="en-US" sz="2400" dirty="0" smtClean="0"/>
              <a:t>ports</a:t>
            </a:r>
          </a:p>
          <a:p>
            <a:r>
              <a:rPr lang="en-US" sz="2800" dirty="0" smtClean="0"/>
              <a:t>One CSI process can be configured with multiple CSI-IM</a:t>
            </a:r>
          </a:p>
          <a:p>
            <a:pPr lvl="1"/>
            <a:r>
              <a:rPr lang="en-US" sz="2400" dirty="0" smtClean="0"/>
              <a:t>Different </a:t>
            </a:r>
            <a:r>
              <a:rPr lang="en-US" sz="2400" dirty="0"/>
              <a:t>CSI-RS resource can be associated with different </a:t>
            </a:r>
            <a:r>
              <a:rPr lang="en-US" sz="2400" dirty="0" smtClean="0"/>
              <a:t>CSI-IM</a:t>
            </a:r>
          </a:p>
        </p:txBody>
      </p:sp>
    </p:spTree>
    <p:extLst>
      <p:ext uri="{BB962C8B-B14F-4D97-AF65-F5344CB8AC3E}">
        <p14:creationId xmlns:p14="http://schemas.microsoft.com/office/powerpoint/2010/main" val="1449596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B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>
                <a:solidFill>
                  <a:schemeClr val="tx1"/>
                </a:solidFill>
              </a:rPr>
              <a:t>For K=1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</a:rPr>
              <a:t>A value N</a:t>
            </a:r>
            <a:r>
              <a:rPr lang="en-US" sz="2000" baseline="-25000" dirty="0" smtClean="0">
                <a:solidFill>
                  <a:schemeClr val="tx1"/>
                </a:solidFill>
              </a:rPr>
              <a:t>1</a:t>
            </a:r>
            <a:r>
              <a:rPr lang="en-US" sz="2000" dirty="0" smtClean="0">
                <a:solidFill>
                  <a:schemeClr val="tx1"/>
                </a:solidFill>
              </a:rPr>
              <a:t>={1, 2, 4, 8} is configured as one Rel.12 NZP CSI-RS resource</a:t>
            </a:r>
          </a:p>
          <a:p>
            <a:pPr lvl="2"/>
            <a:r>
              <a:rPr lang="en-US" sz="1800" dirty="0">
                <a:solidFill>
                  <a:schemeClr val="tx1"/>
                </a:solidFill>
              </a:rPr>
              <a:t>eNodeB signals the number of ports N</a:t>
            </a:r>
            <a:r>
              <a:rPr lang="en-US" sz="1800" baseline="-25000" dirty="0">
                <a:solidFill>
                  <a:schemeClr val="tx1"/>
                </a:solidFill>
              </a:rPr>
              <a:t>1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smtClean="0">
                <a:solidFill>
                  <a:schemeClr val="tx1"/>
                </a:solidFill>
              </a:rPr>
              <a:t>via </a:t>
            </a:r>
            <a:r>
              <a:rPr lang="en-US" sz="1800" dirty="0">
                <a:solidFill>
                  <a:schemeClr val="tx1"/>
                </a:solidFill>
              </a:rPr>
              <a:t>NZP CSI-RS resource </a:t>
            </a:r>
            <a:r>
              <a:rPr lang="en-US" sz="1800" dirty="0" smtClean="0">
                <a:solidFill>
                  <a:schemeClr val="tx1"/>
                </a:solidFill>
              </a:rPr>
              <a:t>configuration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</a:rPr>
              <a:t>CSI reporting with PMI-feedback-only based on W</a:t>
            </a:r>
            <a:r>
              <a:rPr lang="en-US" sz="2000" baseline="-25000" dirty="0" smtClean="0">
                <a:solidFill>
                  <a:schemeClr val="tx1"/>
                </a:solidFill>
              </a:rPr>
              <a:t>2</a:t>
            </a:r>
            <a:r>
              <a:rPr lang="en-US" sz="2000" dirty="0" smtClean="0">
                <a:solidFill>
                  <a:schemeClr val="tx1"/>
                </a:solidFill>
              </a:rPr>
              <a:t>-only feedback for N</a:t>
            </a:r>
            <a:r>
              <a:rPr lang="en-US" sz="2000" baseline="-25000" dirty="0" smtClean="0">
                <a:solidFill>
                  <a:schemeClr val="tx1"/>
                </a:solidFill>
              </a:rPr>
              <a:t>1</a:t>
            </a:r>
            <a:r>
              <a:rPr lang="en-US" sz="2000" dirty="0" smtClean="0">
                <a:solidFill>
                  <a:schemeClr val="tx1"/>
                </a:solidFill>
              </a:rPr>
              <a:t> ports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rgbClr val="FF0000"/>
                </a:solidFill>
              </a:rPr>
              <a:t>Working assumption:</a:t>
            </a:r>
            <a:r>
              <a:rPr lang="en-US" sz="1800" dirty="0" smtClean="0">
                <a:solidFill>
                  <a:schemeClr val="tx1"/>
                </a:solidFill>
              </a:rPr>
              <a:t> Using </a:t>
            </a:r>
            <a:r>
              <a:rPr lang="en-US" sz="1800" dirty="0" smtClean="0">
                <a:solidFill>
                  <a:schemeClr val="tx1"/>
                </a:solidFill>
              </a:rPr>
              <a:t>all/components of W</a:t>
            </a:r>
            <a:r>
              <a:rPr lang="en-US" sz="1800" baseline="-25000" dirty="0" smtClean="0">
                <a:solidFill>
                  <a:schemeClr val="tx1"/>
                </a:solidFill>
              </a:rPr>
              <a:t>2</a:t>
            </a:r>
            <a:r>
              <a:rPr lang="en-US" sz="1800" dirty="0" smtClean="0">
                <a:solidFill>
                  <a:schemeClr val="tx1"/>
                </a:solidFill>
              </a:rPr>
              <a:t> in Rel.13 class A codebook configuration 4 (see slide 3)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</a:rPr>
              <a:t>DFT vectors are replaced by column vectors of identity </a:t>
            </a:r>
            <a:r>
              <a:rPr lang="en-US" sz="1600" dirty="0" smtClean="0">
                <a:solidFill>
                  <a:schemeClr val="tx1"/>
                </a:solidFill>
              </a:rPr>
              <a:t>matrix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In addition, legacy (Rel.12) CSI reporting is also supported with MR functionality 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24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smtClean="0"/>
              <a:t>For </a:t>
            </a:r>
            <a:r>
              <a:rPr lang="en-US" altLang="zh-CN" sz="2400" dirty="0"/>
              <a:t>K=1, a new </a:t>
            </a:r>
            <a:r>
              <a:rPr lang="en-US" sz="2400" dirty="0"/>
              <a:t>N</a:t>
            </a:r>
            <a:r>
              <a:rPr lang="en-US" sz="2400" baseline="-25000" dirty="0"/>
              <a:t>1</a:t>
            </a:r>
            <a:r>
              <a:rPr lang="en-US" altLang="zh-CN" sz="2400" dirty="0"/>
              <a:t>-port codebook (where each different CSI-RS port is virtualized from different sets of antenna elements) is to be investigated and possibly specified in </a:t>
            </a:r>
            <a:r>
              <a:rPr lang="en-US" altLang="zh-CN" sz="2400" dirty="0" smtClean="0"/>
              <a:t>Rel.14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194113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</TotalTime>
  <Words>1403</Words>
  <Application>Microsoft Office PowerPoint</Application>
  <PresentationFormat>画面に合わせる (4:3)</PresentationFormat>
  <Paragraphs>120</Paragraphs>
  <Slides>10</Slides>
  <Notes>1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10</vt:i4>
      </vt:variant>
    </vt:vector>
  </HeadingPairs>
  <TitlesOfParts>
    <vt:vector size="13" baseType="lpstr">
      <vt:lpstr>Office Theme</vt:lpstr>
      <vt:lpstr>Equation</vt:lpstr>
      <vt:lpstr>Document</vt:lpstr>
      <vt:lpstr>WF on class A and class B CSI reporting for Rel.13 EB/FD-MIMO</vt:lpstr>
      <vt:lpstr>Background:  Class A codebook structure (R1-154861) </vt:lpstr>
      <vt:lpstr>Class A proposal</vt:lpstr>
      <vt:lpstr>Class A proposal</vt:lpstr>
      <vt:lpstr>Class A: rank-1 CB</vt:lpstr>
      <vt:lpstr>Codebook Subset Restriction</vt:lpstr>
      <vt:lpstr>Background: Class B alternatives (RAN1#82)</vt:lpstr>
      <vt:lpstr>Class B proposal</vt:lpstr>
      <vt:lpstr>Class B proposal</vt:lpstr>
      <vt:lpstr>Other features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Eko Onggosanusi</dc:creator>
  <cp:lastModifiedBy>RAN1 Chairman</cp:lastModifiedBy>
  <cp:revision>193</cp:revision>
  <dcterms:created xsi:type="dcterms:W3CDTF">2015-09-09T21:13:44Z</dcterms:created>
  <dcterms:modified xsi:type="dcterms:W3CDTF">2015-10-06T17:17:40Z</dcterms:modified>
</cp:coreProperties>
</file>